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7" r:id="rId1"/>
  </p:sldMasterIdLst>
  <p:notesMasterIdLst>
    <p:notesMasterId r:id="rId39"/>
  </p:notesMasterIdLst>
  <p:sldIdLst>
    <p:sldId id="256" r:id="rId2"/>
    <p:sldId id="296" r:id="rId3"/>
    <p:sldId id="258" r:id="rId4"/>
    <p:sldId id="302" r:id="rId5"/>
    <p:sldId id="298" r:id="rId6"/>
    <p:sldId id="265" r:id="rId7"/>
    <p:sldId id="300" r:id="rId8"/>
    <p:sldId id="267" r:id="rId9"/>
    <p:sldId id="294" r:id="rId10"/>
    <p:sldId id="269" r:id="rId11"/>
    <p:sldId id="301" r:id="rId12"/>
    <p:sldId id="262" r:id="rId13"/>
    <p:sldId id="271" r:id="rId14"/>
    <p:sldId id="270" r:id="rId15"/>
    <p:sldId id="273" r:id="rId16"/>
    <p:sldId id="274" r:id="rId17"/>
    <p:sldId id="275" r:id="rId18"/>
    <p:sldId id="285" r:id="rId19"/>
    <p:sldId id="276" r:id="rId20"/>
    <p:sldId id="277" r:id="rId21"/>
    <p:sldId id="278" r:id="rId22"/>
    <p:sldId id="287" r:id="rId23"/>
    <p:sldId id="288" r:id="rId24"/>
    <p:sldId id="279" r:id="rId25"/>
    <p:sldId id="282" r:id="rId26"/>
    <p:sldId id="281" r:id="rId27"/>
    <p:sldId id="272" r:id="rId28"/>
    <p:sldId id="291" r:id="rId29"/>
    <p:sldId id="284" r:id="rId30"/>
    <p:sldId id="292" r:id="rId31"/>
    <p:sldId id="293" r:id="rId32"/>
    <p:sldId id="297" r:id="rId33"/>
    <p:sldId id="303" r:id="rId34"/>
    <p:sldId id="305" r:id="rId35"/>
    <p:sldId id="283" r:id="rId36"/>
    <p:sldId id="306" r:id="rId37"/>
    <p:sldId id="304" r:id="rId38"/>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C28D69E-17AF-1B96-BCF7-350BC18FE790}" name="Jensen, Christa" initials="CJ" userId="S::ch24048@halifax.ca::7d746fec-9d76-4db4-a2e5-4b94e6d66f9f"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Alishia Ivany" initials="AI" lastIdx="3" clrIdx="0">
    <p:extLst>
      <p:ext uri="{19B8F6BF-5375-455C-9EA6-DF929625EA0E}">
        <p15:presenceInfo xmlns:p15="http://schemas.microsoft.com/office/powerpoint/2012/main" userId="4f5bce000ed64604" providerId="Windows Live"/>
      </p:ext>
    </p:extLst>
  </p:cmAuthor>
  <p:cmAuthor id="2" name="Ivany, Alishia" initials="IA" lastIdx="5" clrIdx="1">
    <p:extLst>
      <p:ext uri="{19B8F6BF-5375-455C-9EA6-DF929625EA0E}">
        <p15:presenceInfo xmlns:p15="http://schemas.microsoft.com/office/powerpoint/2012/main" userId="S::Alishia.Ivany@nshealth.ca::ce7b4306-f07a-4d0b-9164-9e19c3e967b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E07177C-0D6E-475A-BBD3-7A8C3491EC2D}" v="3580" dt="2024-11-18T13:23:37.57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43" autoAdjust="0"/>
    <p:restoredTop sz="55128" autoAdjust="0"/>
  </p:normalViewPr>
  <p:slideViewPr>
    <p:cSldViewPr snapToGrid="0" snapToObjects="1">
      <p:cViewPr varScale="1">
        <p:scale>
          <a:sx n="70" d="100"/>
          <a:sy n="70" d="100"/>
        </p:scale>
        <p:origin x="2826" y="60"/>
      </p:cViewPr>
      <p:guideLst/>
    </p:cSldViewPr>
  </p:slideViewPr>
  <p:outlineViewPr>
    <p:cViewPr>
      <p:scale>
        <a:sx n="33" d="100"/>
        <a:sy n="33" d="100"/>
      </p:scale>
      <p:origin x="0" y="-6200"/>
    </p:cViewPr>
  </p:outlineViewPr>
  <p:notesTextViewPr>
    <p:cViewPr>
      <p:scale>
        <a:sx n="1" d="1"/>
        <a:sy n="1" d="1"/>
      </p:scale>
      <p:origin x="0" y="0"/>
    </p:cViewPr>
  </p:notesTextViewPr>
  <p:sorterViewPr>
    <p:cViewPr varScale="1">
      <p:scale>
        <a:sx n="1" d="1"/>
        <a:sy n="1" d="1"/>
      </p:scale>
      <p:origin x="0" y="-6666"/>
    </p:cViewPr>
  </p:sorterViewPr>
  <p:notesViewPr>
    <p:cSldViewPr snapToGrid="0" snapToObjects="1">
      <p:cViewPr>
        <p:scale>
          <a:sx n="168" d="100"/>
          <a:sy n="168" d="100"/>
        </p:scale>
        <p:origin x="92" y="-353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commentAuthors" Target="commentAuthors.xml"/><Relationship Id="rId45"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microsoft.com/office/2018/10/relationships/authors" Target="authors.xml"/><Relationship Id="rId20" Type="http://schemas.openxmlformats.org/officeDocument/2006/relationships/slide" Target="slides/slide19.xml"/><Relationship Id="rId41" Type="http://schemas.openxmlformats.org/officeDocument/2006/relationships/presProps" Target="presProps.xml"/></Relationships>
</file>

<file path=ppt/diagrams/_rels/data1.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svg"/><Relationship Id="rId1" Type="http://schemas.openxmlformats.org/officeDocument/2006/relationships/image" Target="../media/image5.png"/><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svg"/><Relationship Id="rId1" Type="http://schemas.openxmlformats.org/officeDocument/2006/relationships/image" Target="../media/image5.png"/><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1DD48F5-CE7A-4152-9381-648B74AEBCEE}" type="doc">
      <dgm:prSet loTypeId="urn:microsoft.com/office/officeart/2008/layout/PictureStrips" loCatId="list" qsTypeId="urn:microsoft.com/office/officeart/2005/8/quickstyle/simple1" qsCatId="simple" csTypeId="urn:microsoft.com/office/officeart/2005/8/colors/accent0_1" csCatId="mainScheme" phldr="1"/>
      <dgm:spPr/>
      <dgm:t>
        <a:bodyPr/>
        <a:lstStyle/>
        <a:p>
          <a:endParaRPr lang="en-US"/>
        </a:p>
      </dgm:t>
    </dgm:pt>
    <dgm:pt modelId="{9114EF2A-E4FF-43B5-A222-A8F53E60366C}">
      <dgm:prSet phldrT="[Text]"/>
      <dgm:spPr/>
      <dgm:t>
        <a:bodyPr/>
        <a:lstStyle/>
        <a:p>
          <a:r>
            <a:rPr lang="en-US" dirty="0"/>
            <a:t>Preparedness</a:t>
          </a:r>
        </a:p>
      </dgm:t>
    </dgm:pt>
    <dgm:pt modelId="{B89BA489-D189-4C58-9BCB-B50A76857D06}" type="parTrans" cxnId="{F007A623-9A59-4294-B871-EC0376692FD6}">
      <dgm:prSet/>
      <dgm:spPr/>
      <dgm:t>
        <a:bodyPr/>
        <a:lstStyle/>
        <a:p>
          <a:endParaRPr lang="en-US"/>
        </a:p>
      </dgm:t>
    </dgm:pt>
    <dgm:pt modelId="{449CCD13-F70A-4178-98DF-50DAF8B82449}" type="sibTrans" cxnId="{F007A623-9A59-4294-B871-EC0376692FD6}">
      <dgm:prSet/>
      <dgm:spPr/>
      <dgm:t>
        <a:bodyPr/>
        <a:lstStyle/>
        <a:p>
          <a:endParaRPr lang="en-US"/>
        </a:p>
      </dgm:t>
    </dgm:pt>
    <dgm:pt modelId="{5134E188-5361-46F2-AEE7-63752A938AB8}">
      <dgm:prSet phldrT="[Text]"/>
      <dgm:spPr/>
      <dgm:t>
        <a:bodyPr/>
        <a:lstStyle/>
        <a:p>
          <a:r>
            <a:rPr lang="en-US" dirty="0"/>
            <a:t>Mitigation</a:t>
          </a:r>
        </a:p>
      </dgm:t>
    </dgm:pt>
    <dgm:pt modelId="{2CEFF9D6-7852-445C-B935-CDF6F6D38CD2}" type="parTrans" cxnId="{C1CB6E62-4189-4D74-BEAC-632F36363608}">
      <dgm:prSet/>
      <dgm:spPr/>
      <dgm:t>
        <a:bodyPr/>
        <a:lstStyle/>
        <a:p>
          <a:endParaRPr lang="en-US"/>
        </a:p>
      </dgm:t>
    </dgm:pt>
    <dgm:pt modelId="{CBA65247-6764-432F-B0E4-B637C401FD80}" type="sibTrans" cxnId="{C1CB6E62-4189-4D74-BEAC-632F36363608}">
      <dgm:prSet/>
      <dgm:spPr/>
      <dgm:t>
        <a:bodyPr/>
        <a:lstStyle/>
        <a:p>
          <a:endParaRPr lang="en-US"/>
        </a:p>
      </dgm:t>
    </dgm:pt>
    <dgm:pt modelId="{02DD745A-C73E-40B8-B44B-EF1F1FF0C890}">
      <dgm:prSet phldrT="[Text]"/>
      <dgm:spPr/>
      <dgm:t>
        <a:bodyPr/>
        <a:lstStyle/>
        <a:p>
          <a:r>
            <a:rPr lang="en-US" dirty="0"/>
            <a:t>Response</a:t>
          </a:r>
        </a:p>
      </dgm:t>
    </dgm:pt>
    <dgm:pt modelId="{8B2FD286-B22E-40A3-9A40-1F1DE930260A}" type="parTrans" cxnId="{5C450586-91D6-4FF8-B3CE-009EF9EADB92}">
      <dgm:prSet/>
      <dgm:spPr/>
      <dgm:t>
        <a:bodyPr/>
        <a:lstStyle/>
        <a:p>
          <a:endParaRPr lang="en-US"/>
        </a:p>
      </dgm:t>
    </dgm:pt>
    <dgm:pt modelId="{A316FC0F-62F1-45C5-9B6B-6C99D71C19ED}" type="sibTrans" cxnId="{5C450586-91D6-4FF8-B3CE-009EF9EADB92}">
      <dgm:prSet/>
      <dgm:spPr/>
      <dgm:t>
        <a:bodyPr/>
        <a:lstStyle/>
        <a:p>
          <a:endParaRPr lang="en-US"/>
        </a:p>
      </dgm:t>
    </dgm:pt>
    <dgm:pt modelId="{12CB79EC-825F-436E-BFBF-B0EFB196CEB2}">
      <dgm:prSet phldrT="[Text]"/>
      <dgm:spPr/>
      <dgm:t>
        <a:bodyPr/>
        <a:lstStyle/>
        <a:p>
          <a:r>
            <a:rPr lang="en-US" dirty="0"/>
            <a:t>Recovery</a:t>
          </a:r>
        </a:p>
      </dgm:t>
    </dgm:pt>
    <dgm:pt modelId="{51CA4697-17A3-489A-8237-E5DD39C81D81}" type="parTrans" cxnId="{8C60C232-F020-4575-A56B-A096E04B577F}">
      <dgm:prSet/>
      <dgm:spPr/>
      <dgm:t>
        <a:bodyPr/>
        <a:lstStyle/>
        <a:p>
          <a:endParaRPr lang="en-US"/>
        </a:p>
      </dgm:t>
    </dgm:pt>
    <dgm:pt modelId="{A725C7D1-E169-409B-A0D7-BA339187ADE3}" type="sibTrans" cxnId="{8C60C232-F020-4575-A56B-A096E04B577F}">
      <dgm:prSet/>
      <dgm:spPr/>
      <dgm:t>
        <a:bodyPr/>
        <a:lstStyle/>
        <a:p>
          <a:endParaRPr lang="en-US"/>
        </a:p>
      </dgm:t>
    </dgm:pt>
    <dgm:pt modelId="{45252EB6-DA41-40B4-A22E-73BC5AFA3347}" type="pres">
      <dgm:prSet presAssocID="{61DD48F5-CE7A-4152-9381-648B74AEBCEE}" presName="Name0" presStyleCnt="0">
        <dgm:presLayoutVars>
          <dgm:dir/>
          <dgm:resizeHandles val="exact"/>
        </dgm:presLayoutVars>
      </dgm:prSet>
      <dgm:spPr/>
    </dgm:pt>
    <dgm:pt modelId="{1BA58C15-F6DB-414C-9B33-9CF41E2FF1EF}" type="pres">
      <dgm:prSet presAssocID="{9114EF2A-E4FF-43B5-A222-A8F53E60366C}" presName="composite" presStyleCnt="0"/>
      <dgm:spPr/>
    </dgm:pt>
    <dgm:pt modelId="{62B837FA-D6D4-44A8-8478-6764703AAB7E}" type="pres">
      <dgm:prSet presAssocID="{9114EF2A-E4FF-43B5-A222-A8F53E60366C}" presName="rect1" presStyleLbl="trAlignAcc1" presStyleIdx="0" presStyleCnt="4">
        <dgm:presLayoutVars>
          <dgm:bulletEnabled val="1"/>
        </dgm:presLayoutVars>
      </dgm:prSet>
      <dgm:spPr/>
    </dgm:pt>
    <dgm:pt modelId="{7A70D1E2-251D-4B30-A998-5F2278E0DCB3}" type="pres">
      <dgm:prSet presAssocID="{9114EF2A-E4FF-43B5-A222-A8F53E60366C}" presName="rect2" presStyleLbl="fgImgPlace1" presStyleIdx="0" presStyleCnt="4"/>
      <dgm:spPr>
        <a:blipFill>
          <a:blip xmlns:r="http://schemas.openxmlformats.org/officeDocument/2006/relationships" r:embed="rId1">
            <a:extLst>
              <a:ext uri="{96DAC541-7B7A-43D3-8B79-37D633B846F1}">
                <asvg:svgBlip xmlns:asvg="http://schemas.microsoft.com/office/drawing/2016/SVG/main" r:embed="rId2"/>
              </a:ext>
            </a:extLst>
          </a:blip>
          <a:srcRect/>
          <a:stretch>
            <a:fillRect l="-25000" r="-25000"/>
          </a:stretch>
        </a:blipFill>
      </dgm:spPr>
      <dgm:extLst>
        <a:ext uri="{E40237B7-FDA0-4F09-8148-C483321AD2D9}">
          <dgm14:cNvPr xmlns:dgm14="http://schemas.microsoft.com/office/drawing/2010/diagram" id="0" name="" descr="Playbook with solid fill"/>
        </a:ext>
      </dgm:extLst>
    </dgm:pt>
    <dgm:pt modelId="{CF4E916D-FE1E-48FC-854F-6BC1C3E84672}" type="pres">
      <dgm:prSet presAssocID="{449CCD13-F70A-4178-98DF-50DAF8B82449}" presName="sibTrans" presStyleCnt="0"/>
      <dgm:spPr/>
    </dgm:pt>
    <dgm:pt modelId="{7FBCEE2B-9CEA-457A-B1B8-0074AC4C94EC}" type="pres">
      <dgm:prSet presAssocID="{5134E188-5361-46F2-AEE7-63752A938AB8}" presName="composite" presStyleCnt="0"/>
      <dgm:spPr/>
    </dgm:pt>
    <dgm:pt modelId="{DF67AE9F-BE0D-4907-B4D5-1C69F98A40BD}" type="pres">
      <dgm:prSet presAssocID="{5134E188-5361-46F2-AEE7-63752A938AB8}" presName="rect1" presStyleLbl="trAlignAcc1" presStyleIdx="1" presStyleCnt="4">
        <dgm:presLayoutVars>
          <dgm:bulletEnabled val="1"/>
        </dgm:presLayoutVars>
      </dgm:prSet>
      <dgm:spPr/>
    </dgm:pt>
    <dgm:pt modelId="{6E363AFC-0284-43C3-80B6-1E133F20E59F}" type="pres">
      <dgm:prSet presAssocID="{5134E188-5361-46F2-AEE7-63752A938AB8}" presName="rect2" presStyleLbl="fgImgPlace1" presStyleIdx="1" presStyleCnt="4"/>
      <dgm:spPr>
        <a:blipFill>
          <a:blip xmlns:r="http://schemas.openxmlformats.org/officeDocument/2006/relationships" r:embed="rId3">
            <a:extLst>
              <a:ext uri="{96DAC541-7B7A-43D3-8B79-37D633B846F1}">
                <asvg:svgBlip xmlns:asvg="http://schemas.microsoft.com/office/drawing/2016/SVG/main" r:embed="rId4"/>
              </a:ext>
            </a:extLst>
          </a:blip>
          <a:srcRect/>
          <a:stretch>
            <a:fillRect l="-25000" r="-25000"/>
          </a:stretch>
        </a:blipFill>
      </dgm:spPr>
      <dgm:extLst>
        <a:ext uri="{E40237B7-FDA0-4F09-8148-C483321AD2D9}">
          <dgm14:cNvPr xmlns:dgm14="http://schemas.microsoft.com/office/drawing/2010/diagram" id="0" name="" descr="Building Brick Wall with solid fill"/>
        </a:ext>
      </dgm:extLst>
    </dgm:pt>
    <dgm:pt modelId="{98E9665B-0443-4566-81B0-F08BA97AEEF4}" type="pres">
      <dgm:prSet presAssocID="{CBA65247-6764-432F-B0E4-B637C401FD80}" presName="sibTrans" presStyleCnt="0"/>
      <dgm:spPr/>
    </dgm:pt>
    <dgm:pt modelId="{D380890D-A959-44F4-AC28-6E1A28D9ADA0}" type="pres">
      <dgm:prSet presAssocID="{02DD745A-C73E-40B8-B44B-EF1F1FF0C890}" presName="composite" presStyleCnt="0"/>
      <dgm:spPr/>
    </dgm:pt>
    <dgm:pt modelId="{6E4FDB8F-C24C-44BE-81FC-399973877E91}" type="pres">
      <dgm:prSet presAssocID="{02DD745A-C73E-40B8-B44B-EF1F1FF0C890}" presName="rect1" presStyleLbl="trAlignAcc1" presStyleIdx="2" presStyleCnt="4">
        <dgm:presLayoutVars>
          <dgm:bulletEnabled val="1"/>
        </dgm:presLayoutVars>
      </dgm:prSet>
      <dgm:spPr/>
    </dgm:pt>
    <dgm:pt modelId="{7EAC7CD4-D4CE-4923-985E-EF1FABA6FF35}" type="pres">
      <dgm:prSet presAssocID="{02DD745A-C73E-40B8-B44B-EF1F1FF0C890}" presName="rect2" presStyleLbl="fgImgPlace1" presStyleIdx="2" presStyleCnt="4"/>
      <dgm:spPr>
        <a:blipFill>
          <a:blip xmlns:r="http://schemas.openxmlformats.org/officeDocument/2006/relationships" r:embed="rId5">
            <a:extLst>
              <a:ext uri="{96DAC541-7B7A-43D3-8B79-37D633B846F1}">
                <asvg:svgBlip xmlns:asvg="http://schemas.microsoft.com/office/drawing/2016/SVG/main" r:embed="rId6"/>
              </a:ext>
            </a:extLst>
          </a:blip>
          <a:srcRect/>
          <a:stretch>
            <a:fillRect l="-25000" r="-25000"/>
          </a:stretch>
        </a:blipFill>
      </dgm:spPr>
      <dgm:extLst>
        <a:ext uri="{E40237B7-FDA0-4F09-8148-C483321AD2D9}">
          <dgm14:cNvPr xmlns:dgm14="http://schemas.microsoft.com/office/drawing/2010/diagram" id="0" name="" descr="Ambulance with solid fill"/>
        </a:ext>
      </dgm:extLst>
    </dgm:pt>
    <dgm:pt modelId="{4B5F0031-9556-43D8-B617-0ECF0126FDD6}" type="pres">
      <dgm:prSet presAssocID="{A316FC0F-62F1-45C5-9B6B-6C99D71C19ED}" presName="sibTrans" presStyleCnt="0"/>
      <dgm:spPr/>
    </dgm:pt>
    <dgm:pt modelId="{084839AE-CB41-40D3-8136-AF9274E79272}" type="pres">
      <dgm:prSet presAssocID="{12CB79EC-825F-436E-BFBF-B0EFB196CEB2}" presName="composite" presStyleCnt="0"/>
      <dgm:spPr/>
    </dgm:pt>
    <dgm:pt modelId="{498ACBB9-0B55-467F-B6BC-B856CA4269A2}" type="pres">
      <dgm:prSet presAssocID="{12CB79EC-825F-436E-BFBF-B0EFB196CEB2}" presName="rect1" presStyleLbl="trAlignAcc1" presStyleIdx="3" presStyleCnt="4">
        <dgm:presLayoutVars>
          <dgm:bulletEnabled val="1"/>
        </dgm:presLayoutVars>
      </dgm:prSet>
      <dgm:spPr/>
    </dgm:pt>
    <dgm:pt modelId="{28435EF3-B3C9-4D85-BC55-F05F59626CCB}" type="pres">
      <dgm:prSet presAssocID="{12CB79EC-825F-436E-BFBF-B0EFB196CEB2}" presName="rect2" presStyleLbl="fgImgPlace1" presStyleIdx="3" presStyleCnt="4"/>
      <dgm:spPr>
        <a:blipFill>
          <a:blip xmlns:r="http://schemas.openxmlformats.org/officeDocument/2006/relationships" r:embed="rId7">
            <a:extLst>
              <a:ext uri="{96DAC541-7B7A-43D3-8B79-37D633B846F1}">
                <asvg:svgBlip xmlns:asvg="http://schemas.microsoft.com/office/drawing/2016/SVG/main" r:embed="rId8"/>
              </a:ext>
            </a:extLst>
          </a:blip>
          <a:srcRect/>
          <a:stretch>
            <a:fillRect l="-25000" r="-25000"/>
          </a:stretch>
        </a:blipFill>
      </dgm:spPr>
      <dgm:extLst>
        <a:ext uri="{E40237B7-FDA0-4F09-8148-C483321AD2D9}">
          <dgm14:cNvPr xmlns:dgm14="http://schemas.microsoft.com/office/drawing/2010/diagram" id="0" name="" descr="Adhesive Bandage with solid fill"/>
        </a:ext>
      </dgm:extLst>
    </dgm:pt>
  </dgm:ptLst>
  <dgm:cxnLst>
    <dgm:cxn modelId="{F007A623-9A59-4294-B871-EC0376692FD6}" srcId="{61DD48F5-CE7A-4152-9381-648B74AEBCEE}" destId="{9114EF2A-E4FF-43B5-A222-A8F53E60366C}" srcOrd="0" destOrd="0" parTransId="{B89BA489-D189-4C58-9BCB-B50A76857D06}" sibTransId="{449CCD13-F70A-4178-98DF-50DAF8B82449}"/>
    <dgm:cxn modelId="{8C60C232-F020-4575-A56B-A096E04B577F}" srcId="{61DD48F5-CE7A-4152-9381-648B74AEBCEE}" destId="{12CB79EC-825F-436E-BFBF-B0EFB196CEB2}" srcOrd="3" destOrd="0" parTransId="{51CA4697-17A3-489A-8237-E5DD39C81D81}" sibTransId="{A725C7D1-E169-409B-A0D7-BA339187ADE3}"/>
    <dgm:cxn modelId="{682ED23F-2336-4FA3-A2AD-915B86A7B731}" type="presOf" srcId="{12CB79EC-825F-436E-BFBF-B0EFB196CEB2}" destId="{498ACBB9-0B55-467F-B6BC-B856CA4269A2}" srcOrd="0" destOrd="0" presId="urn:microsoft.com/office/officeart/2008/layout/PictureStrips"/>
    <dgm:cxn modelId="{C1CB6E62-4189-4D74-BEAC-632F36363608}" srcId="{61DD48F5-CE7A-4152-9381-648B74AEBCEE}" destId="{5134E188-5361-46F2-AEE7-63752A938AB8}" srcOrd="1" destOrd="0" parTransId="{2CEFF9D6-7852-445C-B935-CDF6F6D38CD2}" sibTransId="{CBA65247-6764-432F-B0E4-B637C401FD80}"/>
    <dgm:cxn modelId="{D1E2247F-8E51-426B-A4A9-5AF66D43BC79}" type="presOf" srcId="{9114EF2A-E4FF-43B5-A222-A8F53E60366C}" destId="{62B837FA-D6D4-44A8-8478-6764703AAB7E}" srcOrd="0" destOrd="0" presId="urn:microsoft.com/office/officeart/2008/layout/PictureStrips"/>
    <dgm:cxn modelId="{5C450586-91D6-4FF8-B3CE-009EF9EADB92}" srcId="{61DD48F5-CE7A-4152-9381-648B74AEBCEE}" destId="{02DD745A-C73E-40B8-B44B-EF1F1FF0C890}" srcOrd="2" destOrd="0" parTransId="{8B2FD286-B22E-40A3-9A40-1F1DE930260A}" sibTransId="{A316FC0F-62F1-45C5-9B6B-6C99D71C19ED}"/>
    <dgm:cxn modelId="{420B91A2-CC02-4476-A6C0-AEBBFB5A7956}" type="presOf" srcId="{5134E188-5361-46F2-AEE7-63752A938AB8}" destId="{DF67AE9F-BE0D-4907-B4D5-1C69F98A40BD}" srcOrd="0" destOrd="0" presId="urn:microsoft.com/office/officeart/2008/layout/PictureStrips"/>
    <dgm:cxn modelId="{3B1C0AB1-C8CA-4ED0-A165-393F52BF9F82}" type="presOf" srcId="{61DD48F5-CE7A-4152-9381-648B74AEBCEE}" destId="{45252EB6-DA41-40B4-A22E-73BC5AFA3347}" srcOrd="0" destOrd="0" presId="urn:microsoft.com/office/officeart/2008/layout/PictureStrips"/>
    <dgm:cxn modelId="{9C0D94F9-E696-41EB-9036-6C9DBF5FEC11}" type="presOf" srcId="{02DD745A-C73E-40B8-B44B-EF1F1FF0C890}" destId="{6E4FDB8F-C24C-44BE-81FC-399973877E91}" srcOrd="0" destOrd="0" presId="urn:microsoft.com/office/officeart/2008/layout/PictureStrips"/>
    <dgm:cxn modelId="{44E063E0-91A4-4E95-880A-940AE3EB0D08}" type="presParOf" srcId="{45252EB6-DA41-40B4-A22E-73BC5AFA3347}" destId="{1BA58C15-F6DB-414C-9B33-9CF41E2FF1EF}" srcOrd="0" destOrd="0" presId="urn:microsoft.com/office/officeart/2008/layout/PictureStrips"/>
    <dgm:cxn modelId="{AA37302D-5ACD-404D-84C5-009A88AC775C}" type="presParOf" srcId="{1BA58C15-F6DB-414C-9B33-9CF41E2FF1EF}" destId="{62B837FA-D6D4-44A8-8478-6764703AAB7E}" srcOrd="0" destOrd="0" presId="urn:microsoft.com/office/officeart/2008/layout/PictureStrips"/>
    <dgm:cxn modelId="{05754511-B81E-40BB-A7FE-90F8C31D039B}" type="presParOf" srcId="{1BA58C15-F6DB-414C-9B33-9CF41E2FF1EF}" destId="{7A70D1E2-251D-4B30-A998-5F2278E0DCB3}" srcOrd="1" destOrd="0" presId="urn:microsoft.com/office/officeart/2008/layout/PictureStrips"/>
    <dgm:cxn modelId="{F2673E01-EC51-466F-B9BA-B88DC4488012}" type="presParOf" srcId="{45252EB6-DA41-40B4-A22E-73BC5AFA3347}" destId="{CF4E916D-FE1E-48FC-854F-6BC1C3E84672}" srcOrd="1" destOrd="0" presId="urn:microsoft.com/office/officeart/2008/layout/PictureStrips"/>
    <dgm:cxn modelId="{FD705F44-5061-43CA-848A-CAA15F514CA7}" type="presParOf" srcId="{45252EB6-DA41-40B4-A22E-73BC5AFA3347}" destId="{7FBCEE2B-9CEA-457A-B1B8-0074AC4C94EC}" srcOrd="2" destOrd="0" presId="urn:microsoft.com/office/officeart/2008/layout/PictureStrips"/>
    <dgm:cxn modelId="{6D2DB493-05EA-4CD3-A090-42B0AB3CA51F}" type="presParOf" srcId="{7FBCEE2B-9CEA-457A-B1B8-0074AC4C94EC}" destId="{DF67AE9F-BE0D-4907-B4D5-1C69F98A40BD}" srcOrd="0" destOrd="0" presId="urn:microsoft.com/office/officeart/2008/layout/PictureStrips"/>
    <dgm:cxn modelId="{5C0B29B6-7C14-4A7F-89F8-8344E0FEFE4C}" type="presParOf" srcId="{7FBCEE2B-9CEA-457A-B1B8-0074AC4C94EC}" destId="{6E363AFC-0284-43C3-80B6-1E133F20E59F}" srcOrd="1" destOrd="0" presId="urn:microsoft.com/office/officeart/2008/layout/PictureStrips"/>
    <dgm:cxn modelId="{C4C15732-28A5-45D7-A890-509B24A5A31C}" type="presParOf" srcId="{45252EB6-DA41-40B4-A22E-73BC5AFA3347}" destId="{98E9665B-0443-4566-81B0-F08BA97AEEF4}" srcOrd="3" destOrd="0" presId="urn:microsoft.com/office/officeart/2008/layout/PictureStrips"/>
    <dgm:cxn modelId="{B702DE3C-B83E-4EA4-8BBD-58905593990D}" type="presParOf" srcId="{45252EB6-DA41-40B4-A22E-73BC5AFA3347}" destId="{D380890D-A959-44F4-AC28-6E1A28D9ADA0}" srcOrd="4" destOrd="0" presId="urn:microsoft.com/office/officeart/2008/layout/PictureStrips"/>
    <dgm:cxn modelId="{24093393-E0E4-4FB3-8589-BA352C5A2276}" type="presParOf" srcId="{D380890D-A959-44F4-AC28-6E1A28D9ADA0}" destId="{6E4FDB8F-C24C-44BE-81FC-399973877E91}" srcOrd="0" destOrd="0" presId="urn:microsoft.com/office/officeart/2008/layout/PictureStrips"/>
    <dgm:cxn modelId="{F3B6008B-0D73-47DE-8CB1-F29F4753286A}" type="presParOf" srcId="{D380890D-A959-44F4-AC28-6E1A28D9ADA0}" destId="{7EAC7CD4-D4CE-4923-985E-EF1FABA6FF35}" srcOrd="1" destOrd="0" presId="urn:microsoft.com/office/officeart/2008/layout/PictureStrips"/>
    <dgm:cxn modelId="{AD1BE08A-9174-4EE5-ACF4-11E21E52327C}" type="presParOf" srcId="{45252EB6-DA41-40B4-A22E-73BC5AFA3347}" destId="{4B5F0031-9556-43D8-B617-0ECF0126FDD6}" srcOrd="5" destOrd="0" presId="urn:microsoft.com/office/officeart/2008/layout/PictureStrips"/>
    <dgm:cxn modelId="{49A753BB-4F51-4940-BDC7-D35387AD0E15}" type="presParOf" srcId="{45252EB6-DA41-40B4-A22E-73BC5AFA3347}" destId="{084839AE-CB41-40D3-8136-AF9274E79272}" srcOrd="6" destOrd="0" presId="urn:microsoft.com/office/officeart/2008/layout/PictureStrips"/>
    <dgm:cxn modelId="{8C7E4A31-8E01-473C-AA98-A531465D8A2D}" type="presParOf" srcId="{084839AE-CB41-40D3-8136-AF9274E79272}" destId="{498ACBB9-0B55-467F-B6BC-B856CA4269A2}" srcOrd="0" destOrd="0" presId="urn:microsoft.com/office/officeart/2008/layout/PictureStrips"/>
    <dgm:cxn modelId="{D3A1BBD2-4696-48AA-80A3-A258D0612944}" type="presParOf" srcId="{084839AE-CB41-40D3-8136-AF9274E79272}" destId="{28435EF3-B3C9-4D85-BC55-F05F59626CCB}" srcOrd="1" destOrd="0" presId="urn:microsoft.com/office/officeart/2008/layout/PictureStrip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8518471-45C3-482D-94B2-EB632BDBB17C}"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2F52E5F4-A894-42CA-97AD-756FEFCBBB0A}">
      <dgm:prSet/>
      <dgm:spPr/>
      <dgm:t>
        <a:bodyPr/>
        <a:lstStyle/>
        <a:p>
          <a:r>
            <a:rPr lang="en-US" dirty="0"/>
            <a:t>WHO?</a:t>
          </a:r>
        </a:p>
      </dgm:t>
    </dgm:pt>
    <dgm:pt modelId="{42F11BAA-CA2D-400A-A5DA-6E01862232C8}" type="parTrans" cxnId="{A6571EE2-70D2-4DE1-9FCE-C9C24C04D9F3}">
      <dgm:prSet/>
      <dgm:spPr/>
      <dgm:t>
        <a:bodyPr/>
        <a:lstStyle/>
        <a:p>
          <a:endParaRPr lang="en-US"/>
        </a:p>
      </dgm:t>
    </dgm:pt>
    <dgm:pt modelId="{7C4E4BD7-621F-452F-9E99-30274F47C3A3}" type="sibTrans" cxnId="{A6571EE2-70D2-4DE1-9FCE-C9C24C04D9F3}">
      <dgm:prSet/>
      <dgm:spPr/>
      <dgm:t>
        <a:bodyPr/>
        <a:lstStyle/>
        <a:p>
          <a:endParaRPr lang="en-US"/>
        </a:p>
      </dgm:t>
    </dgm:pt>
    <dgm:pt modelId="{87ABFB23-A117-4F21-9BC5-007C805AF69E}">
      <dgm:prSet/>
      <dgm:spPr/>
      <dgm:t>
        <a:bodyPr/>
        <a:lstStyle/>
        <a:p>
          <a:r>
            <a:rPr lang="en-US" dirty="0"/>
            <a:t>WHEN?</a:t>
          </a:r>
        </a:p>
      </dgm:t>
    </dgm:pt>
    <dgm:pt modelId="{6B2BE3CD-6573-483A-93B7-18B36BCF66F3}" type="parTrans" cxnId="{62EC30C0-B1DB-48DB-85D0-19F8E1B8ECAB}">
      <dgm:prSet/>
      <dgm:spPr/>
      <dgm:t>
        <a:bodyPr/>
        <a:lstStyle/>
        <a:p>
          <a:endParaRPr lang="en-US"/>
        </a:p>
      </dgm:t>
    </dgm:pt>
    <dgm:pt modelId="{8C584D92-8E62-4C07-87D3-98652B74C373}" type="sibTrans" cxnId="{62EC30C0-B1DB-48DB-85D0-19F8E1B8ECAB}">
      <dgm:prSet/>
      <dgm:spPr/>
      <dgm:t>
        <a:bodyPr/>
        <a:lstStyle/>
        <a:p>
          <a:endParaRPr lang="en-US"/>
        </a:p>
      </dgm:t>
    </dgm:pt>
    <dgm:pt modelId="{10D41324-7299-4000-AF29-53A35E14141F}">
      <dgm:prSet/>
      <dgm:spPr/>
      <dgm:t>
        <a:bodyPr/>
        <a:lstStyle/>
        <a:p>
          <a:r>
            <a:rPr lang="en-US" dirty="0"/>
            <a:t>WHERE?</a:t>
          </a:r>
        </a:p>
      </dgm:t>
    </dgm:pt>
    <dgm:pt modelId="{34D25F21-C8D5-497E-A7BD-159EBB57C7BC}" type="parTrans" cxnId="{F59EA872-B210-4ABE-8FD2-49B197DAF39A}">
      <dgm:prSet/>
      <dgm:spPr/>
      <dgm:t>
        <a:bodyPr/>
        <a:lstStyle/>
        <a:p>
          <a:endParaRPr lang="en-US"/>
        </a:p>
      </dgm:t>
    </dgm:pt>
    <dgm:pt modelId="{278ED280-5CB3-4237-92F2-08DD6504375F}" type="sibTrans" cxnId="{F59EA872-B210-4ABE-8FD2-49B197DAF39A}">
      <dgm:prSet/>
      <dgm:spPr/>
      <dgm:t>
        <a:bodyPr/>
        <a:lstStyle/>
        <a:p>
          <a:endParaRPr lang="en-US"/>
        </a:p>
      </dgm:t>
    </dgm:pt>
    <dgm:pt modelId="{5693A197-D530-469E-8C07-335C6A23E7F2}">
      <dgm:prSet/>
      <dgm:spPr/>
      <dgm:t>
        <a:bodyPr/>
        <a:lstStyle/>
        <a:p>
          <a:r>
            <a:rPr lang="en-CA" dirty="0"/>
            <a:t>Facility is chosen by EMO with input from JEM</a:t>
          </a:r>
          <a:endParaRPr lang="en-US" dirty="0"/>
        </a:p>
      </dgm:t>
    </dgm:pt>
    <dgm:pt modelId="{7628866A-03DC-4EAD-8D4D-7BB4459D67CF}" type="parTrans" cxnId="{9055DC63-F149-4ADB-B7E5-05167503A0E8}">
      <dgm:prSet/>
      <dgm:spPr/>
      <dgm:t>
        <a:bodyPr/>
        <a:lstStyle/>
        <a:p>
          <a:endParaRPr lang="en-US"/>
        </a:p>
      </dgm:t>
    </dgm:pt>
    <dgm:pt modelId="{A4AC0E39-ED99-41FB-93D9-E55C684877DA}" type="sibTrans" cxnId="{9055DC63-F149-4ADB-B7E5-05167503A0E8}">
      <dgm:prSet/>
      <dgm:spPr/>
      <dgm:t>
        <a:bodyPr/>
        <a:lstStyle/>
        <a:p>
          <a:endParaRPr lang="en-US"/>
        </a:p>
      </dgm:t>
    </dgm:pt>
    <dgm:pt modelId="{B09DCB34-5F6D-42E7-87D3-E6D047C56E40}">
      <dgm:prSet/>
      <dgm:spPr/>
      <dgm:t>
        <a:bodyPr/>
        <a:lstStyle/>
        <a:p>
          <a:r>
            <a:rPr lang="en-CA" dirty="0"/>
            <a:t>EMO tries to provide latest planning information to affected residents first</a:t>
          </a:r>
          <a:endParaRPr lang="en-US" dirty="0"/>
        </a:p>
      </dgm:t>
    </dgm:pt>
    <dgm:pt modelId="{E07B7184-E95A-4408-AFCE-1D59A9815D75}" type="parTrans" cxnId="{B9914206-09AD-425C-AFC7-1DF50AA2E1E7}">
      <dgm:prSet/>
      <dgm:spPr/>
      <dgm:t>
        <a:bodyPr/>
        <a:lstStyle/>
        <a:p>
          <a:endParaRPr lang="en-US"/>
        </a:p>
      </dgm:t>
    </dgm:pt>
    <dgm:pt modelId="{7782A371-FDB2-420C-AA59-94DD419C2730}" type="sibTrans" cxnId="{B9914206-09AD-425C-AFC7-1DF50AA2E1E7}">
      <dgm:prSet/>
      <dgm:spPr/>
      <dgm:t>
        <a:bodyPr/>
        <a:lstStyle/>
        <a:p>
          <a:endParaRPr lang="en-US"/>
        </a:p>
      </dgm:t>
    </dgm:pt>
    <dgm:pt modelId="{11AA0F16-9FA1-AD46-B315-EA1CAA895DC1}">
      <dgm:prSet/>
      <dgm:spPr/>
      <dgm:t>
        <a:bodyPr/>
        <a:lstStyle/>
        <a:p>
          <a:r>
            <a:rPr lang="en-CA" dirty="0"/>
            <a:t> Chief Administration Officer (CAO) gives final approval</a:t>
          </a:r>
          <a:endParaRPr lang="en-US" dirty="0"/>
        </a:p>
      </dgm:t>
    </dgm:pt>
    <dgm:pt modelId="{E30B833C-401A-FB4E-BDB0-1E24DD0C730B}" type="parTrans" cxnId="{2B697D36-C592-964B-A43E-4412F4A327D7}">
      <dgm:prSet/>
      <dgm:spPr/>
      <dgm:t>
        <a:bodyPr/>
        <a:lstStyle/>
        <a:p>
          <a:endParaRPr lang="en-US"/>
        </a:p>
      </dgm:t>
    </dgm:pt>
    <dgm:pt modelId="{0D015025-7058-FB49-8B51-2E8EB2889E88}" type="sibTrans" cxnId="{2B697D36-C592-964B-A43E-4412F4A327D7}">
      <dgm:prSet/>
      <dgm:spPr/>
      <dgm:t>
        <a:bodyPr/>
        <a:lstStyle/>
        <a:p>
          <a:endParaRPr lang="en-US"/>
        </a:p>
      </dgm:t>
    </dgm:pt>
    <dgm:pt modelId="{4EB855FF-8B1C-4C9C-A56A-7BEB2FB298DD}">
      <dgm:prSet/>
      <dgm:spPr/>
      <dgm:t>
        <a:bodyPr/>
        <a:lstStyle/>
        <a:p>
          <a:r>
            <a:rPr lang="en-CA" dirty="0"/>
            <a:t> Emergency Management Office sends request to CAO</a:t>
          </a:r>
          <a:endParaRPr lang="en-US" dirty="0"/>
        </a:p>
      </dgm:t>
    </dgm:pt>
    <dgm:pt modelId="{5F9053A8-BF39-4999-851F-8A9B802EF6CD}" type="parTrans" cxnId="{BC1ABF7E-69C2-4BA4-A987-D32B5D980223}">
      <dgm:prSet/>
      <dgm:spPr/>
      <dgm:t>
        <a:bodyPr/>
        <a:lstStyle/>
        <a:p>
          <a:endParaRPr lang="en-US"/>
        </a:p>
      </dgm:t>
    </dgm:pt>
    <dgm:pt modelId="{308025BC-3D44-4710-A471-2E30A8F9A198}" type="sibTrans" cxnId="{BC1ABF7E-69C2-4BA4-A987-D32B5D980223}">
      <dgm:prSet/>
      <dgm:spPr/>
      <dgm:t>
        <a:bodyPr/>
        <a:lstStyle/>
        <a:p>
          <a:endParaRPr lang="en-US"/>
        </a:p>
      </dgm:t>
    </dgm:pt>
    <dgm:pt modelId="{54B5D4E0-216B-4A31-9611-0A524E2AD607}">
      <dgm:prSet/>
      <dgm:spPr/>
      <dgm:t>
        <a:bodyPr/>
        <a:lstStyle/>
        <a:p>
          <a:r>
            <a:rPr lang="en-CA" dirty="0"/>
            <a:t> JEM may make recommendations to Emergency Management Office</a:t>
          </a:r>
          <a:endParaRPr lang="en-US" dirty="0"/>
        </a:p>
      </dgm:t>
    </dgm:pt>
    <dgm:pt modelId="{DF99403E-06DD-4C07-BAB3-9F144B7C7B21}" type="parTrans" cxnId="{D92C9165-2307-44AF-B09E-31AF11048D76}">
      <dgm:prSet/>
      <dgm:spPr/>
      <dgm:t>
        <a:bodyPr/>
        <a:lstStyle/>
        <a:p>
          <a:endParaRPr lang="en-US"/>
        </a:p>
      </dgm:t>
    </dgm:pt>
    <dgm:pt modelId="{B19FD574-72A3-4176-B5FF-C3859E381E70}" type="sibTrans" cxnId="{D92C9165-2307-44AF-B09E-31AF11048D76}">
      <dgm:prSet/>
      <dgm:spPr/>
      <dgm:t>
        <a:bodyPr/>
        <a:lstStyle/>
        <a:p>
          <a:endParaRPr lang="en-US"/>
        </a:p>
      </dgm:t>
    </dgm:pt>
    <dgm:pt modelId="{B59BC0E1-928A-444D-9C8D-B74B66D1C106}">
      <dgm:prSet/>
      <dgm:spPr/>
      <dgm:t>
        <a:bodyPr/>
        <a:lstStyle/>
        <a:p>
          <a:r>
            <a:rPr lang="en-CA" dirty="0"/>
            <a:t>Notification through </a:t>
          </a:r>
          <a:r>
            <a:rPr lang="en-CA" dirty="0" err="1"/>
            <a:t>hfxALERT</a:t>
          </a:r>
          <a:r>
            <a:rPr lang="en-CA" dirty="0"/>
            <a:t> system and/or Public Service Announcements (PSAs) from HRM</a:t>
          </a:r>
          <a:endParaRPr lang="en-US" dirty="0"/>
        </a:p>
      </dgm:t>
    </dgm:pt>
    <dgm:pt modelId="{42658F4E-8506-4990-B629-53F9073692B6}" type="parTrans" cxnId="{502D7DB8-1013-4502-AF95-EAB8DC129F6B}">
      <dgm:prSet/>
      <dgm:spPr/>
      <dgm:t>
        <a:bodyPr/>
        <a:lstStyle/>
        <a:p>
          <a:endParaRPr lang="en-US"/>
        </a:p>
      </dgm:t>
    </dgm:pt>
    <dgm:pt modelId="{2AFC9EAA-1F38-427C-9DD8-44DE5B567C2A}" type="sibTrans" cxnId="{502D7DB8-1013-4502-AF95-EAB8DC129F6B}">
      <dgm:prSet/>
      <dgm:spPr/>
      <dgm:t>
        <a:bodyPr/>
        <a:lstStyle/>
        <a:p>
          <a:endParaRPr lang="en-US"/>
        </a:p>
      </dgm:t>
    </dgm:pt>
    <dgm:pt modelId="{E622CEF8-586C-4C82-A629-9FB6956251C1}">
      <dgm:prSet/>
      <dgm:spPr/>
      <dgm:t>
        <a:bodyPr/>
        <a:lstStyle/>
        <a:p>
          <a:r>
            <a:rPr lang="en-CA" dirty="0"/>
            <a:t> Once approved, JEM volunteers open and operate Comfort Centre</a:t>
          </a:r>
          <a:endParaRPr lang="en-US" dirty="0"/>
        </a:p>
      </dgm:t>
    </dgm:pt>
    <dgm:pt modelId="{FB60E986-BA96-4426-8A11-F881945D7592}" type="parTrans" cxnId="{CE62E2A3-DDC3-4B99-8898-BF52F8D07F86}">
      <dgm:prSet/>
      <dgm:spPr/>
      <dgm:t>
        <a:bodyPr/>
        <a:lstStyle/>
        <a:p>
          <a:endParaRPr lang="en-US"/>
        </a:p>
      </dgm:t>
    </dgm:pt>
    <dgm:pt modelId="{C3E9FB1B-559F-4A1A-B534-943A5F0A6BFB}" type="sibTrans" cxnId="{CE62E2A3-DDC3-4B99-8898-BF52F8D07F86}">
      <dgm:prSet/>
      <dgm:spPr/>
      <dgm:t>
        <a:bodyPr/>
        <a:lstStyle/>
        <a:p>
          <a:endParaRPr lang="en-US"/>
        </a:p>
      </dgm:t>
    </dgm:pt>
    <dgm:pt modelId="{52D0B3D6-6716-410A-A37C-0789C932F418}">
      <dgm:prSet/>
      <dgm:spPr/>
      <dgm:t>
        <a:bodyPr/>
        <a:lstStyle/>
        <a:p>
          <a:r>
            <a:rPr lang="en-CA" dirty="0"/>
            <a:t>After major event, disruption and/or to support first responders</a:t>
          </a:r>
          <a:endParaRPr lang="en-US" dirty="0"/>
        </a:p>
      </dgm:t>
    </dgm:pt>
    <dgm:pt modelId="{45DE01C5-38FD-45D2-B300-18FE66940DFF}" type="parTrans" cxnId="{7E902FE5-9EC1-4609-BC59-8276706D601C}">
      <dgm:prSet/>
      <dgm:spPr/>
      <dgm:t>
        <a:bodyPr/>
        <a:lstStyle/>
        <a:p>
          <a:endParaRPr lang="en-US"/>
        </a:p>
      </dgm:t>
    </dgm:pt>
    <dgm:pt modelId="{AA920C79-9126-42FA-A281-1878E1AE0273}" type="sibTrans" cxnId="{7E902FE5-9EC1-4609-BC59-8276706D601C}">
      <dgm:prSet/>
      <dgm:spPr/>
      <dgm:t>
        <a:bodyPr/>
        <a:lstStyle/>
        <a:p>
          <a:endParaRPr lang="en-US"/>
        </a:p>
      </dgm:t>
    </dgm:pt>
    <dgm:pt modelId="{0226A5E7-3EB2-4375-A721-3542F600FBD2}">
      <dgm:prSet/>
      <dgm:spPr/>
      <dgm:t>
        <a:bodyPr/>
        <a:lstStyle/>
        <a:p>
          <a:r>
            <a:rPr lang="en-CA" dirty="0"/>
            <a:t>Once approved and location is confirmed, EMO calls on JEM Duty Officer to activate </a:t>
          </a:r>
          <a:endParaRPr lang="en-US" dirty="0"/>
        </a:p>
      </dgm:t>
    </dgm:pt>
    <dgm:pt modelId="{67E749B4-4CE5-49F7-866C-5AAACA575CCC}" type="parTrans" cxnId="{1E1132B9-AF52-4F90-B30A-6FDAA585646E}">
      <dgm:prSet/>
      <dgm:spPr/>
      <dgm:t>
        <a:bodyPr/>
        <a:lstStyle/>
        <a:p>
          <a:endParaRPr lang="en-US"/>
        </a:p>
      </dgm:t>
    </dgm:pt>
    <dgm:pt modelId="{081921A1-1974-43E5-8DCF-6DB0CA4F89C2}" type="sibTrans" cxnId="{1E1132B9-AF52-4F90-B30A-6FDAA585646E}">
      <dgm:prSet/>
      <dgm:spPr/>
      <dgm:t>
        <a:bodyPr/>
        <a:lstStyle/>
        <a:p>
          <a:endParaRPr lang="en-US"/>
        </a:p>
      </dgm:t>
    </dgm:pt>
    <dgm:pt modelId="{9480819E-AF52-4325-A9D5-2D223615E599}">
      <dgm:prSet/>
      <dgm:spPr/>
      <dgm:t>
        <a:bodyPr/>
        <a:lstStyle/>
        <a:p>
          <a:r>
            <a:rPr lang="en-CA" dirty="0"/>
            <a:t>Depending on need or the size of the event</a:t>
          </a:r>
          <a:endParaRPr lang="en-US" dirty="0"/>
        </a:p>
      </dgm:t>
    </dgm:pt>
    <dgm:pt modelId="{BD2453C9-7839-4D52-98D8-4F2EF14A1D2E}" type="parTrans" cxnId="{3675E114-D6DF-4C83-BE8A-7787B068C52D}">
      <dgm:prSet/>
      <dgm:spPr/>
      <dgm:t>
        <a:bodyPr/>
        <a:lstStyle/>
        <a:p>
          <a:endParaRPr lang="en-US"/>
        </a:p>
      </dgm:t>
    </dgm:pt>
    <dgm:pt modelId="{4AA80FCC-F560-4D2B-ACAC-5A6512B5DAA3}" type="sibTrans" cxnId="{3675E114-D6DF-4C83-BE8A-7787B068C52D}">
      <dgm:prSet/>
      <dgm:spPr/>
      <dgm:t>
        <a:bodyPr/>
        <a:lstStyle/>
        <a:p>
          <a:endParaRPr lang="en-US"/>
        </a:p>
      </dgm:t>
    </dgm:pt>
    <dgm:pt modelId="{3E59929F-4B5A-46EE-89BD-0B2783BEA113}">
      <dgm:prSet/>
      <dgm:spPr/>
      <dgm:t>
        <a:bodyPr/>
        <a:lstStyle/>
        <a:p>
          <a:r>
            <a:rPr lang="en-CA" dirty="0"/>
            <a:t>Based on needs of the situation, location, and amenities of the facility</a:t>
          </a:r>
          <a:endParaRPr lang="en-US" dirty="0"/>
        </a:p>
      </dgm:t>
    </dgm:pt>
    <dgm:pt modelId="{CD2C0186-A4C5-4663-BD9D-49CFCA802F5A}" type="parTrans" cxnId="{3F97B36F-11C3-44F3-8719-BB27436401AB}">
      <dgm:prSet/>
      <dgm:spPr/>
      <dgm:t>
        <a:bodyPr/>
        <a:lstStyle/>
        <a:p>
          <a:endParaRPr lang="en-US"/>
        </a:p>
      </dgm:t>
    </dgm:pt>
    <dgm:pt modelId="{CA47F56E-968D-47EF-A8FA-0A08EC911384}" type="sibTrans" cxnId="{3F97B36F-11C3-44F3-8719-BB27436401AB}">
      <dgm:prSet/>
      <dgm:spPr/>
      <dgm:t>
        <a:bodyPr/>
        <a:lstStyle/>
        <a:p>
          <a:endParaRPr lang="en-US"/>
        </a:p>
      </dgm:t>
    </dgm:pt>
    <dgm:pt modelId="{3A5A8A19-4837-4F34-872E-7F6777B04948}">
      <dgm:prSet/>
      <dgm:spPr/>
      <dgm:t>
        <a:bodyPr/>
        <a:lstStyle/>
        <a:p>
          <a:r>
            <a:rPr lang="en-CA" dirty="0"/>
            <a:t>Residents register and come back to get information</a:t>
          </a:r>
          <a:endParaRPr lang="en-US" dirty="0"/>
        </a:p>
      </dgm:t>
    </dgm:pt>
    <dgm:pt modelId="{DF32C223-B5AE-49D3-80A4-E8D5E3DEEB42}" type="sibTrans" cxnId="{77849B04-D9E4-4CA9-BB0D-8E6D93B3169A}">
      <dgm:prSet/>
      <dgm:spPr/>
      <dgm:t>
        <a:bodyPr/>
        <a:lstStyle/>
        <a:p>
          <a:endParaRPr lang="en-US"/>
        </a:p>
      </dgm:t>
    </dgm:pt>
    <dgm:pt modelId="{76F2448D-4DB3-4540-A1A0-ABBD1EE0D758}" type="parTrans" cxnId="{77849B04-D9E4-4CA9-BB0D-8E6D93B3169A}">
      <dgm:prSet/>
      <dgm:spPr/>
      <dgm:t>
        <a:bodyPr/>
        <a:lstStyle/>
        <a:p>
          <a:endParaRPr lang="en-US"/>
        </a:p>
      </dgm:t>
    </dgm:pt>
    <dgm:pt modelId="{F93AC3CD-133E-4F25-BB55-14FE8C30E756}">
      <dgm:prSet/>
      <dgm:spPr/>
      <dgm:t>
        <a:bodyPr/>
        <a:lstStyle/>
        <a:p>
          <a:r>
            <a:rPr lang="en-US" dirty="0"/>
            <a:t>EMO will make decision to deactivate, with input from JEM management</a:t>
          </a:r>
        </a:p>
      </dgm:t>
    </dgm:pt>
    <dgm:pt modelId="{BC38F548-FA91-4EAC-82DD-2F2EB4EAD013}" type="parTrans" cxnId="{313EE001-02FA-4767-9D92-E816B0DA4260}">
      <dgm:prSet/>
      <dgm:spPr/>
      <dgm:t>
        <a:bodyPr/>
        <a:lstStyle/>
        <a:p>
          <a:endParaRPr lang="en-US"/>
        </a:p>
      </dgm:t>
    </dgm:pt>
    <dgm:pt modelId="{30BBA922-F63B-4639-87DC-347356B2F834}" type="sibTrans" cxnId="{313EE001-02FA-4767-9D92-E816B0DA4260}">
      <dgm:prSet/>
      <dgm:spPr/>
      <dgm:t>
        <a:bodyPr/>
        <a:lstStyle/>
        <a:p>
          <a:endParaRPr lang="en-US"/>
        </a:p>
      </dgm:t>
    </dgm:pt>
    <dgm:pt modelId="{88BCB09E-6A75-41D1-82A6-D8F325290C56}">
      <dgm:prSet/>
      <dgm:spPr/>
      <dgm:t>
        <a:bodyPr/>
        <a:lstStyle/>
        <a:p>
          <a:r>
            <a:rPr lang="en-US" dirty="0"/>
            <a:t>HOW?</a:t>
          </a:r>
        </a:p>
      </dgm:t>
    </dgm:pt>
    <dgm:pt modelId="{143984F9-D473-4B35-BE46-47653E6F3B83}" type="sibTrans" cxnId="{F4519558-8B2C-4E4F-88CC-F4CB79083E56}">
      <dgm:prSet/>
      <dgm:spPr/>
      <dgm:t>
        <a:bodyPr/>
        <a:lstStyle/>
        <a:p>
          <a:endParaRPr lang="en-US"/>
        </a:p>
      </dgm:t>
    </dgm:pt>
    <dgm:pt modelId="{38DF05B3-40A8-4DB6-B81B-DEA9CFAF0DC9}" type="parTrans" cxnId="{F4519558-8B2C-4E4F-88CC-F4CB79083E56}">
      <dgm:prSet/>
      <dgm:spPr/>
      <dgm:t>
        <a:bodyPr/>
        <a:lstStyle/>
        <a:p>
          <a:endParaRPr lang="en-US"/>
        </a:p>
      </dgm:t>
    </dgm:pt>
    <dgm:pt modelId="{1F0E3D3A-1310-4B18-A63A-2CED3A5A6B6F}">
      <dgm:prSet/>
      <dgm:spPr/>
      <dgm:t>
        <a:bodyPr/>
        <a:lstStyle/>
        <a:p>
          <a:r>
            <a:rPr lang="en-US" dirty="0"/>
            <a:t>Typically, HRM-owned</a:t>
          </a:r>
        </a:p>
      </dgm:t>
    </dgm:pt>
    <dgm:pt modelId="{206E332C-9794-472B-89F3-0FFB6EBE939D}" type="parTrans" cxnId="{9DACBB26-84C9-4364-A16D-9BD63AF7F5EC}">
      <dgm:prSet/>
      <dgm:spPr/>
      <dgm:t>
        <a:bodyPr/>
        <a:lstStyle/>
        <a:p>
          <a:endParaRPr lang="en-US"/>
        </a:p>
      </dgm:t>
    </dgm:pt>
    <dgm:pt modelId="{DE57661B-69E7-4008-AC8F-8391145E9F09}" type="sibTrans" cxnId="{9DACBB26-84C9-4364-A16D-9BD63AF7F5EC}">
      <dgm:prSet/>
      <dgm:spPr/>
      <dgm:t>
        <a:bodyPr/>
        <a:lstStyle/>
        <a:p>
          <a:endParaRPr lang="en-US"/>
        </a:p>
      </dgm:t>
    </dgm:pt>
    <dgm:pt modelId="{1D6E1F5F-AB41-2048-89AF-60D7BC1B48AA}" type="pres">
      <dgm:prSet presAssocID="{B8518471-45C3-482D-94B2-EB632BDBB17C}" presName="linear" presStyleCnt="0">
        <dgm:presLayoutVars>
          <dgm:animLvl val="lvl"/>
          <dgm:resizeHandles val="exact"/>
        </dgm:presLayoutVars>
      </dgm:prSet>
      <dgm:spPr/>
    </dgm:pt>
    <dgm:pt modelId="{FBCE416E-C4B3-9845-8580-617555899137}" type="pres">
      <dgm:prSet presAssocID="{2F52E5F4-A894-42CA-97AD-756FEFCBBB0A}" presName="parentText" presStyleLbl="node1" presStyleIdx="0" presStyleCnt="4">
        <dgm:presLayoutVars>
          <dgm:chMax val="0"/>
          <dgm:bulletEnabled val="1"/>
        </dgm:presLayoutVars>
      </dgm:prSet>
      <dgm:spPr/>
    </dgm:pt>
    <dgm:pt modelId="{B6C2D5E5-6812-BD4B-92E5-F2ADC28600DB}" type="pres">
      <dgm:prSet presAssocID="{2F52E5F4-A894-42CA-97AD-756FEFCBBB0A}" presName="childText" presStyleLbl="revTx" presStyleIdx="0" presStyleCnt="4">
        <dgm:presLayoutVars>
          <dgm:bulletEnabled val="1"/>
        </dgm:presLayoutVars>
      </dgm:prSet>
      <dgm:spPr/>
    </dgm:pt>
    <dgm:pt modelId="{039B298D-5AAC-3C41-BDF3-CD967980FDB4}" type="pres">
      <dgm:prSet presAssocID="{87ABFB23-A117-4F21-9BC5-007C805AF69E}" presName="parentText" presStyleLbl="node1" presStyleIdx="1" presStyleCnt="4">
        <dgm:presLayoutVars>
          <dgm:chMax val="0"/>
          <dgm:bulletEnabled val="1"/>
        </dgm:presLayoutVars>
      </dgm:prSet>
      <dgm:spPr/>
    </dgm:pt>
    <dgm:pt modelId="{F1845CB6-B4DD-E340-8677-8C469F487749}" type="pres">
      <dgm:prSet presAssocID="{87ABFB23-A117-4F21-9BC5-007C805AF69E}" presName="childText" presStyleLbl="revTx" presStyleIdx="1" presStyleCnt="4">
        <dgm:presLayoutVars>
          <dgm:bulletEnabled val="1"/>
        </dgm:presLayoutVars>
      </dgm:prSet>
      <dgm:spPr/>
    </dgm:pt>
    <dgm:pt modelId="{C7947CED-6CA9-6E41-B05F-7BD8A0F37EB2}" type="pres">
      <dgm:prSet presAssocID="{10D41324-7299-4000-AF29-53A35E14141F}" presName="parentText" presStyleLbl="node1" presStyleIdx="2" presStyleCnt="4">
        <dgm:presLayoutVars>
          <dgm:chMax val="0"/>
          <dgm:bulletEnabled val="1"/>
        </dgm:presLayoutVars>
      </dgm:prSet>
      <dgm:spPr/>
    </dgm:pt>
    <dgm:pt modelId="{8771E078-AC94-6048-828C-C9DE058A99EB}" type="pres">
      <dgm:prSet presAssocID="{10D41324-7299-4000-AF29-53A35E14141F}" presName="childText" presStyleLbl="revTx" presStyleIdx="2" presStyleCnt="4">
        <dgm:presLayoutVars>
          <dgm:bulletEnabled val="1"/>
        </dgm:presLayoutVars>
      </dgm:prSet>
      <dgm:spPr/>
    </dgm:pt>
    <dgm:pt modelId="{635BD205-8931-E049-8FEC-76F423DE2BFD}" type="pres">
      <dgm:prSet presAssocID="{88BCB09E-6A75-41D1-82A6-D8F325290C56}" presName="parentText" presStyleLbl="node1" presStyleIdx="3" presStyleCnt="4">
        <dgm:presLayoutVars>
          <dgm:chMax val="0"/>
          <dgm:bulletEnabled val="1"/>
        </dgm:presLayoutVars>
      </dgm:prSet>
      <dgm:spPr/>
    </dgm:pt>
    <dgm:pt modelId="{A5466E57-2B75-264C-83F0-B26DA573BB30}" type="pres">
      <dgm:prSet presAssocID="{88BCB09E-6A75-41D1-82A6-D8F325290C56}" presName="childText" presStyleLbl="revTx" presStyleIdx="3" presStyleCnt="4">
        <dgm:presLayoutVars>
          <dgm:bulletEnabled val="1"/>
        </dgm:presLayoutVars>
      </dgm:prSet>
      <dgm:spPr/>
    </dgm:pt>
  </dgm:ptLst>
  <dgm:cxnLst>
    <dgm:cxn modelId="{313EE001-02FA-4767-9D92-E816B0DA4260}" srcId="{87ABFB23-A117-4F21-9BC5-007C805AF69E}" destId="{F93AC3CD-133E-4F25-BB55-14FE8C30E756}" srcOrd="3" destOrd="0" parTransId="{BC38F548-FA91-4EAC-82DD-2F2EB4EAD013}" sibTransId="{30BBA922-F63B-4639-87DC-347356B2F834}"/>
    <dgm:cxn modelId="{0AA3D803-BB2F-47AE-8ED7-B0557B65FDCF}" type="presOf" srcId="{3E59929F-4B5A-46EE-89BD-0B2783BEA113}" destId="{8771E078-AC94-6048-828C-C9DE058A99EB}" srcOrd="0" destOrd="2" presId="urn:microsoft.com/office/officeart/2005/8/layout/vList2"/>
    <dgm:cxn modelId="{77849B04-D9E4-4CA9-BB0D-8E6D93B3169A}" srcId="{88BCB09E-6A75-41D1-82A6-D8F325290C56}" destId="{3A5A8A19-4837-4F34-872E-7F6777B04948}" srcOrd="0" destOrd="0" parTransId="{76F2448D-4DB3-4540-A1A0-ABBD1EE0D758}" sibTransId="{DF32C223-B5AE-49D3-80A4-E8D5E3DEEB42}"/>
    <dgm:cxn modelId="{B9914206-09AD-425C-AFC7-1DF50AA2E1E7}" srcId="{88BCB09E-6A75-41D1-82A6-D8F325290C56}" destId="{B09DCB34-5F6D-42E7-87D3-E6D047C56E40}" srcOrd="2" destOrd="0" parTransId="{E07B7184-E95A-4408-AFCE-1D59A9815D75}" sibTransId="{7782A371-FDB2-420C-AA59-94DD419C2730}"/>
    <dgm:cxn modelId="{42451807-360C-4C0E-BCCB-60AA41F27F74}" type="presOf" srcId="{E622CEF8-586C-4C82-A629-9FB6956251C1}" destId="{B6C2D5E5-6812-BD4B-92E5-F2ADC28600DB}" srcOrd="0" destOrd="3" presId="urn:microsoft.com/office/officeart/2005/8/layout/vList2"/>
    <dgm:cxn modelId="{D57C3D0D-430C-420B-ACA4-55345C559BB0}" type="presOf" srcId="{9480819E-AF52-4325-A9D5-2D223615E599}" destId="{F1845CB6-B4DD-E340-8677-8C469F487749}" srcOrd="0" destOrd="1" presId="urn:microsoft.com/office/officeart/2005/8/layout/vList2"/>
    <dgm:cxn modelId="{3675E114-D6DF-4C83-BE8A-7787B068C52D}" srcId="{87ABFB23-A117-4F21-9BC5-007C805AF69E}" destId="{9480819E-AF52-4325-A9D5-2D223615E599}" srcOrd="1" destOrd="0" parTransId="{BD2453C9-7839-4D52-98D8-4F2EF14A1D2E}" sibTransId="{4AA80FCC-F560-4D2B-ACAC-5A6512B5DAA3}"/>
    <dgm:cxn modelId="{C74CF322-CB36-45F7-892A-9B42E6EFE56B}" type="presOf" srcId="{4EB855FF-8B1C-4C9C-A56A-7BEB2FB298DD}" destId="{B6C2D5E5-6812-BD4B-92E5-F2ADC28600DB}" srcOrd="0" destOrd="1" presId="urn:microsoft.com/office/officeart/2005/8/layout/vList2"/>
    <dgm:cxn modelId="{6722AF26-FC10-4446-917B-2FD2F50595F5}" type="presOf" srcId="{3A5A8A19-4837-4F34-872E-7F6777B04948}" destId="{A5466E57-2B75-264C-83F0-B26DA573BB30}" srcOrd="0" destOrd="0" presId="urn:microsoft.com/office/officeart/2005/8/layout/vList2"/>
    <dgm:cxn modelId="{9DACBB26-84C9-4364-A16D-9BD63AF7F5EC}" srcId="{10D41324-7299-4000-AF29-53A35E14141F}" destId="{1F0E3D3A-1310-4B18-A63A-2CED3A5A6B6F}" srcOrd="1" destOrd="0" parTransId="{206E332C-9794-472B-89F3-0FFB6EBE939D}" sibTransId="{DE57661B-69E7-4008-AC8F-8391145E9F09}"/>
    <dgm:cxn modelId="{2B697D36-C592-964B-A43E-4412F4A327D7}" srcId="{2F52E5F4-A894-42CA-97AD-756FEFCBBB0A}" destId="{11AA0F16-9FA1-AD46-B315-EA1CAA895DC1}" srcOrd="0" destOrd="0" parTransId="{E30B833C-401A-FB4E-BDB0-1E24DD0C730B}" sibTransId="{0D015025-7058-FB49-8B51-2E8EB2889E88}"/>
    <dgm:cxn modelId="{3AE5183E-922A-C747-837F-A65D8AF812C7}" type="presOf" srcId="{88BCB09E-6A75-41D1-82A6-D8F325290C56}" destId="{635BD205-8931-E049-8FEC-76F423DE2BFD}" srcOrd="0" destOrd="0" presId="urn:microsoft.com/office/officeart/2005/8/layout/vList2"/>
    <dgm:cxn modelId="{9055DC63-F149-4ADB-B7E5-05167503A0E8}" srcId="{10D41324-7299-4000-AF29-53A35E14141F}" destId="{5693A197-D530-469E-8C07-335C6A23E7F2}" srcOrd="0" destOrd="0" parTransId="{7628866A-03DC-4EAD-8D4D-7BB4459D67CF}" sibTransId="{A4AC0E39-ED99-41FB-93D9-E55C684877DA}"/>
    <dgm:cxn modelId="{6AC3F844-E411-4068-9003-CBFDFE004B76}" type="presOf" srcId="{1F0E3D3A-1310-4B18-A63A-2CED3A5A6B6F}" destId="{8771E078-AC94-6048-828C-C9DE058A99EB}" srcOrd="0" destOrd="1" presId="urn:microsoft.com/office/officeart/2005/8/layout/vList2"/>
    <dgm:cxn modelId="{D92C9165-2307-44AF-B09E-31AF11048D76}" srcId="{2F52E5F4-A894-42CA-97AD-756FEFCBBB0A}" destId="{54B5D4E0-216B-4A31-9611-0A524E2AD607}" srcOrd="2" destOrd="0" parTransId="{DF99403E-06DD-4C07-BAB3-9F144B7C7B21}" sibTransId="{B19FD574-72A3-4176-B5FF-C3859E381E70}"/>
    <dgm:cxn modelId="{F1898D6E-1782-482B-A676-D1DC97B6B1D2}" type="presOf" srcId="{B59BC0E1-928A-444D-9C8D-B74B66D1C106}" destId="{A5466E57-2B75-264C-83F0-B26DA573BB30}" srcOrd="0" destOrd="1" presId="urn:microsoft.com/office/officeart/2005/8/layout/vList2"/>
    <dgm:cxn modelId="{AA0D134F-47C1-4D2A-88CE-F06755020CBD}" type="presOf" srcId="{52D0B3D6-6716-410A-A37C-0789C932F418}" destId="{F1845CB6-B4DD-E340-8677-8C469F487749}" srcOrd="0" destOrd="0" presId="urn:microsoft.com/office/officeart/2005/8/layout/vList2"/>
    <dgm:cxn modelId="{3F97B36F-11C3-44F3-8719-BB27436401AB}" srcId="{10D41324-7299-4000-AF29-53A35E14141F}" destId="{3E59929F-4B5A-46EE-89BD-0B2783BEA113}" srcOrd="2" destOrd="0" parTransId="{CD2C0186-A4C5-4663-BD9D-49CFCA802F5A}" sibTransId="{CA47F56E-968D-47EF-A8FA-0A08EC911384}"/>
    <dgm:cxn modelId="{F59EA872-B210-4ABE-8FD2-49B197DAF39A}" srcId="{B8518471-45C3-482D-94B2-EB632BDBB17C}" destId="{10D41324-7299-4000-AF29-53A35E14141F}" srcOrd="2" destOrd="0" parTransId="{34D25F21-C8D5-497E-A7BD-159EBB57C7BC}" sibTransId="{278ED280-5CB3-4237-92F2-08DD6504375F}"/>
    <dgm:cxn modelId="{7B725753-9BCC-304F-BB61-56BFD1378836}" type="presOf" srcId="{2F52E5F4-A894-42CA-97AD-756FEFCBBB0A}" destId="{FBCE416E-C4B3-9845-8580-617555899137}" srcOrd="0" destOrd="0" presId="urn:microsoft.com/office/officeart/2005/8/layout/vList2"/>
    <dgm:cxn modelId="{8AC3FF53-DFB5-4EFD-87F7-DB52A2C8A901}" type="presOf" srcId="{54B5D4E0-216B-4A31-9611-0A524E2AD607}" destId="{B6C2D5E5-6812-BD4B-92E5-F2ADC28600DB}" srcOrd="0" destOrd="2" presId="urn:microsoft.com/office/officeart/2005/8/layout/vList2"/>
    <dgm:cxn modelId="{F4519558-8B2C-4E4F-88CC-F4CB79083E56}" srcId="{B8518471-45C3-482D-94B2-EB632BDBB17C}" destId="{88BCB09E-6A75-41D1-82A6-D8F325290C56}" srcOrd="3" destOrd="0" parTransId="{38DF05B3-40A8-4DB6-B81B-DEA9CFAF0DC9}" sibTransId="{143984F9-D473-4B35-BE46-47653E6F3B83}"/>
    <dgm:cxn modelId="{BC1ABF7E-69C2-4BA4-A987-D32B5D980223}" srcId="{2F52E5F4-A894-42CA-97AD-756FEFCBBB0A}" destId="{4EB855FF-8B1C-4C9C-A56A-7BEB2FB298DD}" srcOrd="1" destOrd="0" parTransId="{5F9053A8-BF39-4999-851F-8A9B802EF6CD}" sibTransId="{308025BC-3D44-4710-A471-2E30A8F9A198}"/>
    <dgm:cxn modelId="{D193BD83-F6A4-CC44-AEB8-0E6ED6D69AA1}" type="presOf" srcId="{10D41324-7299-4000-AF29-53A35E14141F}" destId="{C7947CED-6CA9-6E41-B05F-7BD8A0F37EB2}" srcOrd="0" destOrd="0" presId="urn:microsoft.com/office/officeart/2005/8/layout/vList2"/>
    <dgm:cxn modelId="{9D5CA484-13A5-1842-AC8F-445150FCDC81}" type="presOf" srcId="{5693A197-D530-469E-8C07-335C6A23E7F2}" destId="{8771E078-AC94-6048-828C-C9DE058A99EB}" srcOrd="0" destOrd="0" presId="urn:microsoft.com/office/officeart/2005/8/layout/vList2"/>
    <dgm:cxn modelId="{CE62E2A3-DDC3-4B99-8898-BF52F8D07F86}" srcId="{2F52E5F4-A894-42CA-97AD-756FEFCBBB0A}" destId="{E622CEF8-586C-4C82-A629-9FB6956251C1}" srcOrd="3" destOrd="0" parTransId="{FB60E986-BA96-4426-8A11-F881945D7592}" sibTransId="{C3E9FB1B-559F-4A1A-B534-943A5F0A6BFB}"/>
    <dgm:cxn modelId="{E5A719A4-5446-49AF-BC86-74415C5146FF}" type="presOf" srcId="{F93AC3CD-133E-4F25-BB55-14FE8C30E756}" destId="{F1845CB6-B4DD-E340-8677-8C469F487749}" srcOrd="0" destOrd="3" presId="urn:microsoft.com/office/officeart/2005/8/layout/vList2"/>
    <dgm:cxn modelId="{502D7DB8-1013-4502-AF95-EAB8DC129F6B}" srcId="{88BCB09E-6A75-41D1-82A6-D8F325290C56}" destId="{B59BC0E1-928A-444D-9C8D-B74B66D1C106}" srcOrd="1" destOrd="0" parTransId="{42658F4E-8506-4990-B629-53F9073692B6}" sibTransId="{2AFC9EAA-1F38-427C-9DD8-44DE5B567C2A}"/>
    <dgm:cxn modelId="{1E1132B9-AF52-4F90-B30A-6FDAA585646E}" srcId="{87ABFB23-A117-4F21-9BC5-007C805AF69E}" destId="{0226A5E7-3EB2-4375-A721-3542F600FBD2}" srcOrd="2" destOrd="0" parTransId="{67E749B4-4CE5-49F7-866C-5AAACA575CCC}" sibTransId="{081921A1-1974-43E5-8DCF-6DB0CA4F89C2}"/>
    <dgm:cxn modelId="{62EC30C0-B1DB-48DB-85D0-19F8E1B8ECAB}" srcId="{B8518471-45C3-482D-94B2-EB632BDBB17C}" destId="{87ABFB23-A117-4F21-9BC5-007C805AF69E}" srcOrd="1" destOrd="0" parTransId="{6B2BE3CD-6573-483A-93B7-18B36BCF66F3}" sibTransId="{8C584D92-8E62-4C07-87D3-98652B74C373}"/>
    <dgm:cxn modelId="{5E2D98D3-F794-BB4F-A878-25935C8F660B}" type="presOf" srcId="{B09DCB34-5F6D-42E7-87D3-E6D047C56E40}" destId="{A5466E57-2B75-264C-83F0-B26DA573BB30}" srcOrd="0" destOrd="2" presId="urn:microsoft.com/office/officeart/2005/8/layout/vList2"/>
    <dgm:cxn modelId="{BCCE96E0-D4CF-41BB-B066-AD9668F250E3}" type="presOf" srcId="{0226A5E7-3EB2-4375-A721-3542F600FBD2}" destId="{F1845CB6-B4DD-E340-8677-8C469F487749}" srcOrd="0" destOrd="2" presId="urn:microsoft.com/office/officeart/2005/8/layout/vList2"/>
    <dgm:cxn modelId="{A6571EE2-70D2-4DE1-9FCE-C9C24C04D9F3}" srcId="{B8518471-45C3-482D-94B2-EB632BDBB17C}" destId="{2F52E5F4-A894-42CA-97AD-756FEFCBBB0A}" srcOrd="0" destOrd="0" parTransId="{42F11BAA-CA2D-400A-A5DA-6E01862232C8}" sibTransId="{7C4E4BD7-621F-452F-9E99-30274F47C3A3}"/>
    <dgm:cxn modelId="{7E902FE5-9EC1-4609-BC59-8276706D601C}" srcId="{87ABFB23-A117-4F21-9BC5-007C805AF69E}" destId="{52D0B3D6-6716-410A-A37C-0789C932F418}" srcOrd="0" destOrd="0" parTransId="{45DE01C5-38FD-45D2-B300-18FE66940DFF}" sibTransId="{AA920C79-9126-42FA-A281-1878E1AE0273}"/>
    <dgm:cxn modelId="{E89A28E8-6EE5-ED4D-B983-8FD70319D99D}" type="presOf" srcId="{11AA0F16-9FA1-AD46-B315-EA1CAA895DC1}" destId="{B6C2D5E5-6812-BD4B-92E5-F2ADC28600DB}" srcOrd="0" destOrd="0" presId="urn:microsoft.com/office/officeart/2005/8/layout/vList2"/>
    <dgm:cxn modelId="{40B339ED-46FE-954F-9FC1-791DE895F202}" type="presOf" srcId="{B8518471-45C3-482D-94B2-EB632BDBB17C}" destId="{1D6E1F5F-AB41-2048-89AF-60D7BC1B48AA}" srcOrd="0" destOrd="0" presId="urn:microsoft.com/office/officeart/2005/8/layout/vList2"/>
    <dgm:cxn modelId="{BAC684F7-3EC0-564E-9D3C-CE2C1629A649}" type="presOf" srcId="{87ABFB23-A117-4F21-9BC5-007C805AF69E}" destId="{039B298D-5AAC-3C41-BDF3-CD967980FDB4}" srcOrd="0" destOrd="0" presId="urn:microsoft.com/office/officeart/2005/8/layout/vList2"/>
    <dgm:cxn modelId="{DFC72B65-BC30-244D-9130-70B08027FA24}" type="presParOf" srcId="{1D6E1F5F-AB41-2048-89AF-60D7BC1B48AA}" destId="{FBCE416E-C4B3-9845-8580-617555899137}" srcOrd="0" destOrd="0" presId="urn:microsoft.com/office/officeart/2005/8/layout/vList2"/>
    <dgm:cxn modelId="{F3F42580-B020-0846-85A7-6E860B430C3D}" type="presParOf" srcId="{1D6E1F5F-AB41-2048-89AF-60D7BC1B48AA}" destId="{B6C2D5E5-6812-BD4B-92E5-F2ADC28600DB}" srcOrd="1" destOrd="0" presId="urn:microsoft.com/office/officeart/2005/8/layout/vList2"/>
    <dgm:cxn modelId="{7EF87396-AA5A-5E4D-B4A6-C29B7E91CC0B}" type="presParOf" srcId="{1D6E1F5F-AB41-2048-89AF-60D7BC1B48AA}" destId="{039B298D-5AAC-3C41-BDF3-CD967980FDB4}" srcOrd="2" destOrd="0" presId="urn:microsoft.com/office/officeart/2005/8/layout/vList2"/>
    <dgm:cxn modelId="{B4F8EB43-315A-3349-92DF-268B59088887}" type="presParOf" srcId="{1D6E1F5F-AB41-2048-89AF-60D7BC1B48AA}" destId="{F1845CB6-B4DD-E340-8677-8C469F487749}" srcOrd="3" destOrd="0" presId="urn:microsoft.com/office/officeart/2005/8/layout/vList2"/>
    <dgm:cxn modelId="{C16E7234-38C6-8E4E-8365-07768920E583}" type="presParOf" srcId="{1D6E1F5F-AB41-2048-89AF-60D7BC1B48AA}" destId="{C7947CED-6CA9-6E41-B05F-7BD8A0F37EB2}" srcOrd="4" destOrd="0" presId="urn:microsoft.com/office/officeart/2005/8/layout/vList2"/>
    <dgm:cxn modelId="{90548C76-BA14-B143-909C-EB5006BA1F0A}" type="presParOf" srcId="{1D6E1F5F-AB41-2048-89AF-60D7BC1B48AA}" destId="{8771E078-AC94-6048-828C-C9DE058A99EB}" srcOrd="5" destOrd="0" presId="urn:microsoft.com/office/officeart/2005/8/layout/vList2"/>
    <dgm:cxn modelId="{1CB70B5F-3190-0249-AE97-86A5D4F5AE48}" type="presParOf" srcId="{1D6E1F5F-AB41-2048-89AF-60D7BC1B48AA}" destId="{635BD205-8931-E049-8FEC-76F423DE2BFD}" srcOrd="6" destOrd="0" presId="urn:microsoft.com/office/officeart/2005/8/layout/vList2"/>
    <dgm:cxn modelId="{6BB342A2-6C62-2F46-90C5-5C9132B551B8}" type="presParOf" srcId="{1D6E1F5F-AB41-2048-89AF-60D7BC1B48AA}" destId="{A5466E57-2B75-264C-83F0-B26DA573BB30}" srcOrd="7"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B3A5806-B8A2-4DC6-80A9-1AA15CA39272}" type="doc">
      <dgm:prSet loTypeId="urn:microsoft.com/office/officeart/2005/8/layout/hList1" loCatId="list" qsTypeId="urn:microsoft.com/office/officeart/2005/8/quickstyle/simple1" qsCatId="simple" csTypeId="urn:microsoft.com/office/officeart/2005/8/colors/colorful1" csCatId="colorful" phldr="1"/>
      <dgm:spPr/>
      <dgm:t>
        <a:bodyPr/>
        <a:lstStyle/>
        <a:p>
          <a:endParaRPr lang="en-US"/>
        </a:p>
      </dgm:t>
    </dgm:pt>
    <dgm:pt modelId="{DC7F0597-FCCF-445B-AD1D-2BA925E3AAD6}">
      <dgm:prSet/>
      <dgm:spPr/>
      <dgm:t>
        <a:bodyPr/>
        <a:lstStyle/>
        <a:p>
          <a:r>
            <a:rPr lang="en-CA" dirty="0"/>
            <a:t>Comfort Centre Manager (CCM) </a:t>
          </a:r>
          <a:endParaRPr lang="en-US" dirty="0"/>
        </a:p>
      </dgm:t>
    </dgm:pt>
    <dgm:pt modelId="{B5CEFBE9-F80A-4B3A-B72B-AF585F8987FF}" type="parTrans" cxnId="{094D9C84-21E8-4291-B4F7-8214AFB785EF}">
      <dgm:prSet/>
      <dgm:spPr/>
      <dgm:t>
        <a:bodyPr/>
        <a:lstStyle/>
        <a:p>
          <a:endParaRPr lang="en-US"/>
        </a:p>
      </dgm:t>
    </dgm:pt>
    <dgm:pt modelId="{0384C38C-0746-43B6-A0C4-F018E4F6AAC2}" type="sibTrans" cxnId="{094D9C84-21E8-4291-B4F7-8214AFB785EF}">
      <dgm:prSet/>
      <dgm:spPr/>
      <dgm:t>
        <a:bodyPr/>
        <a:lstStyle/>
        <a:p>
          <a:endParaRPr lang="en-US"/>
        </a:p>
      </dgm:t>
    </dgm:pt>
    <dgm:pt modelId="{2DF56D41-1F2B-49B4-B83F-CE47CA16FD7D}">
      <dgm:prSet/>
      <dgm:spPr/>
      <dgm:t>
        <a:bodyPr/>
        <a:lstStyle/>
        <a:p>
          <a:r>
            <a:rPr lang="en-US" dirty="0"/>
            <a:t>Support Staff Supervisor (SSS)</a:t>
          </a:r>
        </a:p>
      </dgm:t>
    </dgm:pt>
    <dgm:pt modelId="{9E8DF17E-967D-4314-A1FC-E35E6F989E75}" type="parTrans" cxnId="{857005FD-B3BB-42D1-8F75-B571B67ABAB6}">
      <dgm:prSet/>
      <dgm:spPr/>
      <dgm:t>
        <a:bodyPr/>
        <a:lstStyle/>
        <a:p>
          <a:endParaRPr lang="en-US"/>
        </a:p>
      </dgm:t>
    </dgm:pt>
    <dgm:pt modelId="{3DA80421-22F9-4F55-8700-B2CF3DB55B39}" type="sibTrans" cxnId="{857005FD-B3BB-42D1-8F75-B571B67ABAB6}">
      <dgm:prSet/>
      <dgm:spPr/>
      <dgm:t>
        <a:bodyPr/>
        <a:lstStyle/>
        <a:p>
          <a:endParaRPr lang="en-US"/>
        </a:p>
      </dgm:t>
    </dgm:pt>
    <dgm:pt modelId="{EEC633F5-8B40-4D29-AFC2-493B877600F2}">
      <dgm:prSet/>
      <dgm:spPr/>
      <dgm:t>
        <a:bodyPr/>
        <a:lstStyle/>
        <a:p>
          <a:pPr>
            <a:spcAft>
              <a:spcPts val="1000"/>
            </a:spcAft>
          </a:pPr>
          <a:r>
            <a:rPr lang="en-CA" dirty="0"/>
            <a:t>Responsible for all hospitality issues</a:t>
          </a:r>
          <a:endParaRPr lang="en-US" dirty="0"/>
        </a:p>
      </dgm:t>
    </dgm:pt>
    <dgm:pt modelId="{2559DE55-FFCF-44E2-89EB-1C2D9DB4F57F}" type="parTrans" cxnId="{62EF651A-3643-44E3-886F-9D6200CE6563}">
      <dgm:prSet/>
      <dgm:spPr/>
      <dgm:t>
        <a:bodyPr/>
        <a:lstStyle/>
        <a:p>
          <a:endParaRPr lang="en-US"/>
        </a:p>
      </dgm:t>
    </dgm:pt>
    <dgm:pt modelId="{6A63FF70-6FA2-4820-8F7F-B80EF52C46C4}" type="sibTrans" cxnId="{62EF651A-3643-44E3-886F-9D6200CE6563}">
      <dgm:prSet/>
      <dgm:spPr/>
      <dgm:t>
        <a:bodyPr/>
        <a:lstStyle/>
        <a:p>
          <a:endParaRPr lang="en-US"/>
        </a:p>
      </dgm:t>
    </dgm:pt>
    <dgm:pt modelId="{E4C4EB79-7F50-4995-9017-EEDA0CAF0597}">
      <dgm:prSet/>
      <dgm:spPr/>
      <dgm:t>
        <a:bodyPr/>
        <a:lstStyle/>
        <a:p>
          <a:pPr>
            <a:spcAft>
              <a:spcPts val="1000"/>
            </a:spcAft>
          </a:pPr>
          <a:r>
            <a:rPr lang="en-CA" dirty="0"/>
            <a:t>Answerable to CCM</a:t>
          </a:r>
          <a:endParaRPr lang="en-US" dirty="0"/>
        </a:p>
      </dgm:t>
    </dgm:pt>
    <dgm:pt modelId="{284F5CAE-C5BB-4DD8-B0D3-FF5A0A2E7BD9}" type="parTrans" cxnId="{5C8EDBA9-1E34-44D3-8347-0D54C4BA0F2C}">
      <dgm:prSet/>
      <dgm:spPr/>
      <dgm:t>
        <a:bodyPr/>
        <a:lstStyle/>
        <a:p>
          <a:endParaRPr lang="en-US"/>
        </a:p>
      </dgm:t>
    </dgm:pt>
    <dgm:pt modelId="{F3463120-D584-40EF-9064-989B65D910E0}" type="sibTrans" cxnId="{5C8EDBA9-1E34-44D3-8347-0D54C4BA0F2C}">
      <dgm:prSet/>
      <dgm:spPr/>
      <dgm:t>
        <a:bodyPr/>
        <a:lstStyle/>
        <a:p>
          <a:endParaRPr lang="en-US"/>
        </a:p>
      </dgm:t>
    </dgm:pt>
    <dgm:pt modelId="{EE25E34C-196D-4E9D-9417-0BFEF4E29B50}">
      <dgm:prSet/>
      <dgm:spPr/>
      <dgm:t>
        <a:bodyPr/>
        <a:lstStyle/>
        <a:p>
          <a:r>
            <a:rPr lang="en-CA" dirty="0"/>
            <a:t>Volunteer</a:t>
          </a:r>
          <a:endParaRPr lang="en-US" dirty="0"/>
        </a:p>
      </dgm:t>
    </dgm:pt>
    <dgm:pt modelId="{2D115EB0-5CFF-48D0-AB3A-32D1443138E7}" type="parTrans" cxnId="{0BDFFB8A-B7B5-4A10-A8E4-009AB848B5DF}">
      <dgm:prSet/>
      <dgm:spPr/>
      <dgm:t>
        <a:bodyPr/>
        <a:lstStyle/>
        <a:p>
          <a:endParaRPr lang="en-US"/>
        </a:p>
      </dgm:t>
    </dgm:pt>
    <dgm:pt modelId="{8246E26D-9B46-4308-9C1B-E124E9C0EA0E}" type="sibTrans" cxnId="{0BDFFB8A-B7B5-4A10-A8E4-009AB848B5DF}">
      <dgm:prSet/>
      <dgm:spPr/>
      <dgm:t>
        <a:bodyPr/>
        <a:lstStyle/>
        <a:p>
          <a:endParaRPr lang="en-US"/>
        </a:p>
      </dgm:t>
    </dgm:pt>
    <dgm:pt modelId="{C5EBCF1A-93FA-42AC-98EC-0B4B4DE3834C}">
      <dgm:prSet/>
      <dgm:spPr/>
      <dgm:t>
        <a:bodyPr/>
        <a:lstStyle/>
        <a:p>
          <a:pPr>
            <a:spcBef>
              <a:spcPts val="200"/>
            </a:spcBef>
            <a:spcAft>
              <a:spcPts val="1000"/>
            </a:spcAft>
          </a:pPr>
          <a:r>
            <a:rPr lang="en-CA" dirty="0"/>
            <a:t>Oversight of Comfort Centre </a:t>
          </a:r>
          <a:endParaRPr lang="en-US" dirty="0"/>
        </a:p>
      </dgm:t>
    </dgm:pt>
    <dgm:pt modelId="{E4586519-5211-4CE7-8465-419C39F6DFC4}" type="parTrans" cxnId="{027B0099-B775-4FC4-9900-8E8A1FA0FE53}">
      <dgm:prSet/>
      <dgm:spPr/>
      <dgm:t>
        <a:bodyPr/>
        <a:lstStyle/>
        <a:p>
          <a:endParaRPr lang="en-US"/>
        </a:p>
      </dgm:t>
    </dgm:pt>
    <dgm:pt modelId="{F14A7CE6-C7E9-479E-B0F9-4095E3EBEB44}" type="sibTrans" cxnId="{027B0099-B775-4FC4-9900-8E8A1FA0FE53}">
      <dgm:prSet/>
      <dgm:spPr/>
      <dgm:t>
        <a:bodyPr/>
        <a:lstStyle/>
        <a:p>
          <a:endParaRPr lang="en-US"/>
        </a:p>
      </dgm:t>
    </dgm:pt>
    <dgm:pt modelId="{8AD0B0C3-CB40-4785-BBD5-ADD9FB162A33}">
      <dgm:prSet/>
      <dgm:spPr/>
      <dgm:t>
        <a:bodyPr/>
        <a:lstStyle/>
        <a:p>
          <a:pPr>
            <a:spcBef>
              <a:spcPts val="200"/>
            </a:spcBef>
            <a:spcAft>
              <a:spcPts val="1000"/>
            </a:spcAft>
          </a:pPr>
          <a:r>
            <a:rPr lang="en-US" dirty="0"/>
            <a:t>Primary on-site representative</a:t>
          </a:r>
        </a:p>
      </dgm:t>
    </dgm:pt>
    <dgm:pt modelId="{43965272-64A2-457C-ADC1-C55A39F9FCA1}" type="parTrans" cxnId="{2708A3EA-2D8A-4EF9-B914-154841232DA7}">
      <dgm:prSet/>
      <dgm:spPr/>
      <dgm:t>
        <a:bodyPr/>
        <a:lstStyle/>
        <a:p>
          <a:endParaRPr lang="en-US"/>
        </a:p>
      </dgm:t>
    </dgm:pt>
    <dgm:pt modelId="{C3E44046-86E1-4335-9526-12C248D085BD}" type="sibTrans" cxnId="{2708A3EA-2D8A-4EF9-B914-154841232DA7}">
      <dgm:prSet/>
      <dgm:spPr/>
      <dgm:t>
        <a:bodyPr/>
        <a:lstStyle/>
        <a:p>
          <a:endParaRPr lang="en-US"/>
        </a:p>
      </dgm:t>
    </dgm:pt>
    <dgm:pt modelId="{8D7A47DA-7E1A-48B6-AD95-9071CD115EAC}">
      <dgm:prSet/>
      <dgm:spPr/>
      <dgm:t>
        <a:bodyPr/>
        <a:lstStyle/>
        <a:p>
          <a:pPr>
            <a:spcAft>
              <a:spcPts val="1000"/>
            </a:spcAft>
          </a:pPr>
          <a:r>
            <a:rPr lang="en-CA" dirty="0"/>
            <a:t>Creates schedule for all personnel working the hospitality area</a:t>
          </a:r>
          <a:endParaRPr lang="en-US" dirty="0"/>
        </a:p>
      </dgm:t>
    </dgm:pt>
    <dgm:pt modelId="{9D2E03D3-B128-4A27-B339-861FA23C92A9}" type="parTrans" cxnId="{5FE1C50E-D2F0-47B2-9660-F2634D908947}">
      <dgm:prSet/>
      <dgm:spPr/>
      <dgm:t>
        <a:bodyPr/>
        <a:lstStyle/>
        <a:p>
          <a:endParaRPr lang="en-US"/>
        </a:p>
      </dgm:t>
    </dgm:pt>
    <dgm:pt modelId="{A4C1F055-D048-4F62-B36D-82101FFFACBA}" type="sibTrans" cxnId="{5FE1C50E-D2F0-47B2-9660-F2634D908947}">
      <dgm:prSet/>
      <dgm:spPr/>
      <dgm:t>
        <a:bodyPr/>
        <a:lstStyle/>
        <a:p>
          <a:endParaRPr lang="en-US"/>
        </a:p>
      </dgm:t>
    </dgm:pt>
    <dgm:pt modelId="{E40AD65B-896A-41AA-B8CD-A7319E0EF402}">
      <dgm:prSet/>
      <dgm:spPr/>
      <dgm:t>
        <a:bodyPr/>
        <a:lstStyle/>
        <a:p>
          <a:r>
            <a:rPr lang="en-CA" dirty="0"/>
            <a:t>Assistant</a:t>
          </a:r>
          <a:endParaRPr lang="en-US" dirty="0"/>
        </a:p>
      </dgm:t>
    </dgm:pt>
    <dgm:pt modelId="{A30A4E21-7760-4F04-AE1C-EB5D239E9493}" type="sibTrans" cxnId="{06444597-E329-4A54-8067-612155A51838}">
      <dgm:prSet/>
      <dgm:spPr/>
      <dgm:t>
        <a:bodyPr/>
        <a:lstStyle/>
        <a:p>
          <a:endParaRPr lang="en-US"/>
        </a:p>
      </dgm:t>
    </dgm:pt>
    <dgm:pt modelId="{6F4AC54B-E255-4F27-BE9C-EB0AA8ECF321}" type="parTrans" cxnId="{06444597-E329-4A54-8067-612155A51838}">
      <dgm:prSet/>
      <dgm:spPr/>
      <dgm:t>
        <a:bodyPr/>
        <a:lstStyle/>
        <a:p>
          <a:endParaRPr lang="en-US"/>
        </a:p>
      </dgm:t>
    </dgm:pt>
    <dgm:pt modelId="{651FAC65-C74A-4B79-A982-D47B64A54697}">
      <dgm:prSet/>
      <dgm:spPr/>
      <dgm:t>
        <a:bodyPr/>
        <a:lstStyle/>
        <a:p>
          <a:pPr>
            <a:spcAft>
              <a:spcPts val="1000"/>
            </a:spcAft>
          </a:pPr>
          <a:r>
            <a:rPr lang="en-CA" dirty="0"/>
            <a:t>CCM &amp; SSS may appoint assistants to help them in their role</a:t>
          </a:r>
          <a:endParaRPr lang="en-US" dirty="0"/>
        </a:p>
      </dgm:t>
    </dgm:pt>
    <dgm:pt modelId="{6D4C4AF9-7111-4FE3-AD93-C41CD24E4FED}" type="sibTrans" cxnId="{43B62BE1-0AC7-4623-A678-6A2F93913122}">
      <dgm:prSet/>
      <dgm:spPr/>
      <dgm:t>
        <a:bodyPr/>
        <a:lstStyle/>
        <a:p>
          <a:endParaRPr lang="en-US"/>
        </a:p>
      </dgm:t>
    </dgm:pt>
    <dgm:pt modelId="{465D3D8C-E397-43F1-9276-6ED6F82BB661}" type="parTrans" cxnId="{43B62BE1-0AC7-4623-A678-6A2F93913122}">
      <dgm:prSet/>
      <dgm:spPr/>
      <dgm:t>
        <a:bodyPr/>
        <a:lstStyle/>
        <a:p>
          <a:endParaRPr lang="en-US"/>
        </a:p>
      </dgm:t>
    </dgm:pt>
    <dgm:pt modelId="{0CDCF73E-DC1D-443D-80FA-086BC5299522}">
      <dgm:prSet/>
      <dgm:spPr/>
      <dgm:t>
        <a:bodyPr/>
        <a:lstStyle/>
        <a:p>
          <a:pPr>
            <a:spcAft>
              <a:spcPts val="1000"/>
            </a:spcAft>
          </a:pPr>
          <a:r>
            <a:rPr lang="en-CA" dirty="0"/>
            <a:t>2</a:t>
          </a:r>
          <a:r>
            <a:rPr lang="en-CA" baseline="30000" dirty="0"/>
            <a:t>nd</a:t>
          </a:r>
          <a:r>
            <a:rPr lang="en-CA" dirty="0"/>
            <a:t> in command to CCM or the SSS</a:t>
          </a:r>
          <a:endParaRPr lang="en-US" dirty="0"/>
        </a:p>
      </dgm:t>
    </dgm:pt>
    <dgm:pt modelId="{47EDA5DB-2604-4CD3-8B87-1A17F7EB7681}" type="parTrans" cxnId="{92F55A9C-CD2D-428D-987E-57CF853385C6}">
      <dgm:prSet/>
      <dgm:spPr/>
      <dgm:t>
        <a:bodyPr/>
        <a:lstStyle/>
        <a:p>
          <a:endParaRPr lang="en-US"/>
        </a:p>
      </dgm:t>
    </dgm:pt>
    <dgm:pt modelId="{015B92C1-BFF6-4CAF-920E-2D8C24581AAE}" type="sibTrans" cxnId="{92F55A9C-CD2D-428D-987E-57CF853385C6}">
      <dgm:prSet/>
      <dgm:spPr/>
      <dgm:t>
        <a:bodyPr/>
        <a:lstStyle/>
        <a:p>
          <a:endParaRPr lang="en-US"/>
        </a:p>
      </dgm:t>
    </dgm:pt>
    <dgm:pt modelId="{0624C6A2-7BBC-4862-98DA-621014DF8624}">
      <dgm:prSet/>
      <dgm:spPr/>
      <dgm:t>
        <a:bodyPr/>
        <a:lstStyle/>
        <a:p>
          <a:pPr>
            <a:spcAft>
              <a:spcPts val="1000"/>
            </a:spcAft>
          </a:pPr>
          <a:r>
            <a:rPr lang="en-US" dirty="0"/>
            <a:t>Spontaneous volunteers cannot be used</a:t>
          </a:r>
          <a:r>
            <a:rPr lang="en-CA" dirty="0"/>
            <a:t> due to insurance and liability issues</a:t>
          </a:r>
          <a:endParaRPr lang="en-US" dirty="0"/>
        </a:p>
      </dgm:t>
    </dgm:pt>
    <dgm:pt modelId="{04470DA5-E314-4D1A-BFA6-965D31E45316}" type="parTrans" cxnId="{2C27579A-2E6A-4A85-9BE9-864885CDEF63}">
      <dgm:prSet/>
      <dgm:spPr/>
      <dgm:t>
        <a:bodyPr/>
        <a:lstStyle/>
        <a:p>
          <a:endParaRPr lang="en-US"/>
        </a:p>
      </dgm:t>
    </dgm:pt>
    <dgm:pt modelId="{12DD62BD-E082-4D50-BB7A-291E2D99880A}" type="sibTrans" cxnId="{2C27579A-2E6A-4A85-9BE9-864885CDEF63}">
      <dgm:prSet/>
      <dgm:spPr/>
      <dgm:t>
        <a:bodyPr/>
        <a:lstStyle/>
        <a:p>
          <a:endParaRPr lang="en-US"/>
        </a:p>
      </dgm:t>
    </dgm:pt>
    <dgm:pt modelId="{C1FDA8B5-01FD-428A-8609-27020239EE92}">
      <dgm:prSet/>
      <dgm:spPr/>
      <dgm:t>
        <a:bodyPr/>
        <a:lstStyle/>
        <a:p>
          <a:pPr>
            <a:spcAft>
              <a:spcPts val="1000"/>
            </a:spcAft>
          </a:pPr>
          <a:r>
            <a:rPr lang="en-US" dirty="0"/>
            <a:t>Works directly with CCM to coordinate Comfort Centre requirements such as rood replacement, personnel shortages</a:t>
          </a:r>
        </a:p>
      </dgm:t>
    </dgm:pt>
    <dgm:pt modelId="{EC656884-1ED8-406D-8079-18ADED280811}" type="parTrans" cxnId="{6E873D58-F95A-41ED-A1D6-857DDD0AED3B}">
      <dgm:prSet/>
      <dgm:spPr/>
      <dgm:t>
        <a:bodyPr/>
        <a:lstStyle/>
        <a:p>
          <a:endParaRPr lang="en-US"/>
        </a:p>
      </dgm:t>
    </dgm:pt>
    <dgm:pt modelId="{867B0A45-557D-4FB2-8DE8-07B26D7C6BBB}" type="sibTrans" cxnId="{6E873D58-F95A-41ED-A1D6-857DDD0AED3B}">
      <dgm:prSet/>
      <dgm:spPr/>
      <dgm:t>
        <a:bodyPr/>
        <a:lstStyle/>
        <a:p>
          <a:endParaRPr lang="en-US"/>
        </a:p>
      </dgm:t>
    </dgm:pt>
    <dgm:pt modelId="{73CE5B38-D62B-465B-B902-7E395C4B5066}">
      <dgm:prSet/>
      <dgm:spPr/>
      <dgm:t>
        <a:bodyPr/>
        <a:lstStyle/>
        <a:p>
          <a:pPr>
            <a:spcAft>
              <a:spcPts val="1000"/>
            </a:spcAft>
          </a:pPr>
          <a:r>
            <a:rPr lang="en-US" dirty="0"/>
            <a:t>Registered volunteer – Application, </a:t>
          </a:r>
          <a:r>
            <a:rPr lang="en-CA" dirty="0"/>
            <a:t>Criminal Background Check, Vulnerable Sector Search required</a:t>
          </a:r>
          <a:endParaRPr lang="en-US" dirty="0"/>
        </a:p>
      </dgm:t>
    </dgm:pt>
    <dgm:pt modelId="{F1742B98-A467-445E-A7D6-1C5563029399}" type="parTrans" cxnId="{93FCDD16-F867-47B3-B25F-72C0C6B6BB7C}">
      <dgm:prSet/>
      <dgm:spPr/>
      <dgm:t>
        <a:bodyPr/>
        <a:lstStyle/>
        <a:p>
          <a:endParaRPr lang="en-US"/>
        </a:p>
      </dgm:t>
    </dgm:pt>
    <dgm:pt modelId="{17EC48FE-1830-45E4-BC42-3049EB613DB9}" type="sibTrans" cxnId="{93FCDD16-F867-47B3-B25F-72C0C6B6BB7C}">
      <dgm:prSet/>
      <dgm:spPr/>
      <dgm:t>
        <a:bodyPr/>
        <a:lstStyle/>
        <a:p>
          <a:endParaRPr lang="en-US"/>
        </a:p>
      </dgm:t>
    </dgm:pt>
    <dgm:pt modelId="{0E95E77F-3FF4-491C-B0ED-6E3F67B25C6C}">
      <dgm:prSet/>
      <dgm:spPr/>
      <dgm:t>
        <a:bodyPr/>
        <a:lstStyle/>
        <a:p>
          <a:pPr>
            <a:spcAft>
              <a:spcPts val="1000"/>
            </a:spcAft>
          </a:pPr>
          <a:r>
            <a:rPr lang="en-CA" dirty="0"/>
            <a:t>Set up and operate centre, as directed by CMM &amp; SSS</a:t>
          </a:r>
          <a:endParaRPr lang="en-US" dirty="0"/>
        </a:p>
      </dgm:t>
    </dgm:pt>
    <dgm:pt modelId="{1C8100F3-7BF4-4388-804E-34EFD6314546}" type="parTrans" cxnId="{B2B87C43-81DD-49AD-9092-957C74A0D397}">
      <dgm:prSet/>
      <dgm:spPr/>
      <dgm:t>
        <a:bodyPr/>
        <a:lstStyle/>
        <a:p>
          <a:endParaRPr lang="en-US"/>
        </a:p>
      </dgm:t>
    </dgm:pt>
    <dgm:pt modelId="{6511EC72-86E6-45CF-9CF8-24F261BC7476}" type="sibTrans" cxnId="{B2B87C43-81DD-49AD-9092-957C74A0D397}">
      <dgm:prSet/>
      <dgm:spPr/>
      <dgm:t>
        <a:bodyPr/>
        <a:lstStyle/>
        <a:p>
          <a:endParaRPr lang="en-US"/>
        </a:p>
      </dgm:t>
    </dgm:pt>
    <dgm:pt modelId="{E8DF592D-552D-41F2-8E01-B0ECCF157D63}">
      <dgm:prSet/>
      <dgm:spPr/>
      <dgm:t>
        <a:bodyPr/>
        <a:lstStyle/>
        <a:p>
          <a:pPr>
            <a:spcBef>
              <a:spcPts val="200"/>
            </a:spcBef>
            <a:spcAft>
              <a:spcPts val="1000"/>
            </a:spcAft>
          </a:pPr>
          <a:endParaRPr lang="en-US" dirty="0"/>
        </a:p>
      </dgm:t>
    </dgm:pt>
    <dgm:pt modelId="{1D215244-849A-4379-89A4-FC1F68FC97F9}" type="parTrans" cxnId="{8B65DC1F-86A4-444A-87EF-1EDD8DC0C42D}">
      <dgm:prSet/>
      <dgm:spPr/>
      <dgm:t>
        <a:bodyPr/>
        <a:lstStyle/>
        <a:p>
          <a:endParaRPr lang="en-US"/>
        </a:p>
      </dgm:t>
    </dgm:pt>
    <dgm:pt modelId="{125F3F20-EE4C-421B-9602-5B2B480CA5A4}" type="sibTrans" cxnId="{8B65DC1F-86A4-444A-87EF-1EDD8DC0C42D}">
      <dgm:prSet/>
      <dgm:spPr/>
      <dgm:t>
        <a:bodyPr/>
        <a:lstStyle/>
        <a:p>
          <a:endParaRPr lang="en-US"/>
        </a:p>
      </dgm:t>
    </dgm:pt>
    <dgm:pt modelId="{778B3859-87B8-4497-A918-908D576519BD}">
      <dgm:prSet/>
      <dgm:spPr/>
      <dgm:t>
        <a:bodyPr/>
        <a:lstStyle/>
        <a:p>
          <a:pPr>
            <a:spcBef>
              <a:spcPts val="200"/>
            </a:spcBef>
            <a:spcAft>
              <a:spcPts val="1000"/>
            </a:spcAft>
          </a:pPr>
          <a:r>
            <a:rPr lang="en-US" dirty="0"/>
            <a:t>Reports directly to Duty Officer who is the main contact between the Comfort Centre and EMO</a:t>
          </a:r>
        </a:p>
      </dgm:t>
    </dgm:pt>
    <dgm:pt modelId="{57F16B14-C71A-474E-9D80-0E59AF4563D5}" type="parTrans" cxnId="{64963272-2592-4788-A6D7-874ED06175CE}">
      <dgm:prSet/>
      <dgm:spPr/>
    </dgm:pt>
    <dgm:pt modelId="{4C424730-2BF4-48B2-A369-937DE4CA22AF}" type="sibTrans" cxnId="{64963272-2592-4788-A6D7-874ED06175CE}">
      <dgm:prSet/>
      <dgm:spPr/>
    </dgm:pt>
    <dgm:pt modelId="{502FFE9B-E80A-FC45-8922-007357DDF7AB}" type="pres">
      <dgm:prSet presAssocID="{CB3A5806-B8A2-4DC6-80A9-1AA15CA39272}" presName="Name0" presStyleCnt="0">
        <dgm:presLayoutVars>
          <dgm:dir/>
          <dgm:animLvl val="lvl"/>
          <dgm:resizeHandles val="exact"/>
        </dgm:presLayoutVars>
      </dgm:prSet>
      <dgm:spPr/>
    </dgm:pt>
    <dgm:pt modelId="{4D3B3B36-02CB-9A4F-B728-CE65060EE0E8}" type="pres">
      <dgm:prSet presAssocID="{DC7F0597-FCCF-445B-AD1D-2BA925E3AAD6}" presName="composite" presStyleCnt="0"/>
      <dgm:spPr/>
    </dgm:pt>
    <dgm:pt modelId="{8C09558F-D1FB-C94F-B479-2751F5D9D165}" type="pres">
      <dgm:prSet presAssocID="{DC7F0597-FCCF-445B-AD1D-2BA925E3AAD6}" presName="parTx" presStyleLbl="alignNode1" presStyleIdx="0" presStyleCnt="4">
        <dgm:presLayoutVars>
          <dgm:chMax val="0"/>
          <dgm:chPref val="0"/>
          <dgm:bulletEnabled val="1"/>
        </dgm:presLayoutVars>
      </dgm:prSet>
      <dgm:spPr/>
    </dgm:pt>
    <dgm:pt modelId="{DC47D1D6-A260-A94F-A184-827A39977D07}" type="pres">
      <dgm:prSet presAssocID="{DC7F0597-FCCF-445B-AD1D-2BA925E3AAD6}" presName="desTx" presStyleLbl="alignAccFollowNode1" presStyleIdx="0" presStyleCnt="4">
        <dgm:presLayoutVars>
          <dgm:bulletEnabled val="1"/>
        </dgm:presLayoutVars>
      </dgm:prSet>
      <dgm:spPr/>
    </dgm:pt>
    <dgm:pt modelId="{DBCA64A0-1E0F-3647-9AF7-CD2F63E26513}" type="pres">
      <dgm:prSet presAssocID="{0384C38C-0746-43B6-A0C4-F018E4F6AAC2}" presName="space" presStyleCnt="0"/>
      <dgm:spPr/>
    </dgm:pt>
    <dgm:pt modelId="{77B4F3CA-1B08-4E60-A9C4-11ED9A6AC202}" type="pres">
      <dgm:prSet presAssocID="{2DF56D41-1F2B-49B4-B83F-CE47CA16FD7D}" presName="composite" presStyleCnt="0"/>
      <dgm:spPr/>
    </dgm:pt>
    <dgm:pt modelId="{AC86C41B-CE42-45A4-BCC8-7C9976F144BD}" type="pres">
      <dgm:prSet presAssocID="{2DF56D41-1F2B-49B4-B83F-CE47CA16FD7D}" presName="parTx" presStyleLbl="alignNode1" presStyleIdx="1" presStyleCnt="4">
        <dgm:presLayoutVars>
          <dgm:chMax val="0"/>
          <dgm:chPref val="0"/>
          <dgm:bulletEnabled val="1"/>
        </dgm:presLayoutVars>
      </dgm:prSet>
      <dgm:spPr/>
    </dgm:pt>
    <dgm:pt modelId="{B4BE0BAC-D6E1-4869-931F-5DA73246F3B2}" type="pres">
      <dgm:prSet presAssocID="{2DF56D41-1F2B-49B4-B83F-CE47CA16FD7D}" presName="desTx" presStyleLbl="alignAccFollowNode1" presStyleIdx="1" presStyleCnt="4">
        <dgm:presLayoutVars>
          <dgm:bulletEnabled val="1"/>
        </dgm:presLayoutVars>
      </dgm:prSet>
      <dgm:spPr/>
    </dgm:pt>
    <dgm:pt modelId="{603832CC-B206-461F-BD39-D143D46AA8CD}" type="pres">
      <dgm:prSet presAssocID="{3DA80421-22F9-4F55-8700-B2CF3DB55B39}" presName="space" presStyleCnt="0"/>
      <dgm:spPr/>
    </dgm:pt>
    <dgm:pt modelId="{4E9BE1AB-1B55-704A-B9A2-B73A60D89634}" type="pres">
      <dgm:prSet presAssocID="{E40AD65B-896A-41AA-B8CD-A7319E0EF402}" presName="composite" presStyleCnt="0"/>
      <dgm:spPr/>
    </dgm:pt>
    <dgm:pt modelId="{CACCE2AD-6785-594F-8801-3DF3789E9B16}" type="pres">
      <dgm:prSet presAssocID="{E40AD65B-896A-41AA-B8CD-A7319E0EF402}" presName="parTx" presStyleLbl="alignNode1" presStyleIdx="2" presStyleCnt="4">
        <dgm:presLayoutVars>
          <dgm:chMax val="0"/>
          <dgm:chPref val="0"/>
          <dgm:bulletEnabled val="1"/>
        </dgm:presLayoutVars>
      </dgm:prSet>
      <dgm:spPr/>
    </dgm:pt>
    <dgm:pt modelId="{7A0B446B-77AB-4B4D-BA6F-472AE8F1BF72}" type="pres">
      <dgm:prSet presAssocID="{E40AD65B-896A-41AA-B8CD-A7319E0EF402}" presName="desTx" presStyleLbl="alignAccFollowNode1" presStyleIdx="2" presStyleCnt="4">
        <dgm:presLayoutVars>
          <dgm:bulletEnabled val="1"/>
        </dgm:presLayoutVars>
      </dgm:prSet>
      <dgm:spPr/>
    </dgm:pt>
    <dgm:pt modelId="{D5E7DFD9-32FC-4E44-9FE9-044C766EFBF9}" type="pres">
      <dgm:prSet presAssocID="{A30A4E21-7760-4F04-AE1C-EB5D239E9493}" presName="space" presStyleCnt="0"/>
      <dgm:spPr/>
    </dgm:pt>
    <dgm:pt modelId="{0573EEC3-F616-6649-B25C-5FD73A296903}" type="pres">
      <dgm:prSet presAssocID="{EE25E34C-196D-4E9D-9417-0BFEF4E29B50}" presName="composite" presStyleCnt="0"/>
      <dgm:spPr/>
    </dgm:pt>
    <dgm:pt modelId="{88FBAD65-3935-0048-8AF7-D1977E9F8A01}" type="pres">
      <dgm:prSet presAssocID="{EE25E34C-196D-4E9D-9417-0BFEF4E29B50}" presName="parTx" presStyleLbl="alignNode1" presStyleIdx="3" presStyleCnt="4">
        <dgm:presLayoutVars>
          <dgm:chMax val="0"/>
          <dgm:chPref val="0"/>
          <dgm:bulletEnabled val="1"/>
        </dgm:presLayoutVars>
      </dgm:prSet>
      <dgm:spPr/>
    </dgm:pt>
    <dgm:pt modelId="{45ABCAE1-5238-4745-8384-AC59F701FE11}" type="pres">
      <dgm:prSet presAssocID="{EE25E34C-196D-4E9D-9417-0BFEF4E29B50}" presName="desTx" presStyleLbl="alignAccFollowNode1" presStyleIdx="3" presStyleCnt="4">
        <dgm:presLayoutVars>
          <dgm:bulletEnabled val="1"/>
        </dgm:presLayoutVars>
      </dgm:prSet>
      <dgm:spPr/>
    </dgm:pt>
  </dgm:ptLst>
  <dgm:cxnLst>
    <dgm:cxn modelId="{5FE1C50E-D2F0-47B2-9660-F2634D908947}" srcId="{2DF56D41-1F2B-49B4-B83F-CE47CA16FD7D}" destId="{8D7A47DA-7E1A-48B6-AD95-9071CD115EAC}" srcOrd="1" destOrd="0" parTransId="{9D2E03D3-B128-4A27-B339-861FA23C92A9}" sibTransId="{A4C1F055-D048-4F62-B36D-82101FFFACBA}"/>
    <dgm:cxn modelId="{93FCDD16-F867-47B3-B25F-72C0C6B6BB7C}" srcId="{EE25E34C-196D-4E9D-9417-0BFEF4E29B50}" destId="{73CE5B38-D62B-465B-B902-7E395C4B5066}" srcOrd="1" destOrd="0" parTransId="{F1742B98-A467-445E-A7D6-1C5563029399}" sibTransId="{17EC48FE-1830-45E4-BC42-3049EB613DB9}"/>
    <dgm:cxn modelId="{D224DD19-F4F5-480F-88F0-4C68DA37719A}" type="presOf" srcId="{E8DF592D-552D-41F2-8E01-B0ECCF157D63}" destId="{DC47D1D6-A260-A94F-A184-827A39977D07}" srcOrd="0" destOrd="3" presId="urn:microsoft.com/office/officeart/2005/8/layout/hList1"/>
    <dgm:cxn modelId="{62EF651A-3643-44E3-886F-9D6200CE6563}" srcId="{2DF56D41-1F2B-49B4-B83F-CE47CA16FD7D}" destId="{EEC633F5-8B40-4D29-AFC2-493B877600F2}" srcOrd="0" destOrd="0" parTransId="{2559DE55-FFCF-44E2-89EB-1C2D9DB4F57F}" sibTransId="{6A63FF70-6FA2-4820-8F7F-B80EF52C46C4}"/>
    <dgm:cxn modelId="{8B65DC1F-86A4-444A-87EF-1EDD8DC0C42D}" srcId="{DC7F0597-FCCF-445B-AD1D-2BA925E3AAD6}" destId="{E8DF592D-552D-41F2-8E01-B0ECCF157D63}" srcOrd="3" destOrd="0" parTransId="{1D215244-849A-4379-89A4-FC1F68FC97F9}" sibTransId="{125F3F20-EE4C-421B-9602-5B2B480CA5A4}"/>
    <dgm:cxn modelId="{4DA8D422-3DD1-474E-8BDF-2BD7E8A8A8F4}" type="presOf" srcId="{651FAC65-C74A-4B79-A982-D47B64A54697}" destId="{7A0B446B-77AB-4B4D-BA6F-472AE8F1BF72}" srcOrd="0" destOrd="0" presId="urn:microsoft.com/office/officeart/2005/8/layout/hList1"/>
    <dgm:cxn modelId="{8D73E726-C870-422A-A509-5117556E6F39}" type="presOf" srcId="{0E95E77F-3FF4-491C-B0ED-6E3F67B25C6C}" destId="{45ABCAE1-5238-4745-8384-AC59F701FE11}" srcOrd="0" destOrd="0" presId="urn:microsoft.com/office/officeart/2005/8/layout/hList1"/>
    <dgm:cxn modelId="{712A5A3C-8C28-4D6F-8EF6-63695D5E9D69}" type="presOf" srcId="{8AD0B0C3-CB40-4785-BBD5-ADD9FB162A33}" destId="{DC47D1D6-A260-A94F-A184-827A39977D07}" srcOrd="0" destOrd="1" presId="urn:microsoft.com/office/officeart/2005/8/layout/hList1"/>
    <dgm:cxn modelId="{2D2BD83D-54C7-40AF-A010-BA1FB19532A5}" type="presOf" srcId="{778B3859-87B8-4497-A918-908D576519BD}" destId="{DC47D1D6-A260-A94F-A184-827A39977D07}" srcOrd="0" destOrd="2" presId="urn:microsoft.com/office/officeart/2005/8/layout/hList1"/>
    <dgm:cxn modelId="{B2B87C43-81DD-49AD-9092-957C74A0D397}" srcId="{EE25E34C-196D-4E9D-9417-0BFEF4E29B50}" destId="{0E95E77F-3FF4-491C-B0ED-6E3F67B25C6C}" srcOrd="0" destOrd="0" parTransId="{1C8100F3-7BF4-4388-804E-34EFD6314546}" sibTransId="{6511EC72-86E6-45CF-9CF8-24F261BC7476}"/>
    <dgm:cxn modelId="{D0FF3069-6A38-4BC1-9F42-836307F7111A}" type="presOf" srcId="{EEC633F5-8B40-4D29-AFC2-493B877600F2}" destId="{B4BE0BAC-D6E1-4869-931F-5DA73246F3B2}" srcOrd="0" destOrd="0" presId="urn:microsoft.com/office/officeart/2005/8/layout/hList1"/>
    <dgm:cxn modelId="{64963272-2592-4788-A6D7-874ED06175CE}" srcId="{DC7F0597-FCCF-445B-AD1D-2BA925E3AAD6}" destId="{778B3859-87B8-4497-A918-908D576519BD}" srcOrd="2" destOrd="0" parTransId="{57F16B14-C71A-474E-9D80-0E59AF4563D5}" sibTransId="{4C424730-2BF4-48B2-A369-937DE4CA22AF}"/>
    <dgm:cxn modelId="{229F8157-2222-4335-A375-45FFBEBE92DC}" type="presOf" srcId="{C1FDA8B5-01FD-428A-8609-27020239EE92}" destId="{B4BE0BAC-D6E1-4869-931F-5DA73246F3B2}" srcOrd="0" destOrd="3" presId="urn:microsoft.com/office/officeart/2005/8/layout/hList1"/>
    <dgm:cxn modelId="{6E873D58-F95A-41ED-A1D6-857DDD0AED3B}" srcId="{2DF56D41-1F2B-49B4-B83F-CE47CA16FD7D}" destId="{C1FDA8B5-01FD-428A-8609-27020239EE92}" srcOrd="3" destOrd="0" parTransId="{EC656884-1ED8-406D-8079-18ADED280811}" sibTransId="{867B0A45-557D-4FB2-8DE8-07B26D7C6BBB}"/>
    <dgm:cxn modelId="{F92E9C79-5893-49AA-BB6C-275380BFA6D2}" type="presOf" srcId="{C5EBCF1A-93FA-42AC-98EC-0B4B4DE3834C}" destId="{DC47D1D6-A260-A94F-A184-827A39977D07}" srcOrd="0" destOrd="0" presId="urn:microsoft.com/office/officeart/2005/8/layout/hList1"/>
    <dgm:cxn modelId="{094D9C84-21E8-4291-B4F7-8214AFB785EF}" srcId="{CB3A5806-B8A2-4DC6-80A9-1AA15CA39272}" destId="{DC7F0597-FCCF-445B-AD1D-2BA925E3AAD6}" srcOrd="0" destOrd="0" parTransId="{B5CEFBE9-F80A-4B3A-B72B-AF585F8987FF}" sibTransId="{0384C38C-0746-43B6-A0C4-F018E4F6AAC2}"/>
    <dgm:cxn modelId="{0BDFFB8A-B7B5-4A10-A8E4-009AB848B5DF}" srcId="{CB3A5806-B8A2-4DC6-80A9-1AA15CA39272}" destId="{EE25E34C-196D-4E9D-9417-0BFEF4E29B50}" srcOrd="3" destOrd="0" parTransId="{2D115EB0-5CFF-48D0-AB3A-32D1443138E7}" sibTransId="{8246E26D-9B46-4308-9C1B-E124E9C0EA0E}"/>
    <dgm:cxn modelId="{1A54638C-C5E2-F744-B11D-516EC1700C8A}" type="presOf" srcId="{E40AD65B-896A-41AA-B8CD-A7319E0EF402}" destId="{CACCE2AD-6785-594F-8801-3DF3789E9B16}" srcOrd="0" destOrd="0" presId="urn:microsoft.com/office/officeart/2005/8/layout/hList1"/>
    <dgm:cxn modelId="{F88A1992-564C-4E0F-857D-11450B07F21E}" type="presOf" srcId="{2DF56D41-1F2B-49B4-B83F-CE47CA16FD7D}" destId="{AC86C41B-CE42-45A4-BCC8-7C9976F144BD}" srcOrd="0" destOrd="0" presId="urn:microsoft.com/office/officeart/2005/8/layout/hList1"/>
    <dgm:cxn modelId="{C6A98B95-FBDC-4CDF-8B8E-4B537F55446B}" type="presOf" srcId="{8D7A47DA-7E1A-48B6-AD95-9071CD115EAC}" destId="{B4BE0BAC-D6E1-4869-931F-5DA73246F3B2}" srcOrd="0" destOrd="1" presId="urn:microsoft.com/office/officeart/2005/8/layout/hList1"/>
    <dgm:cxn modelId="{06444597-E329-4A54-8067-612155A51838}" srcId="{CB3A5806-B8A2-4DC6-80A9-1AA15CA39272}" destId="{E40AD65B-896A-41AA-B8CD-A7319E0EF402}" srcOrd="2" destOrd="0" parTransId="{6F4AC54B-E255-4F27-BE9C-EB0AA8ECF321}" sibTransId="{A30A4E21-7760-4F04-AE1C-EB5D239E9493}"/>
    <dgm:cxn modelId="{027B0099-B775-4FC4-9900-8E8A1FA0FE53}" srcId="{DC7F0597-FCCF-445B-AD1D-2BA925E3AAD6}" destId="{C5EBCF1A-93FA-42AC-98EC-0B4B4DE3834C}" srcOrd="0" destOrd="0" parTransId="{E4586519-5211-4CE7-8465-419C39F6DFC4}" sibTransId="{F14A7CE6-C7E9-479E-B0F9-4095E3EBEB44}"/>
    <dgm:cxn modelId="{2C27579A-2E6A-4A85-9BE9-864885CDEF63}" srcId="{EE25E34C-196D-4E9D-9417-0BFEF4E29B50}" destId="{0624C6A2-7BBC-4862-98DA-621014DF8624}" srcOrd="2" destOrd="0" parTransId="{04470DA5-E314-4D1A-BFA6-965D31E45316}" sibTransId="{12DD62BD-E082-4D50-BB7A-291E2D99880A}"/>
    <dgm:cxn modelId="{92F55A9C-CD2D-428D-987E-57CF853385C6}" srcId="{E40AD65B-896A-41AA-B8CD-A7319E0EF402}" destId="{0CDCF73E-DC1D-443D-80FA-086BC5299522}" srcOrd="1" destOrd="0" parTransId="{47EDA5DB-2604-4CD3-8B87-1A17F7EB7681}" sibTransId="{015B92C1-BFF6-4CAF-920E-2D8C24581AAE}"/>
    <dgm:cxn modelId="{5C8EDBA9-1E34-44D3-8347-0D54C4BA0F2C}" srcId="{2DF56D41-1F2B-49B4-B83F-CE47CA16FD7D}" destId="{E4C4EB79-7F50-4995-9017-EEDA0CAF0597}" srcOrd="2" destOrd="0" parTransId="{284F5CAE-C5BB-4DD8-B0D3-FF5A0A2E7BD9}" sibTransId="{F3463120-D584-40EF-9064-989B65D910E0}"/>
    <dgm:cxn modelId="{B2177DB6-421C-E548-BB69-4844159D3B0A}" type="presOf" srcId="{EE25E34C-196D-4E9D-9417-0BFEF4E29B50}" destId="{88FBAD65-3935-0048-8AF7-D1977E9F8A01}" srcOrd="0" destOrd="0" presId="urn:microsoft.com/office/officeart/2005/8/layout/hList1"/>
    <dgm:cxn modelId="{7023C5B6-B5FE-5B4E-8A7A-14F424666701}" type="presOf" srcId="{DC7F0597-FCCF-445B-AD1D-2BA925E3AAD6}" destId="{8C09558F-D1FB-C94F-B479-2751F5D9D165}" srcOrd="0" destOrd="0" presId="urn:microsoft.com/office/officeart/2005/8/layout/hList1"/>
    <dgm:cxn modelId="{51231CC3-DDCC-4BF6-AA37-2CB7E0AD8534}" type="presOf" srcId="{0CDCF73E-DC1D-443D-80FA-086BC5299522}" destId="{7A0B446B-77AB-4B4D-BA6F-472AE8F1BF72}" srcOrd="0" destOrd="1" presId="urn:microsoft.com/office/officeart/2005/8/layout/hList1"/>
    <dgm:cxn modelId="{5BBBDBDA-6BA4-4221-9DDF-7EF90EB653E4}" type="presOf" srcId="{73CE5B38-D62B-465B-B902-7E395C4B5066}" destId="{45ABCAE1-5238-4745-8384-AC59F701FE11}" srcOrd="0" destOrd="1" presId="urn:microsoft.com/office/officeart/2005/8/layout/hList1"/>
    <dgm:cxn modelId="{43B62BE1-0AC7-4623-A678-6A2F93913122}" srcId="{E40AD65B-896A-41AA-B8CD-A7319E0EF402}" destId="{651FAC65-C74A-4B79-A982-D47B64A54697}" srcOrd="0" destOrd="0" parTransId="{465D3D8C-E397-43F1-9276-6ED6F82BB661}" sibTransId="{6D4C4AF9-7111-4FE3-AD93-C41CD24E4FED}"/>
    <dgm:cxn modelId="{A2A480E4-B11E-4E33-BBBA-E6C708EB3817}" type="presOf" srcId="{E4C4EB79-7F50-4995-9017-EEDA0CAF0597}" destId="{B4BE0BAC-D6E1-4869-931F-5DA73246F3B2}" srcOrd="0" destOrd="2" presId="urn:microsoft.com/office/officeart/2005/8/layout/hList1"/>
    <dgm:cxn modelId="{2708A3EA-2D8A-4EF9-B914-154841232DA7}" srcId="{DC7F0597-FCCF-445B-AD1D-2BA925E3AAD6}" destId="{8AD0B0C3-CB40-4785-BBD5-ADD9FB162A33}" srcOrd="1" destOrd="0" parTransId="{43965272-64A2-457C-ADC1-C55A39F9FCA1}" sibTransId="{C3E44046-86E1-4335-9526-12C248D085BD}"/>
    <dgm:cxn modelId="{FB234AEC-5099-4084-A85C-9CDBF83140F1}" type="presOf" srcId="{0624C6A2-7BBC-4862-98DA-621014DF8624}" destId="{45ABCAE1-5238-4745-8384-AC59F701FE11}" srcOrd="0" destOrd="2" presId="urn:microsoft.com/office/officeart/2005/8/layout/hList1"/>
    <dgm:cxn modelId="{39DE3AF2-DA3B-6D48-8839-7EFA9DAE3DC1}" type="presOf" srcId="{CB3A5806-B8A2-4DC6-80A9-1AA15CA39272}" destId="{502FFE9B-E80A-FC45-8922-007357DDF7AB}" srcOrd="0" destOrd="0" presId="urn:microsoft.com/office/officeart/2005/8/layout/hList1"/>
    <dgm:cxn modelId="{857005FD-B3BB-42D1-8F75-B571B67ABAB6}" srcId="{CB3A5806-B8A2-4DC6-80A9-1AA15CA39272}" destId="{2DF56D41-1F2B-49B4-B83F-CE47CA16FD7D}" srcOrd="1" destOrd="0" parTransId="{9E8DF17E-967D-4314-A1FC-E35E6F989E75}" sibTransId="{3DA80421-22F9-4F55-8700-B2CF3DB55B39}"/>
    <dgm:cxn modelId="{4A7F9FB6-483F-C940-A7FB-0BE829FC3DD1}" type="presParOf" srcId="{502FFE9B-E80A-FC45-8922-007357DDF7AB}" destId="{4D3B3B36-02CB-9A4F-B728-CE65060EE0E8}" srcOrd="0" destOrd="0" presId="urn:microsoft.com/office/officeart/2005/8/layout/hList1"/>
    <dgm:cxn modelId="{30180B89-E052-D446-8EAE-1EF0D5ACA45F}" type="presParOf" srcId="{4D3B3B36-02CB-9A4F-B728-CE65060EE0E8}" destId="{8C09558F-D1FB-C94F-B479-2751F5D9D165}" srcOrd="0" destOrd="0" presId="urn:microsoft.com/office/officeart/2005/8/layout/hList1"/>
    <dgm:cxn modelId="{47CF9EF6-D683-4F45-8321-5BCEEFE68F59}" type="presParOf" srcId="{4D3B3B36-02CB-9A4F-B728-CE65060EE0E8}" destId="{DC47D1D6-A260-A94F-A184-827A39977D07}" srcOrd="1" destOrd="0" presId="urn:microsoft.com/office/officeart/2005/8/layout/hList1"/>
    <dgm:cxn modelId="{FF69A0BD-1412-4249-994F-F1A10C61B9EB}" type="presParOf" srcId="{502FFE9B-E80A-FC45-8922-007357DDF7AB}" destId="{DBCA64A0-1E0F-3647-9AF7-CD2F63E26513}" srcOrd="1" destOrd="0" presId="urn:microsoft.com/office/officeart/2005/8/layout/hList1"/>
    <dgm:cxn modelId="{BFE2CEB0-EBEA-438A-B9B7-8A8D8B841602}" type="presParOf" srcId="{502FFE9B-E80A-FC45-8922-007357DDF7AB}" destId="{77B4F3CA-1B08-4E60-A9C4-11ED9A6AC202}" srcOrd="2" destOrd="0" presId="urn:microsoft.com/office/officeart/2005/8/layout/hList1"/>
    <dgm:cxn modelId="{381E27C9-CE2A-4963-82A4-19913A97613C}" type="presParOf" srcId="{77B4F3CA-1B08-4E60-A9C4-11ED9A6AC202}" destId="{AC86C41B-CE42-45A4-BCC8-7C9976F144BD}" srcOrd="0" destOrd="0" presId="urn:microsoft.com/office/officeart/2005/8/layout/hList1"/>
    <dgm:cxn modelId="{76B8FA45-4F25-4E07-860F-A6DC54CB0D34}" type="presParOf" srcId="{77B4F3CA-1B08-4E60-A9C4-11ED9A6AC202}" destId="{B4BE0BAC-D6E1-4869-931F-5DA73246F3B2}" srcOrd="1" destOrd="0" presId="urn:microsoft.com/office/officeart/2005/8/layout/hList1"/>
    <dgm:cxn modelId="{C1B9E10C-D48B-465F-AAF0-11C271285BF2}" type="presParOf" srcId="{502FFE9B-E80A-FC45-8922-007357DDF7AB}" destId="{603832CC-B206-461F-BD39-D143D46AA8CD}" srcOrd="3" destOrd="0" presId="urn:microsoft.com/office/officeart/2005/8/layout/hList1"/>
    <dgm:cxn modelId="{FEA5AC43-7FFA-5C46-A167-E7E1542B3E75}" type="presParOf" srcId="{502FFE9B-E80A-FC45-8922-007357DDF7AB}" destId="{4E9BE1AB-1B55-704A-B9A2-B73A60D89634}" srcOrd="4" destOrd="0" presId="urn:microsoft.com/office/officeart/2005/8/layout/hList1"/>
    <dgm:cxn modelId="{FC35BE9F-D5D4-A944-88DE-E8253138C6AB}" type="presParOf" srcId="{4E9BE1AB-1B55-704A-B9A2-B73A60D89634}" destId="{CACCE2AD-6785-594F-8801-3DF3789E9B16}" srcOrd="0" destOrd="0" presId="urn:microsoft.com/office/officeart/2005/8/layout/hList1"/>
    <dgm:cxn modelId="{FE68043C-22BC-9745-803A-9D48B1A8F659}" type="presParOf" srcId="{4E9BE1AB-1B55-704A-B9A2-B73A60D89634}" destId="{7A0B446B-77AB-4B4D-BA6F-472AE8F1BF72}" srcOrd="1" destOrd="0" presId="urn:microsoft.com/office/officeart/2005/8/layout/hList1"/>
    <dgm:cxn modelId="{E2956CA9-EC6D-D24F-B918-FA2B44336B8A}" type="presParOf" srcId="{502FFE9B-E80A-FC45-8922-007357DDF7AB}" destId="{D5E7DFD9-32FC-4E44-9FE9-044C766EFBF9}" srcOrd="5" destOrd="0" presId="urn:microsoft.com/office/officeart/2005/8/layout/hList1"/>
    <dgm:cxn modelId="{4301286F-E235-C74E-BAB4-68463E63145B}" type="presParOf" srcId="{502FFE9B-E80A-FC45-8922-007357DDF7AB}" destId="{0573EEC3-F616-6649-B25C-5FD73A296903}" srcOrd="6" destOrd="0" presId="urn:microsoft.com/office/officeart/2005/8/layout/hList1"/>
    <dgm:cxn modelId="{BE7AEF91-AEEC-774D-8127-D966D61057DB}" type="presParOf" srcId="{0573EEC3-F616-6649-B25C-5FD73A296903}" destId="{88FBAD65-3935-0048-8AF7-D1977E9F8A01}" srcOrd="0" destOrd="0" presId="urn:microsoft.com/office/officeart/2005/8/layout/hList1"/>
    <dgm:cxn modelId="{C3F9BE1F-CC4B-DA4A-BA69-89A0A523C039}" type="presParOf" srcId="{0573EEC3-F616-6649-B25C-5FD73A296903}" destId="{45ABCAE1-5238-4745-8384-AC59F701FE11}" srcOrd="1" destOrd="0" presId="urn:microsoft.com/office/officeart/2005/8/layout/hList1"/>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CD8FDB4-7314-4E88-BF9F-1F4463CCD06A}" type="doc">
      <dgm:prSet loTypeId="urn:microsoft.com/office/officeart/2005/8/layout/list1" loCatId="list" qsTypeId="urn:microsoft.com/office/officeart/2005/8/quickstyle/simple1" qsCatId="simple" csTypeId="urn:microsoft.com/office/officeart/2005/8/colors/colorful1" csCatId="colorful" phldr="1"/>
      <dgm:spPr/>
      <dgm:t>
        <a:bodyPr/>
        <a:lstStyle/>
        <a:p>
          <a:endParaRPr lang="en-US"/>
        </a:p>
      </dgm:t>
    </dgm:pt>
    <dgm:pt modelId="{142A4A7A-5D06-42F6-9F25-DD7C5853195A}">
      <dgm:prSet/>
      <dgm:spPr/>
      <dgm:t>
        <a:bodyPr/>
        <a:lstStyle/>
        <a:p>
          <a:r>
            <a:rPr lang="en-CA" b="1" u="sng"/>
            <a:t>Point of contact: </a:t>
          </a:r>
          <a:endParaRPr lang="en-US"/>
        </a:p>
      </dgm:t>
    </dgm:pt>
    <dgm:pt modelId="{7BFCC31B-5F64-4980-AFCA-1A285F3792AE}" type="parTrans" cxnId="{958B754F-8DB8-4F6C-812A-A5D91739D98D}">
      <dgm:prSet/>
      <dgm:spPr/>
      <dgm:t>
        <a:bodyPr/>
        <a:lstStyle/>
        <a:p>
          <a:endParaRPr lang="en-US"/>
        </a:p>
      </dgm:t>
    </dgm:pt>
    <dgm:pt modelId="{2B1E6397-81F1-47D6-8C87-AB9BA9235C19}" type="sibTrans" cxnId="{958B754F-8DB8-4F6C-812A-A5D91739D98D}">
      <dgm:prSet/>
      <dgm:spPr/>
      <dgm:t>
        <a:bodyPr/>
        <a:lstStyle/>
        <a:p>
          <a:endParaRPr lang="en-US"/>
        </a:p>
      </dgm:t>
    </dgm:pt>
    <dgm:pt modelId="{61F3DC0F-A949-4DAE-A24E-5B62F75775B6}">
      <dgm:prSet/>
      <dgm:spPr/>
      <dgm:t>
        <a:bodyPr/>
        <a:lstStyle/>
        <a:p>
          <a:r>
            <a:rPr lang="en-CA" dirty="0"/>
            <a:t>EMO is responsible for the coordination of emergency support during an event, including Comfort Centre management</a:t>
          </a:r>
          <a:endParaRPr lang="en-US" dirty="0"/>
        </a:p>
      </dgm:t>
    </dgm:pt>
    <dgm:pt modelId="{D5B5D86D-632F-4904-AA06-D10883A8AF92}" type="parTrans" cxnId="{04461396-4342-4CE1-8428-915BEF85A8DB}">
      <dgm:prSet/>
      <dgm:spPr/>
      <dgm:t>
        <a:bodyPr/>
        <a:lstStyle/>
        <a:p>
          <a:endParaRPr lang="en-US"/>
        </a:p>
      </dgm:t>
    </dgm:pt>
    <dgm:pt modelId="{357CE396-4307-4B4F-9F1D-6C229198CB18}" type="sibTrans" cxnId="{04461396-4342-4CE1-8428-915BEF85A8DB}">
      <dgm:prSet/>
      <dgm:spPr/>
      <dgm:t>
        <a:bodyPr/>
        <a:lstStyle/>
        <a:p>
          <a:endParaRPr lang="en-US"/>
        </a:p>
      </dgm:t>
    </dgm:pt>
    <dgm:pt modelId="{67AAB2C2-1E06-45E9-8E4A-B2E2C55AA7C8}">
      <dgm:prSet/>
      <dgm:spPr/>
      <dgm:t>
        <a:bodyPr/>
        <a:lstStyle/>
        <a:p>
          <a:r>
            <a:rPr lang="en-CA" b="1" u="sng"/>
            <a:t>Public Information: </a:t>
          </a:r>
          <a:endParaRPr lang="en-US"/>
        </a:p>
      </dgm:t>
    </dgm:pt>
    <dgm:pt modelId="{F6DF068A-51C3-46E7-8610-EDDE5051B678}" type="parTrans" cxnId="{8744E034-EA94-4327-9115-BBD7EE80F014}">
      <dgm:prSet/>
      <dgm:spPr/>
      <dgm:t>
        <a:bodyPr/>
        <a:lstStyle/>
        <a:p>
          <a:endParaRPr lang="en-US"/>
        </a:p>
      </dgm:t>
    </dgm:pt>
    <dgm:pt modelId="{1CF737C7-5EBD-4F44-9C70-946C476EB725}" type="sibTrans" cxnId="{8744E034-EA94-4327-9115-BBD7EE80F014}">
      <dgm:prSet/>
      <dgm:spPr/>
      <dgm:t>
        <a:bodyPr/>
        <a:lstStyle/>
        <a:p>
          <a:endParaRPr lang="en-US"/>
        </a:p>
      </dgm:t>
    </dgm:pt>
    <dgm:pt modelId="{497532CA-B5A7-4A83-8F87-414C86A1CC5C}">
      <dgm:prSet/>
      <dgm:spPr/>
      <dgm:t>
        <a:bodyPr/>
        <a:lstStyle/>
        <a:p>
          <a:r>
            <a:rPr lang="en-CA" dirty="0"/>
            <a:t>All media requests must be vetted though EMO </a:t>
          </a:r>
          <a:endParaRPr lang="en-US" dirty="0"/>
        </a:p>
      </dgm:t>
    </dgm:pt>
    <dgm:pt modelId="{1451F013-41F7-487B-841F-865CD80310F1}" type="parTrans" cxnId="{0E14A173-200A-45B9-881D-8800E1CCF248}">
      <dgm:prSet/>
      <dgm:spPr/>
      <dgm:t>
        <a:bodyPr/>
        <a:lstStyle/>
        <a:p>
          <a:endParaRPr lang="en-US"/>
        </a:p>
      </dgm:t>
    </dgm:pt>
    <dgm:pt modelId="{1410823B-5E21-422E-9DFB-822260D3433E}" type="sibTrans" cxnId="{0E14A173-200A-45B9-881D-8800E1CCF248}">
      <dgm:prSet/>
      <dgm:spPr/>
      <dgm:t>
        <a:bodyPr/>
        <a:lstStyle/>
        <a:p>
          <a:endParaRPr lang="en-US"/>
        </a:p>
      </dgm:t>
    </dgm:pt>
    <dgm:pt modelId="{BAA638F0-6C76-4162-8190-9649B206BD88}">
      <dgm:prSet/>
      <dgm:spPr/>
      <dgm:t>
        <a:bodyPr/>
        <a:lstStyle/>
        <a:p>
          <a:r>
            <a:rPr lang="en-CA" dirty="0"/>
            <a:t>EMO will deliver a public service announcement re: opening, location, hours of operation </a:t>
          </a:r>
          <a:endParaRPr lang="en-US" dirty="0"/>
        </a:p>
      </dgm:t>
    </dgm:pt>
    <dgm:pt modelId="{4E0B8F91-47FF-4922-B179-40AA3919B93F}" type="parTrans" cxnId="{28287049-B50F-4B7C-865B-5203171FB1C4}">
      <dgm:prSet/>
      <dgm:spPr/>
      <dgm:t>
        <a:bodyPr/>
        <a:lstStyle/>
        <a:p>
          <a:endParaRPr lang="en-US"/>
        </a:p>
      </dgm:t>
    </dgm:pt>
    <dgm:pt modelId="{50AFCCCB-3405-40DF-9FCD-30DDD1D6C078}" type="sibTrans" cxnId="{28287049-B50F-4B7C-865B-5203171FB1C4}">
      <dgm:prSet/>
      <dgm:spPr/>
      <dgm:t>
        <a:bodyPr/>
        <a:lstStyle/>
        <a:p>
          <a:endParaRPr lang="en-US"/>
        </a:p>
      </dgm:t>
    </dgm:pt>
    <dgm:pt modelId="{FAABA822-3A03-41D6-BCA2-CEE03FAB1FE1}">
      <dgm:prSet/>
      <dgm:spPr/>
      <dgm:t>
        <a:bodyPr/>
        <a:lstStyle/>
        <a:p>
          <a:r>
            <a:rPr lang="en-CA" b="1" u="sng"/>
            <a:t>Situation Reports: </a:t>
          </a:r>
          <a:endParaRPr lang="en-US"/>
        </a:p>
      </dgm:t>
    </dgm:pt>
    <dgm:pt modelId="{EB312148-904C-4E72-A400-A4DE1240434E}" type="parTrans" cxnId="{16B937E1-CBAC-4751-9E39-9DAC08DA121F}">
      <dgm:prSet/>
      <dgm:spPr/>
      <dgm:t>
        <a:bodyPr/>
        <a:lstStyle/>
        <a:p>
          <a:endParaRPr lang="en-US"/>
        </a:p>
      </dgm:t>
    </dgm:pt>
    <dgm:pt modelId="{A3175484-76BB-4A7A-AAC8-F901A31F0C00}" type="sibTrans" cxnId="{16B937E1-CBAC-4751-9E39-9DAC08DA121F}">
      <dgm:prSet/>
      <dgm:spPr/>
      <dgm:t>
        <a:bodyPr/>
        <a:lstStyle/>
        <a:p>
          <a:endParaRPr lang="en-US"/>
        </a:p>
      </dgm:t>
    </dgm:pt>
    <dgm:pt modelId="{F7F988E9-982E-4C94-929F-F6752D944AAF}">
      <dgm:prSet/>
      <dgm:spPr/>
      <dgm:t>
        <a:bodyPr/>
        <a:lstStyle/>
        <a:p>
          <a:r>
            <a:rPr lang="en-CA" dirty="0"/>
            <a:t>EMO will schedule regular information sessions with Comfort Centre Manager</a:t>
          </a:r>
          <a:endParaRPr lang="en-US" dirty="0"/>
        </a:p>
      </dgm:t>
    </dgm:pt>
    <dgm:pt modelId="{EA0FF1A9-4A61-4743-B7B2-4E20BD07029D}" type="parTrans" cxnId="{51FEB470-EDC2-4D7B-87B1-EACD441538F5}">
      <dgm:prSet/>
      <dgm:spPr/>
      <dgm:t>
        <a:bodyPr/>
        <a:lstStyle/>
        <a:p>
          <a:endParaRPr lang="en-US"/>
        </a:p>
      </dgm:t>
    </dgm:pt>
    <dgm:pt modelId="{61AE3AA1-EA24-4002-8B94-9F365E57FB1D}" type="sibTrans" cxnId="{51FEB470-EDC2-4D7B-87B1-EACD441538F5}">
      <dgm:prSet/>
      <dgm:spPr/>
      <dgm:t>
        <a:bodyPr/>
        <a:lstStyle/>
        <a:p>
          <a:endParaRPr lang="en-US"/>
        </a:p>
      </dgm:t>
    </dgm:pt>
    <dgm:pt modelId="{880FC160-75E9-42C0-92AB-DB58DB609C30}">
      <dgm:prSet/>
      <dgm:spPr/>
      <dgm:t>
        <a:bodyPr/>
        <a:lstStyle/>
        <a:p>
          <a:r>
            <a:rPr lang="en-CA" b="1" u="sng" dirty="0"/>
            <a:t>Challenge Resolution:  </a:t>
          </a:r>
          <a:endParaRPr lang="en-US" dirty="0"/>
        </a:p>
      </dgm:t>
    </dgm:pt>
    <dgm:pt modelId="{E5AFEC82-BD82-4644-B94A-3224418CF733}" type="parTrans" cxnId="{BFFD34A6-A187-4331-B199-46FC3DD3CE67}">
      <dgm:prSet/>
      <dgm:spPr/>
      <dgm:t>
        <a:bodyPr/>
        <a:lstStyle/>
        <a:p>
          <a:endParaRPr lang="en-US"/>
        </a:p>
      </dgm:t>
    </dgm:pt>
    <dgm:pt modelId="{E4DEC0D2-F84C-4417-BC03-312BBE7CE1BC}" type="sibTrans" cxnId="{BFFD34A6-A187-4331-B199-46FC3DD3CE67}">
      <dgm:prSet/>
      <dgm:spPr/>
      <dgm:t>
        <a:bodyPr/>
        <a:lstStyle/>
        <a:p>
          <a:endParaRPr lang="en-US"/>
        </a:p>
      </dgm:t>
    </dgm:pt>
    <dgm:pt modelId="{EE1A599C-30A0-4C14-9BF5-981AE72B285E}">
      <dgm:prSet/>
      <dgm:spPr/>
      <dgm:t>
        <a:bodyPr/>
        <a:lstStyle/>
        <a:p>
          <a:r>
            <a:rPr lang="en-CA" dirty="0"/>
            <a:t>Comfort Centre staff will be provided with training and resources to resolve local issues whenever possible</a:t>
          </a:r>
          <a:endParaRPr lang="en-US" dirty="0"/>
        </a:p>
      </dgm:t>
    </dgm:pt>
    <dgm:pt modelId="{253D911E-78A5-43C6-B4F1-E535D10A5CC6}" type="parTrans" cxnId="{EC0D949B-4BD3-4F78-854D-60F0B097BE82}">
      <dgm:prSet/>
      <dgm:spPr/>
      <dgm:t>
        <a:bodyPr/>
        <a:lstStyle/>
        <a:p>
          <a:endParaRPr lang="en-US"/>
        </a:p>
      </dgm:t>
    </dgm:pt>
    <dgm:pt modelId="{E140BD5E-7B01-4A43-A8C7-B1389669A754}" type="sibTrans" cxnId="{EC0D949B-4BD3-4F78-854D-60F0B097BE82}">
      <dgm:prSet/>
      <dgm:spPr/>
      <dgm:t>
        <a:bodyPr/>
        <a:lstStyle/>
        <a:p>
          <a:endParaRPr lang="en-US"/>
        </a:p>
      </dgm:t>
    </dgm:pt>
    <dgm:pt modelId="{57EF203F-29AA-47AE-84C4-FCDEBBBE5AB8}">
      <dgm:prSet/>
      <dgm:spPr/>
      <dgm:t>
        <a:bodyPr/>
        <a:lstStyle/>
        <a:p>
          <a:r>
            <a:rPr lang="en-CA" dirty="0"/>
            <a:t>Purchases and access to HRM resources (e.g. snow removal) requires formal approval</a:t>
          </a:r>
          <a:endParaRPr lang="en-US" dirty="0"/>
        </a:p>
      </dgm:t>
    </dgm:pt>
    <dgm:pt modelId="{7C8707F1-69F5-4E85-A689-3005F0EDB3D2}" type="parTrans" cxnId="{A70BD49D-3158-46AD-AE9F-736488122E68}">
      <dgm:prSet/>
      <dgm:spPr/>
      <dgm:t>
        <a:bodyPr/>
        <a:lstStyle/>
        <a:p>
          <a:endParaRPr lang="en-US"/>
        </a:p>
      </dgm:t>
    </dgm:pt>
    <dgm:pt modelId="{0478268E-1DD6-4887-B231-ECE37C41C28A}" type="sibTrans" cxnId="{A70BD49D-3158-46AD-AE9F-736488122E68}">
      <dgm:prSet/>
      <dgm:spPr/>
      <dgm:t>
        <a:bodyPr/>
        <a:lstStyle/>
        <a:p>
          <a:endParaRPr lang="en-US"/>
        </a:p>
      </dgm:t>
    </dgm:pt>
    <dgm:pt modelId="{C43F37AE-F5AD-43D9-BDD0-93F94690AA8B}">
      <dgm:prSet/>
      <dgm:spPr/>
      <dgm:t>
        <a:bodyPr/>
        <a:lstStyle/>
        <a:p>
          <a:r>
            <a:rPr lang="en-CA" dirty="0"/>
            <a:t>Requests are to be sent to EMO via JEM Duty Officer</a:t>
          </a:r>
          <a:endParaRPr lang="en-US" dirty="0"/>
        </a:p>
      </dgm:t>
    </dgm:pt>
    <dgm:pt modelId="{15BB25CC-BCA5-4E84-B7C6-B6A9ED27CC8B}" type="parTrans" cxnId="{63A16D9C-0BC4-453E-9867-6C3C629F31E1}">
      <dgm:prSet/>
      <dgm:spPr/>
      <dgm:t>
        <a:bodyPr/>
        <a:lstStyle/>
        <a:p>
          <a:endParaRPr lang="en-US"/>
        </a:p>
      </dgm:t>
    </dgm:pt>
    <dgm:pt modelId="{5D009FCC-92B1-4CAF-844A-C81C46924469}" type="sibTrans" cxnId="{63A16D9C-0BC4-453E-9867-6C3C629F31E1}">
      <dgm:prSet/>
      <dgm:spPr/>
      <dgm:t>
        <a:bodyPr/>
        <a:lstStyle/>
        <a:p>
          <a:endParaRPr lang="en-US"/>
        </a:p>
      </dgm:t>
    </dgm:pt>
    <dgm:pt modelId="{782CB3BE-8A93-46DC-8B36-F3695572EB40}">
      <dgm:prSet/>
      <dgm:spPr/>
      <dgm:t>
        <a:bodyPr/>
        <a:lstStyle/>
        <a:p>
          <a:r>
            <a:rPr lang="en-CA" dirty="0"/>
            <a:t>Information flows directly between Comfort Centres and EMO </a:t>
          </a:r>
          <a:endParaRPr lang="en-US" dirty="0"/>
        </a:p>
      </dgm:t>
    </dgm:pt>
    <dgm:pt modelId="{73D64BE3-9FDA-417B-B6A7-A61F84C58488}" type="parTrans" cxnId="{DEC09C53-26A6-4C26-ABEF-54D34D2867A7}">
      <dgm:prSet/>
      <dgm:spPr/>
    </dgm:pt>
    <dgm:pt modelId="{554628D8-E840-4573-B79F-C8AEE1FF882A}" type="sibTrans" cxnId="{DEC09C53-26A6-4C26-ABEF-54D34D2867A7}">
      <dgm:prSet/>
      <dgm:spPr/>
    </dgm:pt>
    <dgm:pt modelId="{82A1AC8D-894B-42C3-8E3A-090C8D84FB15}">
      <dgm:prSet/>
      <dgm:spPr/>
      <dgm:t>
        <a:bodyPr/>
        <a:lstStyle/>
        <a:p>
          <a:r>
            <a:rPr lang="en-US" dirty="0"/>
            <a:t>CC Volunteer -&gt; CC Manager -&gt; JEM Duty Officer -&gt; EMO</a:t>
          </a:r>
        </a:p>
      </dgm:t>
    </dgm:pt>
    <dgm:pt modelId="{BE063FE5-FB31-4736-96CE-6B981FA4AC76}" type="parTrans" cxnId="{36C656BD-A386-48B8-BEB8-1AE1E55B5011}">
      <dgm:prSet/>
      <dgm:spPr/>
    </dgm:pt>
    <dgm:pt modelId="{980F55B0-8283-48FC-90FC-ADAED41A67C4}" type="sibTrans" cxnId="{36C656BD-A386-48B8-BEB8-1AE1E55B5011}">
      <dgm:prSet/>
      <dgm:spPr/>
    </dgm:pt>
    <dgm:pt modelId="{E7F4249E-88DB-7346-B28B-6507615520AF}" type="pres">
      <dgm:prSet presAssocID="{DCD8FDB4-7314-4E88-BF9F-1F4463CCD06A}" presName="linear" presStyleCnt="0">
        <dgm:presLayoutVars>
          <dgm:dir/>
          <dgm:animLvl val="lvl"/>
          <dgm:resizeHandles val="exact"/>
        </dgm:presLayoutVars>
      </dgm:prSet>
      <dgm:spPr/>
    </dgm:pt>
    <dgm:pt modelId="{AD66B2A8-3E61-9640-B0C7-7DC2C12FF413}" type="pres">
      <dgm:prSet presAssocID="{142A4A7A-5D06-42F6-9F25-DD7C5853195A}" presName="parentLin" presStyleCnt="0"/>
      <dgm:spPr/>
    </dgm:pt>
    <dgm:pt modelId="{D4AE40C5-1BE1-5144-9529-C3EC680FAE22}" type="pres">
      <dgm:prSet presAssocID="{142A4A7A-5D06-42F6-9F25-DD7C5853195A}" presName="parentLeftMargin" presStyleLbl="node1" presStyleIdx="0" presStyleCnt="4"/>
      <dgm:spPr/>
    </dgm:pt>
    <dgm:pt modelId="{C7DE52A2-F509-F64D-9FFF-2D60D45A8860}" type="pres">
      <dgm:prSet presAssocID="{142A4A7A-5D06-42F6-9F25-DD7C5853195A}" presName="parentText" presStyleLbl="node1" presStyleIdx="0" presStyleCnt="4">
        <dgm:presLayoutVars>
          <dgm:chMax val="0"/>
          <dgm:bulletEnabled val="1"/>
        </dgm:presLayoutVars>
      </dgm:prSet>
      <dgm:spPr/>
    </dgm:pt>
    <dgm:pt modelId="{FF993D30-D1CA-0145-814D-C8C9D382A657}" type="pres">
      <dgm:prSet presAssocID="{142A4A7A-5D06-42F6-9F25-DD7C5853195A}" presName="negativeSpace" presStyleCnt="0"/>
      <dgm:spPr/>
    </dgm:pt>
    <dgm:pt modelId="{194767D8-DABB-EA4D-9777-E355522E7039}" type="pres">
      <dgm:prSet presAssocID="{142A4A7A-5D06-42F6-9F25-DD7C5853195A}" presName="childText" presStyleLbl="conFgAcc1" presStyleIdx="0" presStyleCnt="4">
        <dgm:presLayoutVars>
          <dgm:bulletEnabled val="1"/>
        </dgm:presLayoutVars>
      </dgm:prSet>
      <dgm:spPr/>
    </dgm:pt>
    <dgm:pt modelId="{5A829110-9422-C046-BAE3-FFBC947C4374}" type="pres">
      <dgm:prSet presAssocID="{2B1E6397-81F1-47D6-8C87-AB9BA9235C19}" presName="spaceBetweenRectangles" presStyleCnt="0"/>
      <dgm:spPr/>
    </dgm:pt>
    <dgm:pt modelId="{66474ED1-AF01-FD4D-98B4-A246759CDDAD}" type="pres">
      <dgm:prSet presAssocID="{67AAB2C2-1E06-45E9-8E4A-B2E2C55AA7C8}" presName="parentLin" presStyleCnt="0"/>
      <dgm:spPr/>
    </dgm:pt>
    <dgm:pt modelId="{7757A15D-43FA-CB44-9EAF-BF80BF1B10B6}" type="pres">
      <dgm:prSet presAssocID="{67AAB2C2-1E06-45E9-8E4A-B2E2C55AA7C8}" presName="parentLeftMargin" presStyleLbl="node1" presStyleIdx="0" presStyleCnt="4"/>
      <dgm:spPr/>
    </dgm:pt>
    <dgm:pt modelId="{9AD4B807-8287-AF4B-A182-2E7902BFD6B6}" type="pres">
      <dgm:prSet presAssocID="{67AAB2C2-1E06-45E9-8E4A-B2E2C55AA7C8}" presName="parentText" presStyleLbl="node1" presStyleIdx="1" presStyleCnt="4">
        <dgm:presLayoutVars>
          <dgm:chMax val="0"/>
          <dgm:bulletEnabled val="1"/>
        </dgm:presLayoutVars>
      </dgm:prSet>
      <dgm:spPr/>
    </dgm:pt>
    <dgm:pt modelId="{CA036350-F5BE-6B4D-B471-7722E58AD1FF}" type="pres">
      <dgm:prSet presAssocID="{67AAB2C2-1E06-45E9-8E4A-B2E2C55AA7C8}" presName="negativeSpace" presStyleCnt="0"/>
      <dgm:spPr/>
    </dgm:pt>
    <dgm:pt modelId="{76C87775-7004-FD41-BCAD-1BCA79DA5F1E}" type="pres">
      <dgm:prSet presAssocID="{67AAB2C2-1E06-45E9-8E4A-B2E2C55AA7C8}" presName="childText" presStyleLbl="conFgAcc1" presStyleIdx="1" presStyleCnt="4">
        <dgm:presLayoutVars>
          <dgm:bulletEnabled val="1"/>
        </dgm:presLayoutVars>
      </dgm:prSet>
      <dgm:spPr/>
    </dgm:pt>
    <dgm:pt modelId="{2B0D3ED8-6C7F-984D-A06F-FA6C22589B35}" type="pres">
      <dgm:prSet presAssocID="{1CF737C7-5EBD-4F44-9C70-946C476EB725}" presName="spaceBetweenRectangles" presStyleCnt="0"/>
      <dgm:spPr/>
    </dgm:pt>
    <dgm:pt modelId="{C613B96C-074A-1F41-89EE-EE106D0D4D04}" type="pres">
      <dgm:prSet presAssocID="{FAABA822-3A03-41D6-BCA2-CEE03FAB1FE1}" presName="parentLin" presStyleCnt="0"/>
      <dgm:spPr/>
    </dgm:pt>
    <dgm:pt modelId="{F1BF3BE5-1BBA-3845-88AD-090EA407D0DD}" type="pres">
      <dgm:prSet presAssocID="{FAABA822-3A03-41D6-BCA2-CEE03FAB1FE1}" presName="parentLeftMargin" presStyleLbl="node1" presStyleIdx="1" presStyleCnt="4"/>
      <dgm:spPr/>
    </dgm:pt>
    <dgm:pt modelId="{58187721-A202-104C-8D9F-C9E590F8EEDB}" type="pres">
      <dgm:prSet presAssocID="{FAABA822-3A03-41D6-BCA2-CEE03FAB1FE1}" presName="parentText" presStyleLbl="node1" presStyleIdx="2" presStyleCnt="4">
        <dgm:presLayoutVars>
          <dgm:chMax val="0"/>
          <dgm:bulletEnabled val="1"/>
        </dgm:presLayoutVars>
      </dgm:prSet>
      <dgm:spPr/>
    </dgm:pt>
    <dgm:pt modelId="{50792271-1CB9-5748-A3E9-D9B2D97483AC}" type="pres">
      <dgm:prSet presAssocID="{FAABA822-3A03-41D6-BCA2-CEE03FAB1FE1}" presName="negativeSpace" presStyleCnt="0"/>
      <dgm:spPr/>
    </dgm:pt>
    <dgm:pt modelId="{B40F3CAC-7813-4746-BE63-4FAE7C365211}" type="pres">
      <dgm:prSet presAssocID="{FAABA822-3A03-41D6-BCA2-CEE03FAB1FE1}" presName="childText" presStyleLbl="conFgAcc1" presStyleIdx="2" presStyleCnt="4">
        <dgm:presLayoutVars>
          <dgm:bulletEnabled val="1"/>
        </dgm:presLayoutVars>
      </dgm:prSet>
      <dgm:spPr/>
    </dgm:pt>
    <dgm:pt modelId="{47DE8749-9588-EA45-809B-39ABEBCFD54C}" type="pres">
      <dgm:prSet presAssocID="{A3175484-76BB-4A7A-AAC8-F901A31F0C00}" presName="spaceBetweenRectangles" presStyleCnt="0"/>
      <dgm:spPr/>
    </dgm:pt>
    <dgm:pt modelId="{FEF98C42-99B4-F14E-A1F5-4DAA4D36A01B}" type="pres">
      <dgm:prSet presAssocID="{880FC160-75E9-42C0-92AB-DB58DB609C30}" presName="parentLin" presStyleCnt="0"/>
      <dgm:spPr/>
    </dgm:pt>
    <dgm:pt modelId="{1291D1E3-2029-D440-80F1-E78362A4C069}" type="pres">
      <dgm:prSet presAssocID="{880FC160-75E9-42C0-92AB-DB58DB609C30}" presName="parentLeftMargin" presStyleLbl="node1" presStyleIdx="2" presStyleCnt="4"/>
      <dgm:spPr/>
    </dgm:pt>
    <dgm:pt modelId="{6ADDCB6C-86C2-AB4A-ABD3-8795E6A2F2D8}" type="pres">
      <dgm:prSet presAssocID="{880FC160-75E9-42C0-92AB-DB58DB609C30}" presName="parentText" presStyleLbl="node1" presStyleIdx="3" presStyleCnt="4">
        <dgm:presLayoutVars>
          <dgm:chMax val="0"/>
          <dgm:bulletEnabled val="1"/>
        </dgm:presLayoutVars>
      </dgm:prSet>
      <dgm:spPr/>
    </dgm:pt>
    <dgm:pt modelId="{F94C9956-5E20-A64C-8356-E7B3856FF00B}" type="pres">
      <dgm:prSet presAssocID="{880FC160-75E9-42C0-92AB-DB58DB609C30}" presName="negativeSpace" presStyleCnt="0"/>
      <dgm:spPr/>
    </dgm:pt>
    <dgm:pt modelId="{A04838EB-889C-784E-8D23-6A78D3559B07}" type="pres">
      <dgm:prSet presAssocID="{880FC160-75E9-42C0-92AB-DB58DB609C30}" presName="childText" presStyleLbl="conFgAcc1" presStyleIdx="3" presStyleCnt="4">
        <dgm:presLayoutVars>
          <dgm:bulletEnabled val="1"/>
        </dgm:presLayoutVars>
      </dgm:prSet>
      <dgm:spPr/>
    </dgm:pt>
  </dgm:ptLst>
  <dgm:cxnLst>
    <dgm:cxn modelId="{1F075B08-75DA-7F42-B2EB-ABB9A4F9BDD0}" type="presOf" srcId="{497532CA-B5A7-4A83-8F87-414C86A1CC5C}" destId="{76C87775-7004-FD41-BCAD-1BCA79DA5F1E}" srcOrd="0" destOrd="0" presId="urn:microsoft.com/office/officeart/2005/8/layout/list1"/>
    <dgm:cxn modelId="{9CE7860B-4524-8344-8CE9-5BFFBA7F1CB2}" type="presOf" srcId="{61F3DC0F-A949-4DAE-A24E-5B62F75775B6}" destId="{194767D8-DABB-EA4D-9777-E355522E7039}" srcOrd="0" destOrd="0" presId="urn:microsoft.com/office/officeart/2005/8/layout/list1"/>
    <dgm:cxn modelId="{2106F10B-4178-7F44-9B58-AB49211A0D55}" type="presOf" srcId="{F7F988E9-982E-4C94-929F-F6752D944AAF}" destId="{B40F3CAC-7813-4746-BE63-4FAE7C365211}" srcOrd="0" destOrd="0" presId="urn:microsoft.com/office/officeart/2005/8/layout/list1"/>
    <dgm:cxn modelId="{ED275B17-4A00-4DFC-94F8-C0928B017940}" type="presOf" srcId="{782CB3BE-8A93-46DC-8B36-F3695572EB40}" destId="{194767D8-DABB-EA4D-9777-E355522E7039}" srcOrd="0" destOrd="1" presId="urn:microsoft.com/office/officeart/2005/8/layout/list1"/>
    <dgm:cxn modelId="{99D04932-BA27-BE4A-AA6E-6E969F619394}" type="presOf" srcId="{67AAB2C2-1E06-45E9-8E4A-B2E2C55AA7C8}" destId="{7757A15D-43FA-CB44-9EAF-BF80BF1B10B6}" srcOrd="0" destOrd="0" presId="urn:microsoft.com/office/officeart/2005/8/layout/list1"/>
    <dgm:cxn modelId="{8744E034-EA94-4327-9115-BBD7EE80F014}" srcId="{DCD8FDB4-7314-4E88-BF9F-1F4463CCD06A}" destId="{67AAB2C2-1E06-45E9-8E4A-B2E2C55AA7C8}" srcOrd="1" destOrd="0" parTransId="{F6DF068A-51C3-46E7-8610-EDDE5051B678}" sibTransId="{1CF737C7-5EBD-4F44-9C70-946C476EB725}"/>
    <dgm:cxn modelId="{CCD48465-E3F4-BA43-8CAE-541FA5C390AF}" type="presOf" srcId="{FAABA822-3A03-41D6-BCA2-CEE03FAB1FE1}" destId="{F1BF3BE5-1BBA-3845-88AD-090EA407D0DD}" srcOrd="0" destOrd="0" presId="urn:microsoft.com/office/officeart/2005/8/layout/list1"/>
    <dgm:cxn modelId="{28287049-B50F-4B7C-865B-5203171FB1C4}" srcId="{67AAB2C2-1E06-45E9-8E4A-B2E2C55AA7C8}" destId="{BAA638F0-6C76-4162-8190-9649B206BD88}" srcOrd="1" destOrd="0" parTransId="{4E0B8F91-47FF-4922-B179-40AA3919B93F}" sibTransId="{50AFCCCB-3405-40DF-9FCD-30DDD1D6C078}"/>
    <dgm:cxn modelId="{4AB8504B-299D-D940-BB3B-E5F195D765D6}" type="presOf" srcId="{DCD8FDB4-7314-4E88-BF9F-1F4463CCD06A}" destId="{E7F4249E-88DB-7346-B28B-6507615520AF}" srcOrd="0" destOrd="0" presId="urn:microsoft.com/office/officeart/2005/8/layout/list1"/>
    <dgm:cxn modelId="{958B754F-8DB8-4F6C-812A-A5D91739D98D}" srcId="{DCD8FDB4-7314-4E88-BF9F-1F4463CCD06A}" destId="{142A4A7A-5D06-42F6-9F25-DD7C5853195A}" srcOrd="0" destOrd="0" parTransId="{7BFCC31B-5F64-4980-AFCA-1A285F3792AE}" sibTransId="{2B1E6397-81F1-47D6-8C87-AB9BA9235C19}"/>
    <dgm:cxn modelId="{35B63D70-1A76-A348-9420-D21EE23D6DC3}" type="presOf" srcId="{EE1A599C-30A0-4C14-9BF5-981AE72B285E}" destId="{A04838EB-889C-784E-8D23-6A78D3559B07}" srcOrd="0" destOrd="0" presId="urn:microsoft.com/office/officeart/2005/8/layout/list1"/>
    <dgm:cxn modelId="{51FEB470-EDC2-4D7B-87B1-EACD441538F5}" srcId="{FAABA822-3A03-41D6-BCA2-CEE03FAB1FE1}" destId="{F7F988E9-982E-4C94-929F-F6752D944AAF}" srcOrd="0" destOrd="0" parTransId="{EA0FF1A9-4A61-4743-B7B2-4E20BD07029D}" sibTransId="{61AE3AA1-EA24-4002-8B94-9F365E57FB1D}"/>
    <dgm:cxn modelId="{DEC09C53-26A6-4C26-ABEF-54D34D2867A7}" srcId="{142A4A7A-5D06-42F6-9F25-DD7C5853195A}" destId="{782CB3BE-8A93-46DC-8B36-F3695572EB40}" srcOrd="1" destOrd="0" parTransId="{73D64BE3-9FDA-417B-B6A7-A61F84C58488}" sibTransId="{554628D8-E840-4573-B79F-C8AEE1FF882A}"/>
    <dgm:cxn modelId="{0E14A173-200A-45B9-881D-8800E1CCF248}" srcId="{67AAB2C2-1E06-45E9-8E4A-B2E2C55AA7C8}" destId="{497532CA-B5A7-4A83-8F87-414C86A1CC5C}" srcOrd="0" destOrd="0" parTransId="{1451F013-41F7-487B-841F-865CD80310F1}" sibTransId="{1410823B-5E21-422E-9DFB-822260D3433E}"/>
    <dgm:cxn modelId="{12D08188-71EF-9644-BF22-3D693E1ADEF3}" type="presOf" srcId="{FAABA822-3A03-41D6-BCA2-CEE03FAB1FE1}" destId="{58187721-A202-104C-8D9F-C9E590F8EEDB}" srcOrd="1" destOrd="0" presId="urn:microsoft.com/office/officeart/2005/8/layout/list1"/>
    <dgm:cxn modelId="{04461396-4342-4CE1-8428-915BEF85A8DB}" srcId="{142A4A7A-5D06-42F6-9F25-DD7C5853195A}" destId="{61F3DC0F-A949-4DAE-A24E-5B62F75775B6}" srcOrd="0" destOrd="0" parTransId="{D5B5D86D-632F-4904-AA06-D10883A8AF92}" sibTransId="{357CE396-4307-4B4F-9F1D-6C229198CB18}"/>
    <dgm:cxn modelId="{A2385699-28CA-F344-9D6C-05D247F36B0D}" type="presOf" srcId="{BAA638F0-6C76-4162-8190-9649B206BD88}" destId="{76C87775-7004-FD41-BCAD-1BCA79DA5F1E}" srcOrd="0" destOrd="1" presId="urn:microsoft.com/office/officeart/2005/8/layout/list1"/>
    <dgm:cxn modelId="{EC0D949B-4BD3-4F78-854D-60F0B097BE82}" srcId="{880FC160-75E9-42C0-92AB-DB58DB609C30}" destId="{EE1A599C-30A0-4C14-9BF5-981AE72B285E}" srcOrd="0" destOrd="0" parTransId="{253D911E-78A5-43C6-B4F1-E535D10A5CC6}" sibTransId="{E140BD5E-7B01-4A43-A8C7-B1389669A754}"/>
    <dgm:cxn modelId="{63A16D9C-0BC4-453E-9867-6C3C629F31E1}" srcId="{880FC160-75E9-42C0-92AB-DB58DB609C30}" destId="{C43F37AE-F5AD-43D9-BDD0-93F94690AA8B}" srcOrd="2" destOrd="0" parTransId="{15BB25CC-BCA5-4E84-B7C6-B6A9ED27CC8B}" sibTransId="{5D009FCC-92B1-4CAF-844A-C81C46924469}"/>
    <dgm:cxn modelId="{A70BD49D-3158-46AD-AE9F-736488122E68}" srcId="{880FC160-75E9-42C0-92AB-DB58DB609C30}" destId="{57EF203F-29AA-47AE-84C4-FCDEBBBE5AB8}" srcOrd="1" destOrd="0" parTransId="{7C8707F1-69F5-4E85-A689-3005F0EDB3D2}" sibTransId="{0478268E-1DD6-4887-B231-ECE37C41C28A}"/>
    <dgm:cxn modelId="{BFFD34A6-A187-4331-B199-46FC3DD3CE67}" srcId="{DCD8FDB4-7314-4E88-BF9F-1F4463CCD06A}" destId="{880FC160-75E9-42C0-92AB-DB58DB609C30}" srcOrd="3" destOrd="0" parTransId="{E5AFEC82-BD82-4644-B94A-3224418CF733}" sibTransId="{E4DEC0D2-F84C-4417-BC03-312BBE7CE1BC}"/>
    <dgm:cxn modelId="{8F0135AF-D275-44B3-B531-9B94DF22FA0C}" type="presOf" srcId="{82A1AC8D-894B-42C3-8E3A-090C8D84FB15}" destId="{194767D8-DABB-EA4D-9777-E355522E7039}" srcOrd="0" destOrd="2" presId="urn:microsoft.com/office/officeart/2005/8/layout/list1"/>
    <dgm:cxn modelId="{36C656BD-A386-48B8-BEB8-1AE1E55B5011}" srcId="{142A4A7A-5D06-42F6-9F25-DD7C5853195A}" destId="{82A1AC8D-894B-42C3-8E3A-090C8D84FB15}" srcOrd="2" destOrd="0" parTransId="{BE063FE5-FB31-4736-96CE-6B981FA4AC76}" sibTransId="{980F55B0-8283-48FC-90FC-ADAED41A67C4}"/>
    <dgm:cxn modelId="{98BAD5C9-7457-D242-B175-EA39F5A4977B}" type="presOf" srcId="{880FC160-75E9-42C0-92AB-DB58DB609C30}" destId="{6ADDCB6C-86C2-AB4A-ABD3-8795E6A2F2D8}" srcOrd="1" destOrd="0" presId="urn:microsoft.com/office/officeart/2005/8/layout/list1"/>
    <dgm:cxn modelId="{2FC229D6-BD00-3A4F-8597-643ADD5E1485}" type="presOf" srcId="{142A4A7A-5D06-42F6-9F25-DD7C5853195A}" destId="{C7DE52A2-F509-F64D-9FFF-2D60D45A8860}" srcOrd="1" destOrd="0" presId="urn:microsoft.com/office/officeart/2005/8/layout/list1"/>
    <dgm:cxn modelId="{EA9F82D6-EB76-4743-B872-C26A8D6DD214}" type="presOf" srcId="{880FC160-75E9-42C0-92AB-DB58DB609C30}" destId="{1291D1E3-2029-D440-80F1-E78362A4C069}" srcOrd="0" destOrd="0" presId="urn:microsoft.com/office/officeart/2005/8/layout/list1"/>
    <dgm:cxn modelId="{57E958DE-7F77-42E2-971D-099553D079E3}" type="presOf" srcId="{C43F37AE-F5AD-43D9-BDD0-93F94690AA8B}" destId="{A04838EB-889C-784E-8D23-6A78D3559B07}" srcOrd="0" destOrd="2" presId="urn:microsoft.com/office/officeart/2005/8/layout/list1"/>
    <dgm:cxn modelId="{6E8670DF-95BC-495F-8B79-1CD5E51C8448}" type="presOf" srcId="{57EF203F-29AA-47AE-84C4-FCDEBBBE5AB8}" destId="{A04838EB-889C-784E-8D23-6A78D3559B07}" srcOrd="0" destOrd="1" presId="urn:microsoft.com/office/officeart/2005/8/layout/list1"/>
    <dgm:cxn modelId="{16B937E1-CBAC-4751-9E39-9DAC08DA121F}" srcId="{DCD8FDB4-7314-4E88-BF9F-1F4463CCD06A}" destId="{FAABA822-3A03-41D6-BCA2-CEE03FAB1FE1}" srcOrd="2" destOrd="0" parTransId="{EB312148-904C-4E72-A400-A4DE1240434E}" sibTransId="{A3175484-76BB-4A7A-AAC8-F901A31F0C00}"/>
    <dgm:cxn modelId="{DF9051F3-D1A4-A94E-BBB4-CCF8FE868986}" type="presOf" srcId="{142A4A7A-5D06-42F6-9F25-DD7C5853195A}" destId="{D4AE40C5-1BE1-5144-9529-C3EC680FAE22}" srcOrd="0" destOrd="0" presId="urn:microsoft.com/office/officeart/2005/8/layout/list1"/>
    <dgm:cxn modelId="{7900DFF7-B660-D941-B4D3-8C24D6E905C8}" type="presOf" srcId="{67AAB2C2-1E06-45E9-8E4A-B2E2C55AA7C8}" destId="{9AD4B807-8287-AF4B-A182-2E7902BFD6B6}" srcOrd="1" destOrd="0" presId="urn:microsoft.com/office/officeart/2005/8/layout/list1"/>
    <dgm:cxn modelId="{A8F5AA70-BD3F-B742-8FCC-23FFD455B086}" type="presParOf" srcId="{E7F4249E-88DB-7346-B28B-6507615520AF}" destId="{AD66B2A8-3E61-9640-B0C7-7DC2C12FF413}" srcOrd="0" destOrd="0" presId="urn:microsoft.com/office/officeart/2005/8/layout/list1"/>
    <dgm:cxn modelId="{D6DD5231-4405-434B-83F4-29618426CC4A}" type="presParOf" srcId="{AD66B2A8-3E61-9640-B0C7-7DC2C12FF413}" destId="{D4AE40C5-1BE1-5144-9529-C3EC680FAE22}" srcOrd="0" destOrd="0" presId="urn:microsoft.com/office/officeart/2005/8/layout/list1"/>
    <dgm:cxn modelId="{334BC99B-7F36-8246-AD38-9F52963DF012}" type="presParOf" srcId="{AD66B2A8-3E61-9640-B0C7-7DC2C12FF413}" destId="{C7DE52A2-F509-F64D-9FFF-2D60D45A8860}" srcOrd="1" destOrd="0" presId="urn:microsoft.com/office/officeart/2005/8/layout/list1"/>
    <dgm:cxn modelId="{BA2865DD-7821-1642-BEAC-2B5EB2E9F551}" type="presParOf" srcId="{E7F4249E-88DB-7346-B28B-6507615520AF}" destId="{FF993D30-D1CA-0145-814D-C8C9D382A657}" srcOrd="1" destOrd="0" presId="urn:microsoft.com/office/officeart/2005/8/layout/list1"/>
    <dgm:cxn modelId="{9C17786B-C9FD-1646-8981-0ABB82CF43A4}" type="presParOf" srcId="{E7F4249E-88DB-7346-B28B-6507615520AF}" destId="{194767D8-DABB-EA4D-9777-E355522E7039}" srcOrd="2" destOrd="0" presId="urn:microsoft.com/office/officeart/2005/8/layout/list1"/>
    <dgm:cxn modelId="{FD2DB37D-E42C-2D42-B894-F1D6E54E04AE}" type="presParOf" srcId="{E7F4249E-88DB-7346-B28B-6507615520AF}" destId="{5A829110-9422-C046-BAE3-FFBC947C4374}" srcOrd="3" destOrd="0" presId="urn:microsoft.com/office/officeart/2005/8/layout/list1"/>
    <dgm:cxn modelId="{7A643EC3-0569-4F45-8CA4-82927C976F25}" type="presParOf" srcId="{E7F4249E-88DB-7346-B28B-6507615520AF}" destId="{66474ED1-AF01-FD4D-98B4-A246759CDDAD}" srcOrd="4" destOrd="0" presId="urn:microsoft.com/office/officeart/2005/8/layout/list1"/>
    <dgm:cxn modelId="{4CC8D7D8-9133-EB47-AFED-14F17A67C5FE}" type="presParOf" srcId="{66474ED1-AF01-FD4D-98B4-A246759CDDAD}" destId="{7757A15D-43FA-CB44-9EAF-BF80BF1B10B6}" srcOrd="0" destOrd="0" presId="urn:microsoft.com/office/officeart/2005/8/layout/list1"/>
    <dgm:cxn modelId="{3AE55378-A20A-6141-A9DC-79EC0C7D3CF1}" type="presParOf" srcId="{66474ED1-AF01-FD4D-98B4-A246759CDDAD}" destId="{9AD4B807-8287-AF4B-A182-2E7902BFD6B6}" srcOrd="1" destOrd="0" presId="urn:microsoft.com/office/officeart/2005/8/layout/list1"/>
    <dgm:cxn modelId="{4AE1BA81-99E6-A940-9C79-86422576F6D4}" type="presParOf" srcId="{E7F4249E-88DB-7346-B28B-6507615520AF}" destId="{CA036350-F5BE-6B4D-B471-7722E58AD1FF}" srcOrd="5" destOrd="0" presId="urn:microsoft.com/office/officeart/2005/8/layout/list1"/>
    <dgm:cxn modelId="{1EDE2B23-B21B-1E42-AEC7-61EEEDF1AD44}" type="presParOf" srcId="{E7F4249E-88DB-7346-B28B-6507615520AF}" destId="{76C87775-7004-FD41-BCAD-1BCA79DA5F1E}" srcOrd="6" destOrd="0" presId="urn:microsoft.com/office/officeart/2005/8/layout/list1"/>
    <dgm:cxn modelId="{92735F58-6CE6-0D4A-B90B-0DCB5C5329B4}" type="presParOf" srcId="{E7F4249E-88DB-7346-B28B-6507615520AF}" destId="{2B0D3ED8-6C7F-984D-A06F-FA6C22589B35}" srcOrd="7" destOrd="0" presId="urn:microsoft.com/office/officeart/2005/8/layout/list1"/>
    <dgm:cxn modelId="{A0661641-3C39-A64C-A9CE-17F0F40935AB}" type="presParOf" srcId="{E7F4249E-88DB-7346-B28B-6507615520AF}" destId="{C613B96C-074A-1F41-89EE-EE106D0D4D04}" srcOrd="8" destOrd="0" presId="urn:microsoft.com/office/officeart/2005/8/layout/list1"/>
    <dgm:cxn modelId="{E25D754B-7CBD-3143-BD5F-25A79674968B}" type="presParOf" srcId="{C613B96C-074A-1F41-89EE-EE106D0D4D04}" destId="{F1BF3BE5-1BBA-3845-88AD-090EA407D0DD}" srcOrd="0" destOrd="0" presId="urn:microsoft.com/office/officeart/2005/8/layout/list1"/>
    <dgm:cxn modelId="{8FCB1BF4-8B47-2340-AC3F-D8781651ACD3}" type="presParOf" srcId="{C613B96C-074A-1F41-89EE-EE106D0D4D04}" destId="{58187721-A202-104C-8D9F-C9E590F8EEDB}" srcOrd="1" destOrd="0" presId="urn:microsoft.com/office/officeart/2005/8/layout/list1"/>
    <dgm:cxn modelId="{2F564BE1-F75A-2E47-8786-DEDF312337B4}" type="presParOf" srcId="{E7F4249E-88DB-7346-B28B-6507615520AF}" destId="{50792271-1CB9-5748-A3E9-D9B2D97483AC}" srcOrd="9" destOrd="0" presId="urn:microsoft.com/office/officeart/2005/8/layout/list1"/>
    <dgm:cxn modelId="{2E3D6E79-59E8-584D-AFB9-6D47BADC0D3F}" type="presParOf" srcId="{E7F4249E-88DB-7346-B28B-6507615520AF}" destId="{B40F3CAC-7813-4746-BE63-4FAE7C365211}" srcOrd="10" destOrd="0" presId="urn:microsoft.com/office/officeart/2005/8/layout/list1"/>
    <dgm:cxn modelId="{3B35A905-D01E-704A-9150-D7B7214AB68A}" type="presParOf" srcId="{E7F4249E-88DB-7346-B28B-6507615520AF}" destId="{47DE8749-9588-EA45-809B-39ABEBCFD54C}" srcOrd="11" destOrd="0" presId="urn:microsoft.com/office/officeart/2005/8/layout/list1"/>
    <dgm:cxn modelId="{742A0201-7F75-8E45-AECB-28690E1D8679}" type="presParOf" srcId="{E7F4249E-88DB-7346-B28B-6507615520AF}" destId="{FEF98C42-99B4-F14E-A1F5-4DAA4D36A01B}" srcOrd="12" destOrd="0" presId="urn:microsoft.com/office/officeart/2005/8/layout/list1"/>
    <dgm:cxn modelId="{78243CF2-DCF0-7944-B76A-926E21DF455A}" type="presParOf" srcId="{FEF98C42-99B4-F14E-A1F5-4DAA4D36A01B}" destId="{1291D1E3-2029-D440-80F1-E78362A4C069}" srcOrd="0" destOrd="0" presId="urn:microsoft.com/office/officeart/2005/8/layout/list1"/>
    <dgm:cxn modelId="{E0B0757F-15F5-C941-9229-20C666198A95}" type="presParOf" srcId="{FEF98C42-99B4-F14E-A1F5-4DAA4D36A01B}" destId="{6ADDCB6C-86C2-AB4A-ABD3-8795E6A2F2D8}" srcOrd="1" destOrd="0" presId="urn:microsoft.com/office/officeart/2005/8/layout/list1"/>
    <dgm:cxn modelId="{732EBE6C-0879-CB4D-A739-2F56FD6314C2}" type="presParOf" srcId="{E7F4249E-88DB-7346-B28B-6507615520AF}" destId="{F94C9956-5E20-A64C-8356-E7B3856FF00B}" srcOrd="13" destOrd="0" presId="urn:microsoft.com/office/officeart/2005/8/layout/list1"/>
    <dgm:cxn modelId="{CD5E96CB-C563-D248-B085-5EE55D2E0DCA}" type="presParOf" srcId="{E7F4249E-88DB-7346-B28B-6507615520AF}" destId="{A04838EB-889C-784E-8D23-6A78D3559B07}"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BAC89B9-C247-49D8-93BB-7B16FB91C03A}" type="doc">
      <dgm:prSet loTypeId="urn:microsoft.com/office/officeart/2005/8/layout/StepDownProcess" loCatId="process" qsTypeId="urn:microsoft.com/office/officeart/2005/8/quickstyle/simple1" qsCatId="simple" csTypeId="urn:microsoft.com/office/officeart/2005/8/colors/colorful2" csCatId="colorful" phldr="1"/>
      <dgm:spPr/>
      <dgm:t>
        <a:bodyPr/>
        <a:lstStyle/>
        <a:p>
          <a:endParaRPr lang="en-US"/>
        </a:p>
      </dgm:t>
    </dgm:pt>
    <dgm:pt modelId="{89AC4E4F-B594-4552-BE22-6C8BFEDA908C}">
      <dgm:prSet phldrT="[Text]"/>
      <dgm:spPr/>
      <dgm:t>
        <a:bodyPr/>
        <a:lstStyle/>
        <a:p>
          <a:r>
            <a:rPr lang="en-US" dirty="0"/>
            <a:t>EMO</a:t>
          </a:r>
        </a:p>
      </dgm:t>
    </dgm:pt>
    <dgm:pt modelId="{DFDEC5BB-488E-438C-9F55-0F7ACA867926}" type="parTrans" cxnId="{A8CFE757-16FD-46CB-9D1D-31B915E694B1}">
      <dgm:prSet/>
      <dgm:spPr/>
      <dgm:t>
        <a:bodyPr/>
        <a:lstStyle/>
        <a:p>
          <a:endParaRPr lang="en-US"/>
        </a:p>
      </dgm:t>
    </dgm:pt>
    <dgm:pt modelId="{4B8C8672-43B6-4BA3-990E-D37389B0F8F2}" type="sibTrans" cxnId="{A8CFE757-16FD-46CB-9D1D-31B915E694B1}">
      <dgm:prSet/>
      <dgm:spPr/>
      <dgm:t>
        <a:bodyPr/>
        <a:lstStyle/>
        <a:p>
          <a:endParaRPr lang="en-US"/>
        </a:p>
      </dgm:t>
    </dgm:pt>
    <dgm:pt modelId="{5D816CA1-7706-4219-93A3-A3532662754F}">
      <dgm:prSet phldrT="[Text]"/>
      <dgm:spPr/>
      <dgm:t>
        <a:bodyPr/>
        <a:lstStyle/>
        <a:p>
          <a:r>
            <a:rPr lang="en-US" dirty="0"/>
            <a:t>JEM Duty Officers</a:t>
          </a:r>
        </a:p>
      </dgm:t>
    </dgm:pt>
    <dgm:pt modelId="{E0E808E7-EB2E-4164-835C-E7E95B1588C4}" type="parTrans" cxnId="{975416FD-6C56-482A-B98D-12FC6F11E6D8}">
      <dgm:prSet/>
      <dgm:spPr/>
      <dgm:t>
        <a:bodyPr/>
        <a:lstStyle/>
        <a:p>
          <a:endParaRPr lang="en-US"/>
        </a:p>
      </dgm:t>
    </dgm:pt>
    <dgm:pt modelId="{15905F8B-4AA7-4CEE-BEC2-4630A3FE2523}" type="sibTrans" cxnId="{975416FD-6C56-482A-B98D-12FC6F11E6D8}">
      <dgm:prSet/>
      <dgm:spPr/>
      <dgm:t>
        <a:bodyPr/>
        <a:lstStyle/>
        <a:p>
          <a:endParaRPr lang="en-US"/>
        </a:p>
      </dgm:t>
    </dgm:pt>
    <dgm:pt modelId="{FD6661F8-7B20-429D-A27B-0BA951B8FADC}">
      <dgm:prSet phldrT="[Text]"/>
      <dgm:spPr/>
      <dgm:t>
        <a:bodyPr/>
        <a:lstStyle/>
        <a:p>
          <a:r>
            <a:rPr lang="en-US" dirty="0"/>
            <a:t>Comfort Centre Managers</a:t>
          </a:r>
        </a:p>
      </dgm:t>
    </dgm:pt>
    <dgm:pt modelId="{0D3A3E14-2C91-4A35-8E70-DD88339657C6}" type="parTrans" cxnId="{B705865D-3866-48A7-BCC2-C397CE683478}">
      <dgm:prSet/>
      <dgm:spPr/>
      <dgm:t>
        <a:bodyPr/>
        <a:lstStyle/>
        <a:p>
          <a:endParaRPr lang="en-US"/>
        </a:p>
      </dgm:t>
    </dgm:pt>
    <dgm:pt modelId="{B66632FC-C825-41B3-B52B-E3A09157B71A}" type="sibTrans" cxnId="{B705865D-3866-48A7-BCC2-C397CE683478}">
      <dgm:prSet/>
      <dgm:spPr/>
      <dgm:t>
        <a:bodyPr/>
        <a:lstStyle/>
        <a:p>
          <a:endParaRPr lang="en-US"/>
        </a:p>
      </dgm:t>
    </dgm:pt>
    <dgm:pt modelId="{07EEBBFB-C156-46D0-AD53-E313FDFD922C}">
      <dgm:prSet/>
      <dgm:spPr/>
      <dgm:t>
        <a:bodyPr/>
        <a:lstStyle/>
        <a:p>
          <a:r>
            <a:rPr lang="en-US" dirty="0"/>
            <a:t>JEM Volunteers</a:t>
          </a:r>
        </a:p>
      </dgm:t>
    </dgm:pt>
    <dgm:pt modelId="{7EC2A4C2-1AC6-42F0-84AF-0E399BDBB84F}" type="parTrans" cxnId="{2F4889AD-28CE-4ED8-9321-2604144DD46D}">
      <dgm:prSet/>
      <dgm:spPr/>
      <dgm:t>
        <a:bodyPr/>
        <a:lstStyle/>
        <a:p>
          <a:endParaRPr lang="en-US"/>
        </a:p>
      </dgm:t>
    </dgm:pt>
    <dgm:pt modelId="{E53E8474-B277-4600-892D-D1ED9F005E95}" type="sibTrans" cxnId="{2F4889AD-28CE-4ED8-9321-2604144DD46D}">
      <dgm:prSet/>
      <dgm:spPr/>
      <dgm:t>
        <a:bodyPr/>
        <a:lstStyle/>
        <a:p>
          <a:endParaRPr lang="en-US"/>
        </a:p>
      </dgm:t>
    </dgm:pt>
    <dgm:pt modelId="{C478A7F7-9BC5-4AE6-B24F-88250D7DB094}">
      <dgm:prSet/>
      <dgm:spPr/>
      <dgm:t>
        <a:bodyPr/>
        <a:lstStyle/>
        <a:p>
          <a:r>
            <a:rPr lang="en-US" dirty="0"/>
            <a:t>Citizens</a:t>
          </a:r>
        </a:p>
      </dgm:t>
    </dgm:pt>
    <dgm:pt modelId="{E8332493-0AF4-41FE-8188-9755DC8D7B46}" type="parTrans" cxnId="{8C61FA4E-4FF2-4B74-B033-518EF21D5323}">
      <dgm:prSet/>
      <dgm:spPr/>
      <dgm:t>
        <a:bodyPr/>
        <a:lstStyle/>
        <a:p>
          <a:endParaRPr lang="en-US"/>
        </a:p>
      </dgm:t>
    </dgm:pt>
    <dgm:pt modelId="{58780396-9DED-4855-AE22-D6CF0E9B76F8}" type="sibTrans" cxnId="{8C61FA4E-4FF2-4B74-B033-518EF21D5323}">
      <dgm:prSet/>
      <dgm:spPr/>
      <dgm:t>
        <a:bodyPr/>
        <a:lstStyle/>
        <a:p>
          <a:endParaRPr lang="en-US"/>
        </a:p>
      </dgm:t>
    </dgm:pt>
    <dgm:pt modelId="{D1CE8F07-6F96-4153-ACB4-D8F7E0A938DE}" type="pres">
      <dgm:prSet presAssocID="{DBAC89B9-C247-49D8-93BB-7B16FB91C03A}" presName="rootnode" presStyleCnt="0">
        <dgm:presLayoutVars>
          <dgm:chMax/>
          <dgm:chPref/>
          <dgm:dir/>
          <dgm:animLvl val="lvl"/>
        </dgm:presLayoutVars>
      </dgm:prSet>
      <dgm:spPr/>
    </dgm:pt>
    <dgm:pt modelId="{C64B8BF9-3CAC-441D-97D8-DAF7DE3478E8}" type="pres">
      <dgm:prSet presAssocID="{89AC4E4F-B594-4552-BE22-6C8BFEDA908C}" presName="composite" presStyleCnt="0"/>
      <dgm:spPr/>
    </dgm:pt>
    <dgm:pt modelId="{582325A3-891A-408B-8907-F5B2DAE48D00}" type="pres">
      <dgm:prSet presAssocID="{89AC4E4F-B594-4552-BE22-6C8BFEDA908C}" presName="bentUpArrow1" presStyleLbl="alignImgPlace1" presStyleIdx="0" presStyleCnt="4"/>
      <dgm:spPr/>
    </dgm:pt>
    <dgm:pt modelId="{A3688C43-0071-4651-8C02-5753B30407BF}" type="pres">
      <dgm:prSet presAssocID="{89AC4E4F-B594-4552-BE22-6C8BFEDA908C}" presName="ParentText" presStyleLbl="node1" presStyleIdx="0" presStyleCnt="5">
        <dgm:presLayoutVars>
          <dgm:chMax val="1"/>
          <dgm:chPref val="1"/>
          <dgm:bulletEnabled val="1"/>
        </dgm:presLayoutVars>
      </dgm:prSet>
      <dgm:spPr/>
    </dgm:pt>
    <dgm:pt modelId="{C6C5F957-F56D-40C4-A88A-76F7812BC23B}" type="pres">
      <dgm:prSet presAssocID="{89AC4E4F-B594-4552-BE22-6C8BFEDA908C}" presName="ChildText" presStyleLbl="revTx" presStyleIdx="0" presStyleCnt="4">
        <dgm:presLayoutVars>
          <dgm:chMax val="0"/>
          <dgm:chPref val="0"/>
          <dgm:bulletEnabled val="1"/>
        </dgm:presLayoutVars>
      </dgm:prSet>
      <dgm:spPr/>
    </dgm:pt>
    <dgm:pt modelId="{D6404C92-62D7-4F95-B265-07E155DDB9E3}" type="pres">
      <dgm:prSet presAssocID="{4B8C8672-43B6-4BA3-990E-D37389B0F8F2}" presName="sibTrans" presStyleCnt="0"/>
      <dgm:spPr/>
    </dgm:pt>
    <dgm:pt modelId="{CFF3F151-8FDD-4EDB-B26F-3090B0F48EA8}" type="pres">
      <dgm:prSet presAssocID="{5D816CA1-7706-4219-93A3-A3532662754F}" presName="composite" presStyleCnt="0"/>
      <dgm:spPr/>
    </dgm:pt>
    <dgm:pt modelId="{936AE0C9-2E0D-4FA3-A43E-3954EF25A2EF}" type="pres">
      <dgm:prSet presAssocID="{5D816CA1-7706-4219-93A3-A3532662754F}" presName="bentUpArrow1" presStyleLbl="alignImgPlace1" presStyleIdx="1" presStyleCnt="4"/>
      <dgm:spPr/>
    </dgm:pt>
    <dgm:pt modelId="{5965A9A1-45F0-4400-81D2-794E04D20E67}" type="pres">
      <dgm:prSet presAssocID="{5D816CA1-7706-4219-93A3-A3532662754F}" presName="ParentText" presStyleLbl="node1" presStyleIdx="1" presStyleCnt="5">
        <dgm:presLayoutVars>
          <dgm:chMax val="1"/>
          <dgm:chPref val="1"/>
          <dgm:bulletEnabled val="1"/>
        </dgm:presLayoutVars>
      </dgm:prSet>
      <dgm:spPr/>
    </dgm:pt>
    <dgm:pt modelId="{033A2EE7-1806-46BA-A8B9-E8B5E6C9E5EB}" type="pres">
      <dgm:prSet presAssocID="{5D816CA1-7706-4219-93A3-A3532662754F}" presName="ChildText" presStyleLbl="revTx" presStyleIdx="1" presStyleCnt="4">
        <dgm:presLayoutVars>
          <dgm:chMax val="0"/>
          <dgm:chPref val="0"/>
          <dgm:bulletEnabled val="1"/>
        </dgm:presLayoutVars>
      </dgm:prSet>
      <dgm:spPr/>
    </dgm:pt>
    <dgm:pt modelId="{8E941FFB-A055-4E44-B38B-AE0D12CCD855}" type="pres">
      <dgm:prSet presAssocID="{15905F8B-4AA7-4CEE-BEC2-4630A3FE2523}" presName="sibTrans" presStyleCnt="0"/>
      <dgm:spPr/>
    </dgm:pt>
    <dgm:pt modelId="{571B74CA-B601-49BF-B1E9-3830C29EE5AC}" type="pres">
      <dgm:prSet presAssocID="{FD6661F8-7B20-429D-A27B-0BA951B8FADC}" presName="composite" presStyleCnt="0"/>
      <dgm:spPr/>
    </dgm:pt>
    <dgm:pt modelId="{76F73EC5-23ED-4B86-A812-5B192D4075A2}" type="pres">
      <dgm:prSet presAssocID="{FD6661F8-7B20-429D-A27B-0BA951B8FADC}" presName="bentUpArrow1" presStyleLbl="alignImgPlace1" presStyleIdx="2" presStyleCnt="4"/>
      <dgm:spPr/>
    </dgm:pt>
    <dgm:pt modelId="{A820714B-5167-4D44-8F8E-FEF683FDD859}" type="pres">
      <dgm:prSet presAssocID="{FD6661F8-7B20-429D-A27B-0BA951B8FADC}" presName="ParentText" presStyleLbl="node1" presStyleIdx="2" presStyleCnt="5">
        <dgm:presLayoutVars>
          <dgm:chMax val="1"/>
          <dgm:chPref val="1"/>
          <dgm:bulletEnabled val="1"/>
        </dgm:presLayoutVars>
      </dgm:prSet>
      <dgm:spPr/>
    </dgm:pt>
    <dgm:pt modelId="{1B4E20EB-3418-4D4B-AC89-1845C2A024B2}" type="pres">
      <dgm:prSet presAssocID="{FD6661F8-7B20-429D-A27B-0BA951B8FADC}" presName="ChildText" presStyleLbl="revTx" presStyleIdx="2" presStyleCnt="4">
        <dgm:presLayoutVars>
          <dgm:chMax val="0"/>
          <dgm:chPref val="0"/>
          <dgm:bulletEnabled val="1"/>
        </dgm:presLayoutVars>
      </dgm:prSet>
      <dgm:spPr/>
    </dgm:pt>
    <dgm:pt modelId="{F46CE780-31DE-401D-B4BD-EFBF6E792B59}" type="pres">
      <dgm:prSet presAssocID="{B66632FC-C825-41B3-B52B-E3A09157B71A}" presName="sibTrans" presStyleCnt="0"/>
      <dgm:spPr/>
    </dgm:pt>
    <dgm:pt modelId="{91C19424-1BD1-4CF7-B8C7-E5732822ACA8}" type="pres">
      <dgm:prSet presAssocID="{07EEBBFB-C156-46D0-AD53-E313FDFD922C}" presName="composite" presStyleCnt="0"/>
      <dgm:spPr/>
    </dgm:pt>
    <dgm:pt modelId="{0872A9EE-6371-41CC-BA75-18B079EBED19}" type="pres">
      <dgm:prSet presAssocID="{07EEBBFB-C156-46D0-AD53-E313FDFD922C}" presName="bentUpArrow1" presStyleLbl="alignImgPlace1" presStyleIdx="3" presStyleCnt="4"/>
      <dgm:spPr/>
    </dgm:pt>
    <dgm:pt modelId="{0E2CD394-2CAE-498E-84EB-5744EA53DE9D}" type="pres">
      <dgm:prSet presAssocID="{07EEBBFB-C156-46D0-AD53-E313FDFD922C}" presName="ParentText" presStyleLbl="node1" presStyleIdx="3" presStyleCnt="5">
        <dgm:presLayoutVars>
          <dgm:chMax val="1"/>
          <dgm:chPref val="1"/>
          <dgm:bulletEnabled val="1"/>
        </dgm:presLayoutVars>
      </dgm:prSet>
      <dgm:spPr/>
    </dgm:pt>
    <dgm:pt modelId="{12E1ACF1-8490-4A8E-902B-6C25C20E82FB}" type="pres">
      <dgm:prSet presAssocID="{07EEBBFB-C156-46D0-AD53-E313FDFD922C}" presName="ChildText" presStyleLbl="revTx" presStyleIdx="3" presStyleCnt="4">
        <dgm:presLayoutVars>
          <dgm:chMax val="0"/>
          <dgm:chPref val="0"/>
          <dgm:bulletEnabled val="1"/>
        </dgm:presLayoutVars>
      </dgm:prSet>
      <dgm:spPr/>
    </dgm:pt>
    <dgm:pt modelId="{96C02BBD-97E5-40EE-8697-7C493D831C71}" type="pres">
      <dgm:prSet presAssocID="{E53E8474-B277-4600-892D-D1ED9F005E95}" presName="sibTrans" presStyleCnt="0"/>
      <dgm:spPr/>
    </dgm:pt>
    <dgm:pt modelId="{B3BF0EA9-4BE6-4AAF-B438-08CA72B0EB1C}" type="pres">
      <dgm:prSet presAssocID="{C478A7F7-9BC5-4AE6-B24F-88250D7DB094}" presName="composite" presStyleCnt="0"/>
      <dgm:spPr/>
    </dgm:pt>
    <dgm:pt modelId="{B710BBA1-BF2F-4B12-9834-2B64EC2D680D}" type="pres">
      <dgm:prSet presAssocID="{C478A7F7-9BC5-4AE6-B24F-88250D7DB094}" presName="ParentText" presStyleLbl="node1" presStyleIdx="4" presStyleCnt="5">
        <dgm:presLayoutVars>
          <dgm:chMax val="1"/>
          <dgm:chPref val="1"/>
          <dgm:bulletEnabled val="1"/>
        </dgm:presLayoutVars>
      </dgm:prSet>
      <dgm:spPr/>
    </dgm:pt>
  </dgm:ptLst>
  <dgm:cxnLst>
    <dgm:cxn modelId="{5CE7B42F-C1AD-41E6-9D1D-279745956787}" type="presOf" srcId="{5D816CA1-7706-4219-93A3-A3532662754F}" destId="{5965A9A1-45F0-4400-81D2-794E04D20E67}" srcOrd="0" destOrd="0" presId="urn:microsoft.com/office/officeart/2005/8/layout/StepDownProcess"/>
    <dgm:cxn modelId="{B705865D-3866-48A7-BCC2-C397CE683478}" srcId="{DBAC89B9-C247-49D8-93BB-7B16FB91C03A}" destId="{FD6661F8-7B20-429D-A27B-0BA951B8FADC}" srcOrd="2" destOrd="0" parTransId="{0D3A3E14-2C91-4A35-8E70-DD88339657C6}" sibTransId="{B66632FC-C825-41B3-B52B-E3A09157B71A}"/>
    <dgm:cxn modelId="{5F461466-216D-4AAB-B0EF-36102F86F10C}" type="presOf" srcId="{DBAC89B9-C247-49D8-93BB-7B16FB91C03A}" destId="{D1CE8F07-6F96-4153-ACB4-D8F7E0A938DE}" srcOrd="0" destOrd="0" presId="urn:microsoft.com/office/officeart/2005/8/layout/StepDownProcess"/>
    <dgm:cxn modelId="{82FCD56A-9BAE-4180-A23F-F99D39AA1CD4}" type="presOf" srcId="{07EEBBFB-C156-46D0-AD53-E313FDFD922C}" destId="{0E2CD394-2CAE-498E-84EB-5744EA53DE9D}" srcOrd="0" destOrd="0" presId="urn:microsoft.com/office/officeart/2005/8/layout/StepDownProcess"/>
    <dgm:cxn modelId="{8C61FA4E-4FF2-4B74-B033-518EF21D5323}" srcId="{DBAC89B9-C247-49D8-93BB-7B16FB91C03A}" destId="{C478A7F7-9BC5-4AE6-B24F-88250D7DB094}" srcOrd="4" destOrd="0" parTransId="{E8332493-0AF4-41FE-8188-9755DC8D7B46}" sibTransId="{58780396-9DED-4855-AE22-D6CF0E9B76F8}"/>
    <dgm:cxn modelId="{42C93176-3F8D-40D1-B7E6-2CA0AC74ED41}" type="presOf" srcId="{C478A7F7-9BC5-4AE6-B24F-88250D7DB094}" destId="{B710BBA1-BF2F-4B12-9834-2B64EC2D680D}" srcOrd="0" destOrd="0" presId="urn:microsoft.com/office/officeart/2005/8/layout/StepDownProcess"/>
    <dgm:cxn modelId="{A8CFE757-16FD-46CB-9D1D-31B915E694B1}" srcId="{DBAC89B9-C247-49D8-93BB-7B16FB91C03A}" destId="{89AC4E4F-B594-4552-BE22-6C8BFEDA908C}" srcOrd="0" destOrd="0" parTransId="{DFDEC5BB-488E-438C-9F55-0F7ACA867926}" sibTransId="{4B8C8672-43B6-4BA3-990E-D37389B0F8F2}"/>
    <dgm:cxn modelId="{570DAB59-1B15-4A67-BFB2-AA627F9F9468}" type="presOf" srcId="{FD6661F8-7B20-429D-A27B-0BA951B8FADC}" destId="{A820714B-5167-4D44-8F8E-FEF683FDD859}" srcOrd="0" destOrd="0" presId="urn:microsoft.com/office/officeart/2005/8/layout/StepDownProcess"/>
    <dgm:cxn modelId="{2F4889AD-28CE-4ED8-9321-2604144DD46D}" srcId="{DBAC89B9-C247-49D8-93BB-7B16FB91C03A}" destId="{07EEBBFB-C156-46D0-AD53-E313FDFD922C}" srcOrd="3" destOrd="0" parTransId="{7EC2A4C2-1AC6-42F0-84AF-0E399BDBB84F}" sibTransId="{E53E8474-B277-4600-892D-D1ED9F005E95}"/>
    <dgm:cxn modelId="{75A7FEB8-5FB6-4088-B091-DBE80971F1F9}" type="presOf" srcId="{89AC4E4F-B594-4552-BE22-6C8BFEDA908C}" destId="{A3688C43-0071-4651-8C02-5753B30407BF}" srcOrd="0" destOrd="0" presId="urn:microsoft.com/office/officeart/2005/8/layout/StepDownProcess"/>
    <dgm:cxn modelId="{975416FD-6C56-482A-B98D-12FC6F11E6D8}" srcId="{DBAC89B9-C247-49D8-93BB-7B16FB91C03A}" destId="{5D816CA1-7706-4219-93A3-A3532662754F}" srcOrd="1" destOrd="0" parTransId="{E0E808E7-EB2E-4164-835C-E7E95B1588C4}" sibTransId="{15905F8B-4AA7-4CEE-BEC2-4630A3FE2523}"/>
    <dgm:cxn modelId="{F68317A7-1127-4CD1-BAEA-BFE18E3169ED}" type="presParOf" srcId="{D1CE8F07-6F96-4153-ACB4-D8F7E0A938DE}" destId="{C64B8BF9-3CAC-441D-97D8-DAF7DE3478E8}" srcOrd="0" destOrd="0" presId="urn:microsoft.com/office/officeart/2005/8/layout/StepDownProcess"/>
    <dgm:cxn modelId="{F7719359-F53D-4548-BC94-D34E785BFB53}" type="presParOf" srcId="{C64B8BF9-3CAC-441D-97D8-DAF7DE3478E8}" destId="{582325A3-891A-408B-8907-F5B2DAE48D00}" srcOrd="0" destOrd="0" presId="urn:microsoft.com/office/officeart/2005/8/layout/StepDownProcess"/>
    <dgm:cxn modelId="{31FC5E3F-C056-439B-8EDD-5002FA812C5F}" type="presParOf" srcId="{C64B8BF9-3CAC-441D-97D8-DAF7DE3478E8}" destId="{A3688C43-0071-4651-8C02-5753B30407BF}" srcOrd="1" destOrd="0" presId="urn:microsoft.com/office/officeart/2005/8/layout/StepDownProcess"/>
    <dgm:cxn modelId="{65754082-2C22-4080-9D1D-DE656E724CB3}" type="presParOf" srcId="{C64B8BF9-3CAC-441D-97D8-DAF7DE3478E8}" destId="{C6C5F957-F56D-40C4-A88A-76F7812BC23B}" srcOrd="2" destOrd="0" presId="urn:microsoft.com/office/officeart/2005/8/layout/StepDownProcess"/>
    <dgm:cxn modelId="{8E68F879-E8FB-4743-90BD-47D93A0C2FF0}" type="presParOf" srcId="{D1CE8F07-6F96-4153-ACB4-D8F7E0A938DE}" destId="{D6404C92-62D7-4F95-B265-07E155DDB9E3}" srcOrd="1" destOrd="0" presId="urn:microsoft.com/office/officeart/2005/8/layout/StepDownProcess"/>
    <dgm:cxn modelId="{BF503426-8EF6-4B53-B156-BA7448AAB23A}" type="presParOf" srcId="{D1CE8F07-6F96-4153-ACB4-D8F7E0A938DE}" destId="{CFF3F151-8FDD-4EDB-B26F-3090B0F48EA8}" srcOrd="2" destOrd="0" presId="urn:microsoft.com/office/officeart/2005/8/layout/StepDownProcess"/>
    <dgm:cxn modelId="{5B442A3B-9554-49A9-A14A-190F34FA7A9A}" type="presParOf" srcId="{CFF3F151-8FDD-4EDB-B26F-3090B0F48EA8}" destId="{936AE0C9-2E0D-4FA3-A43E-3954EF25A2EF}" srcOrd="0" destOrd="0" presId="urn:microsoft.com/office/officeart/2005/8/layout/StepDownProcess"/>
    <dgm:cxn modelId="{D6FFD765-B5B0-4CB1-BA7B-16B5078D18A7}" type="presParOf" srcId="{CFF3F151-8FDD-4EDB-B26F-3090B0F48EA8}" destId="{5965A9A1-45F0-4400-81D2-794E04D20E67}" srcOrd="1" destOrd="0" presId="urn:microsoft.com/office/officeart/2005/8/layout/StepDownProcess"/>
    <dgm:cxn modelId="{47EE7614-FF60-4149-9685-8E690F675B16}" type="presParOf" srcId="{CFF3F151-8FDD-4EDB-B26F-3090B0F48EA8}" destId="{033A2EE7-1806-46BA-A8B9-E8B5E6C9E5EB}" srcOrd="2" destOrd="0" presId="urn:microsoft.com/office/officeart/2005/8/layout/StepDownProcess"/>
    <dgm:cxn modelId="{A3EE4661-A23D-4437-8E68-FDEE8F6B12FF}" type="presParOf" srcId="{D1CE8F07-6F96-4153-ACB4-D8F7E0A938DE}" destId="{8E941FFB-A055-4E44-B38B-AE0D12CCD855}" srcOrd="3" destOrd="0" presId="urn:microsoft.com/office/officeart/2005/8/layout/StepDownProcess"/>
    <dgm:cxn modelId="{9AC7D816-E502-4946-BE35-2A6D8F3BF030}" type="presParOf" srcId="{D1CE8F07-6F96-4153-ACB4-D8F7E0A938DE}" destId="{571B74CA-B601-49BF-B1E9-3830C29EE5AC}" srcOrd="4" destOrd="0" presId="urn:microsoft.com/office/officeart/2005/8/layout/StepDownProcess"/>
    <dgm:cxn modelId="{1C85A982-DC93-4612-BC75-123C532222B5}" type="presParOf" srcId="{571B74CA-B601-49BF-B1E9-3830C29EE5AC}" destId="{76F73EC5-23ED-4B86-A812-5B192D4075A2}" srcOrd="0" destOrd="0" presId="urn:microsoft.com/office/officeart/2005/8/layout/StepDownProcess"/>
    <dgm:cxn modelId="{3F6CEF99-9764-4318-AD86-7033A53D08E0}" type="presParOf" srcId="{571B74CA-B601-49BF-B1E9-3830C29EE5AC}" destId="{A820714B-5167-4D44-8F8E-FEF683FDD859}" srcOrd="1" destOrd="0" presId="urn:microsoft.com/office/officeart/2005/8/layout/StepDownProcess"/>
    <dgm:cxn modelId="{BEC9C4A9-B76F-4771-94BD-66C2946DB1C1}" type="presParOf" srcId="{571B74CA-B601-49BF-B1E9-3830C29EE5AC}" destId="{1B4E20EB-3418-4D4B-AC89-1845C2A024B2}" srcOrd="2" destOrd="0" presId="urn:microsoft.com/office/officeart/2005/8/layout/StepDownProcess"/>
    <dgm:cxn modelId="{DAEFEF41-199B-47FC-A38C-D35E9EEF935E}" type="presParOf" srcId="{D1CE8F07-6F96-4153-ACB4-D8F7E0A938DE}" destId="{F46CE780-31DE-401D-B4BD-EFBF6E792B59}" srcOrd="5" destOrd="0" presId="urn:microsoft.com/office/officeart/2005/8/layout/StepDownProcess"/>
    <dgm:cxn modelId="{20BAC5CE-538F-41F2-91C7-B48D700183DB}" type="presParOf" srcId="{D1CE8F07-6F96-4153-ACB4-D8F7E0A938DE}" destId="{91C19424-1BD1-4CF7-B8C7-E5732822ACA8}" srcOrd="6" destOrd="0" presId="urn:microsoft.com/office/officeart/2005/8/layout/StepDownProcess"/>
    <dgm:cxn modelId="{F7940763-C156-4E82-BA68-3F87E66BAF04}" type="presParOf" srcId="{91C19424-1BD1-4CF7-B8C7-E5732822ACA8}" destId="{0872A9EE-6371-41CC-BA75-18B079EBED19}" srcOrd="0" destOrd="0" presId="urn:microsoft.com/office/officeart/2005/8/layout/StepDownProcess"/>
    <dgm:cxn modelId="{413F3CFF-B6C1-4C6D-8B8B-35D28FE580B4}" type="presParOf" srcId="{91C19424-1BD1-4CF7-B8C7-E5732822ACA8}" destId="{0E2CD394-2CAE-498E-84EB-5744EA53DE9D}" srcOrd="1" destOrd="0" presId="urn:microsoft.com/office/officeart/2005/8/layout/StepDownProcess"/>
    <dgm:cxn modelId="{0F4D00D1-10DC-4458-91E5-31B3AC0CA6D6}" type="presParOf" srcId="{91C19424-1BD1-4CF7-B8C7-E5732822ACA8}" destId="{12E1ACF1-8490-4A8E-902B-6C25C20E82FB}" srcOrd="2" destOrd="0" presId="urn:microsoft.com/office/officeart/2005/8/layout/StepDownProcess"/>
    <dgm:cxn modelId="{4272469C-8F2D-46A4-9E26-A401BA63D883}" type="presParOf" srcId="{D1CE8F07-6F96-4153-ACB4-D8F7E0A938DE}" destId="{96C02BBD-97E5-40EE-8697-7C493D831C71}" srcOrd="7" destOrd="0" presId="urn:microsoft.com/office/officeart/2005/8/layout/StepDownProcess"/>
    <dgm:cxn modelId="{C06D4578-4988-421E-AB29-C95FDC8A8FEA}" type="presParOf" srcId="{D1CE8F07-6F96-4153-ACB4-D8F7E0A938DE}" destId="{B3BF0EA9-4BE6-4AAF-B438-08CA72B0EB1C}" srcOrd="8" destOrd="0" presId="urn:microsoft.com/office/officeart/2005/8/layout/StepDownProcess"/>
    <dgm:cxn modelId="{8FEE59D1-9903-4419-A6DE-983ACF53F2B2}" type="presParOf" srcId="{B3BF0EA9-4BE6-4AAF-B438-08CA72B0EB1C}" destId="{B710BBA1-BF2F-4B12-9834-2B64EC2D680D}" srcOrd="0" destOrd="0" presId="urn:microsoft.com/office/officeart/2005/8/layout/StepDown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B837FA-D6D4-44A8-8478-6764703AAB7E}">
      <dsp:nvSpPr>
        <dsp:cNvPr id="0" name=""/>
        <dsp:cNvSpPr/>
      </dsp:nvSpPr>
      <dsp:spPr>
        <a:xfrm>
          <a:off x="125120" y="964443"/>
          <a:ext cx="2954987" cy="923433"/>
        </a:xfrm>
        <a:prstGeom prst="rect">
          <a:avLst/>
        </a:prstGeom>
        <a:solidFill>
          <a:schemeClr val="dk1">
            <a:alpha val="40000"/>
            <a:tint val="40000"/>
            <a:hueOff val="0"/>
            <a:satOff val="0"/>
            <a:lumOff val="0"/>
            <a:alphaOff val="0"/>
          </a:schemeClr>
        </a:solidFill>
        <a:ln w="12700" cap="rnd" cmpd="sng" algn="ctr">
          <a:solidFill>
            <a:schemeClr val="dk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25472"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dirty="0"/>
            <a:t>Preparedness</a:t>
          </a:r>
        </a:p>
      </dsp:txBody>
      <dsp:txXfrm>
        <a:off x="125120" y="964443"/>
        <a:ext cx="2954987" cy="923433"/>
      </dsp:txXfrm>
    </dsp:sp>
    <dsp:sp modelId="{7A70D1E2-251D-4B30-A998-5F2278E0DCB3}">
      <dsp:nvSpPr>
        <dsp:cNvPr id="0" name=""/>
        <dsp:cNvSpPr/>
      </dsp:nvSpPr>
      <dsp:spPr>
        <a:xfrm>
          <a:off x="1995" y="831058"/>
          <a:ext cx="646403" cy="969605"/>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l="-25000" r="-25000"/>
          </a:stretch>
        </a:blipFill>
        <a:ln w="19050" cap="rnd"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F67AE9F-BE0D-4907-B4D5-1C69F98A40BD}">
      <dsp:nvSpPr>
        <dsp:cNvPr id="0" name=""/>
        <dsp:cNvSpPr/>
      </dsp:nvSpPr>
      <dsp:spPr>
        <a:xfrm>
          <a:off x="3391429" y="964443"/>
          <a:ext cx="2954987" cy="923433"/>
        </a:xfrm>
        <a:prstGeom prst="rect">
          <a:avLst/>
        </a:prstGeom>
        <a:solidFill>
          <a:schemeClr val="dk1">
            <a:alpha val="40000"/>
            <a:tint val="40000"/>
            <a:hueOff val="0"/>
            <a:satOff val="0"/>
            <a:lumOff val="0"/>
            <a:alphaOff val="0"/>
          </a:schemeClr>
        </a:solidFill>
        <a:ln w="12700" cap="rnd" cmpd="sng" algn="ctr">
          <a:solidFill>
            <a:schemeClr val="dk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25472"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dirty="0"/>
            <a:t>Mitigation</a:t>
          </a:r>
        </a:p>
      </dsp:txBody>
      <dsp:txXfrm>
        <a:off x="3391429" y="964443"/>
        <a:ext cx="2954987" cy="923433"/>
      </dsp:txXfrm>
    </dsp:sp>
    <dsp:sp modelId="{6E363AFC-0284-43C3-80B6-1E133F20E59F}">
      <dsp:nvSpPr>
        <dsp:cNvPr id="0" name=""/>
        <dsp:cNvSpPr/>
      </dsp:nvSpPr>
      <dsp:spPr>
        <a:xfrm>
          <a:off x="3268304" y="831058"/>
          <a:ext cx="646403" cy="969605"/>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l="-25000" r="-25000"/>
          </a:stretch>
        </a:blipFill>
        <a:ln w="19050" cap="rnd"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E4FDB8F-C24C-44BE-81FC-399973877E91}">
      <dsp:nvSpPr>
        <dsp:cNvPr id="0" name=""/>
        <dsp:cNvSpPr/>
      </dsp:nvSpPr>
      <dsp:spPr>
        <a:xfrm>
          <a:off x="125120" y="2126944"/>
          <a:ext cx="2954987" cy="923433"/>
        </a:xfrm>
        <a:prstGeom prst="rect">
          <a:avLst/>
        </a:prstGeom>
        <a:solidFill>
          <a:schemeClr val="dk1">
            <a:alpha val="40000"/>
            <a:tint val="40000"/>
            <a:hueOff val="0"/>
            <a:satOff val="0"/>
            <a:lumOff val="0"/>
            <a:alphaOff val="0"/>
          </a:schemeClr>
        </a:solidFill>
        <a:ln w="12700" cap="rnd" cmpd="sng" algn="ctr">
          <a:solidFill>
            <a:schemeClr val="dk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25472"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dirty="0"/>
            <a:t>Response</a:t>
          </a:r>
        </a:p>
      </dsp:txBody>
      <dsp:txXfrm>
        <a:off x="125120" y="2126944"/>
        <a:ext cx="2954987" cy="923433"/>
      </dsp:txXfrm>
    </dsp:sp>
    <dsp:sp modelId="{7EAC7CD4-D4CE-4923-985E-EF1FABA6FF35}">
      <dsp:nvSpPr>
        <dsp:cNvPr id="0" name=""/>
        <dsp:cNvSpPr/>
      </dsp:nvSpPr>
      <dsp:spPr>
        <a:xfrm>
          <a:off x="1995" y="1993559"/>
          <a:ext cx="646403" cy="969605"/>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l="-25000" r="-25000"/>
          </a:stretch>
        </a:blipFill>
        <a:ln w="19050" cap="rnd"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98ACBB9-0B55-467F-B6BC-B856CA4269A2}">
      <dsp:nvSpPr>
        <dsp:cNvPr id="0" name=""/>
        <dsp:cNvSpPr/>
      </dsp:nvSpPr>
      <dsp:spPr>
        <a:xfrm>
          <a:off x="3391429" y="2126944"/>
          <a:ext cx="2954987" cy="923433"/>
        </a:xfrm>
        <a:prstGeom prst="rect">
          <a:avLst/>
        </a:prstGeom>
        <a:solidFill>
          <a:schemeClr val="dk1">
            <a:alpha val="40000"/>
            <a:tint val="40000"/>
            <a:hueOff val="0"/>
            <a:satOff val="0"/>
            <a:lumOff val="0"/>
            <a:alphaOff val="0"/>
          </a:schemeClr>
        </a:solidFill>
        <a:ln w="12700" cap="rnd" cmpd="sng" algn="ctr">
          <a:solidFill>
            <a:schemeClr val="dk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25472"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dirty="0"/>
            <a:t>Recovery</a:t>
          </a:r>
        </a:p>
      </dsp:txBody>
      <dsp:txXfrm>
        <a:off x="3391429" y="2126944"/>
        <a:ext cx="2954987" cy="923433"/>
      </dsp:txXfrm>
    </dsp:sp>
    <dsp:sp modelId="{28435EF3-B3C9-4D85-BC55-F05F59626CCB}">
      <dsp:nvSpPr>
        <dsp:cNvPr id="0" name=""/>
        <dsp:cNvSpPr/>
      </dsp:nvSpPr>
      <dsp:spPr>
        <a:xfrm>
          <a:off x="3268304" y="1993559"/>
          <a:ext cx="646403" cy="969605"/>
        </a:xfrm>
        <a:prstGeom prst="rect">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l="-25000" r="-25000"/>
          </a:stretch>
        </a:blipFill>
        <a:ln w="19050" cap="rnd"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CE416E-C4B3-9845-8580-617555899137}">
      <dsp:nvSpPr>
        <dsp:cNvPr id="0" name=""/>
        <dsp:cNvSpPr/>
      </dsp:nvSpPr>
      <dsp:spPr>
        <a:xfrm>
          <a:off x="0" y="109515"/>
          <a:ext cx="7493001" cy="397800"/>
        </a:xfrm>
        <a:prstGeom prst="roundRect">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dirty="0"/>
            <a:t>WHO?</a:t>
          </a:r>
        </a:p>
      </dsp:txBody>
      <dsp:txXfrm>
        <a:off x="19419" y="128934"/>
        <a:ext cx="7454163" cy="358962"/>
      </dsp:txXfrm>
    </dsp:sp>
    <dsp:sp modelId="{B6C2D5E5-6812-BD4B-92E5-F2ADC28600DB}">
      <dsp:nvSpPr>
        <dsp:cNvPr id="0" name=""/>
        <dsp:cNvSpPr/>
      </dsp:nvSpPr>
      <dsp:spPr>
        <a:xfrm>
          <a:off x="0" y="507315"/>
          <a:ext cx="7493001" cy="8621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7903" tIns="21590" rIns="120904" bIns="21590" numCol="1" spcCol="1270" anchor="t" anchorCtr="0">
          <a:noAutofit/>
        </a:bodyPr>
        <a:lstStyle/>
        <a:p>
          <a:pPr marL="114300" lvl="1" indent="-114300" algn="l" defTabSz="577850">
            <a:lnSpc>
              <a:spcPct val="90000"/>
            </a:lnSpc>
            <a:spcBef>
              <a:spcPct val="0"/>
            </a:spcBef>
            <a:spcAft>
              <a:spcPct val="20000"/>
            </a:spcAft>
            <a:buChar char="•"/>
          </a:pPr>
          <a:r>
            <a:rPr lang="en-CA" sz="1300" kern="1200" dirty="0"/>
            <a:t> Chief Administration Officer (CAO) gives final approval</a:t>
          </a:r>
          <a:endParaRPr lang="en-US" sz="1300" kern="1200" dirty="0"/>
        </a:p>
        <a:p>
          <a:pPr marL="114300" lvl="1" indent="-114300" algn="l" defTabSz="577850">
            <a:lnSpc>
              <a:spcPct val="90000"/>
            </a:lnSpc>
            <a:spcBef>
              <a:spcPct val="0"/>
            </a:spcBef>
            <a:spcAft>
              <a:spcPct val="20000"/>
            </a:spcAft>
            <a:buChar char="•"/>
          </a:pPr>
          <a:r>
            <a:rPr lang="en-CA" sz="1300" kern="1200" dirty="0"/>
            <a:t> Emergency Management Office sends request to CAO</a:t>
          </a:r>
          <a:endParaRPr lang="en-US" sz="1300" kern="1200" dirty="0"/>
        </a:p>
        <a:p>
          <a:pPr marL="114300" lvl="1" indent="-114300" algn="l" defTabSz="577850">
            <a:lnSpc>
              <a:spcPct val="90000"/>
            </a:lnSpc>
            <a:spcBef>
              <a:spcPct val="0"/>
            </a:spcBef>
            <a:spcAft>
              <a:spcPct val="20000"/>
            </a:spcAft>
            <a:buChar char="•"/>
          </a:pPr>
          <a:r>
            <a:rPr lang="en-CA" sz="1300" kern="1200" dirty="0"/>
            <a:t> JEM may make recommendations to Emergency Management Office</a:t>
          </a:r>
          <a:endParaRPr lang="en-US" sz="1300" kern="1200" dirty="0"/>
        </a:p>
        <a:p>
          <a:pPr marL="114300" lvl="1" indent="-114300" algn="l" defTabSz="577850">
            <a:lnSpc>
              <a:spcPct val="90000"/>
            </a:lnSpc>
            <a:spcBef>
              <a:spcPct val="0"/>
            </a:spcBef>
            <a:spcAft>
              <a:spcPct val="20000"/>
            </a:spcAft>
            <a:buChar char="•"/>
          </a:pPr>
          <a:r>
            <a:rPr lang="en-CA" sz="1300" kern="1200" dirty="0"/>
            <a:t> Once approved, JEM volunteers open and operate Comfort Centre</a:t>
          </a:r>
          <a:endParaRPr lang="en-US" sz="1300" kern="1200" dirty="0"/>
        </a:p>
      </dsp:txBody>
      <dsp:txXfrm>
        <a:off x="0" y="507315"/>
        <a:ext cx="7493001" cy="862155"/>
      </dsp:txXfrm>
    </dsp:sp>
    <dsp:sp modelId="{039B298D-5AAC-3C41-BDF3-CD967980FDB4}">
      <dsp:nvSpPr>
        <dsp:cNvPr id="0" name=""/>
        <dsp:cNvSpPr/>
      </dsp:nvSpPr>
      <dsp:spPr>
        <a:xfrm>
          <a:off x="0" y="1369470"/>
          <a:ext cx="7493001" cy="397800"/>
        </a:xfrm>
        <a:prstGeom prst="roundRect">
          <a:avLst/>
        </a:prstGeom>
        <a:solidFill>
          <a:schemeClr val="accent2">
            <a:hueOff val="-988095"/>
            <a:satOff val="4733"/>
            <a:lumOff val="4379"/>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dirty="0"/>
            <a:t>WHEN?</a:t>
          </a:r>
        </a:p>
      </dsp:txBody>
      <dsp:txXfrm>
        <a:off x="19419" y="1388889"/>
        <a:ext cx="7454163" cy="358962"/>
      </dsp:txXfrm>
    </dsp:sp>
    <dsp:sp modelId="{F1845CB6-B4DD-E340-8677-8C469F487749}">
      <dsp:nvSpPr>
        <dsp:cNvPr id="0" name=""/>
        <dsp:cNvSpPr/>
      </dsp:nvSpPr>
      <dsp:spPr>
        <a:xfrm>
          <a:off x="0" y="1767270"/>
          <a:ext cx="7493001" cy="8621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7903" tIns="21590" rIns="120904" bIns="21590" numCol="1" spcCol="1270" anchor="t" anchorCtr="0">
          <a:noAutofit/>
        </a:bodyPr>
        <a:lstStyle/>
        <a:p>
          <a:pPr marL="114300" lvl="1" indent="-114300" algn="l" defTabSz="577850">
            <a:lnSpc>
              <a:spcPct val="90000"/>
            </a:lnSpc>
            <a:spcBef>
              <a:spcPct val="0"/>
            </a:spcBef>
            <a:spcAft>
              <a:spcPct val="20000"/>
            </a:spcAft>
            <a:buChar char="•"/>
          </a:pPr>
          <a:r>
            <a:rPr lang="en-CA" sz="1300" kern="1200" dirty="0"/>
            <a:t>After major event, disruption and/or to support first responders</a:t>
          </a:r>
          <a:endParaRPr lang="en-US" sz="1300" kern="1200" dirty="0"/>
        </a:p>
        <a:p>
          <a:pPr marL="114300" lvl="1" indent="-114300" algn="l" defTabSz="577850">
            <a:lnSpc>
              <a:spcPct val="90000"/>
            </a:lnSpc>
            <a:spcBef>
              <a:spcPct val="0"/>
            </a:spcBef>
            <a:spcAft>
              <a:spcPct val="20000"/>
            </a:spcAft>
            <a:buChar char="•"/>
          </a:pPr>
          <a:r>
            <a:rPr lang="en-CA" sz="1300" kern="1200" dirty="0"/>
            <a:t>Depending on need or the size of the event</a:t>
          </a:r>
          <a:endParaRPr lang="en-US" sz="1300" kern="1200" dirty="0"/>
        </a:p>
        <a:p>
          <a:pPr marL="114300" lvl="1" indent="-114300" algn="l" defTabSz="577850">
            <a:lnSpc>
              <a:spcPct val="90000"/>
            </a:lnSpc>
            <a:spcBef>
              <a:spcPct val="0"/>
            </a:spcBef>
            <a:spcAft>
              <a:spcPct val="20000"/>
            </a:spcAft>
            <a:buChar char="•"/>
          </a:pPr>
          <a:r>
            <a:rPr lang="en-CA" sz="1300" kern="1200" dirty="0"/>
            <a:t>Once approved and location is confirmed, EMO calls on JEM Duty Officer to activate </a:t>
          </a:r>
          <a:endParaRPr lang="en-US" sz="1300" kern="1200" dirty="0"/>
        </a:p>
        <a:p>
          <a:pPr marL="114300" lvl="1" indent="-114300" algn="l" defTabSz="577850">
            <a:lnSpc>
              <a:spcPct val="90000"/>
            </a:lnSpc>
            <a:spcBef>
              <a:spcPct val="0"/>
            </a:spcBef>
            <a:spcAft>
              <a:spcPct val="20000"/>
            </a:spcAft>
            <a:buChar char="•"/>
          </a:pPr>
          <a:r>
            <a:rPr lang="en-US" sz="1300" kern="1200" dirty="0"/>
            <a:t>EMO will make decision to deactivate, with input from JEM management</a:t>
          </a:r>
        </a:p>
      </dsp:txBody>
      <dsp:txXfrm>
        <a:off x="0" y="1767270"/>
        <a:ext cx="7493001" cy="862155"/>
      </dsp:txXfrm>
    </dsp:sp>
    <dsp:sp modelId="{C7947CED-6CA9-6E41-B05F-7BD8A0F37EB2}">
      <dsp:nvSpPr>
        <dsp:cNvPr id="0" name=""/>
        <dsp:cNvSpPr/>
      </dsp:nvSpPr>
      <dsp:spPr>
        <a:xfrm>
          <a:off x="0" y="2629425"/>
          <a:ext cx="7493001" cy="397800"/>
        </a:xfrm>
        <a:prstGeom prst="roundRect">
          <a:avLst/>
        </a:prstGeom>
        <a:solidFill>
          <a:schemeClr val="accent2">
            <a:hueOff val="-1976191"/>
            <a:satOff val="9467"/>
            <a:lumOff val="8758"/>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dirty="0"/>
            <a:t>WHERE?</a:t>
          </a:r>
        </a:p>
      </dsp:txBody>
      <dsp:txXfrm>
        <a:off x="19419" y="2648844"/>
        <a:ext cx="7454163" cy="358962"/>
      </dsp:txXfrm>
    </dsp:sp>
    <dsp:sp modelId="{8771E078-AC94-6048-828C-C9DE058A99EB}">
      <dsp:nvSpPr>
        <dsp:cNvPr id="0" name=""/>
        <dsp:cNvSpPr/>
      </dsp:nvSpPr>
      <dsp:spPr>
        <a:xfrm>
          <a:off x="0" y="3027225"/>
          <a:ext cx="7493001" cy="6510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7903" tIns="21590" rIns="120904" bIns="21590" numCol="1" spcCol="1270" anchor="t" anchorCtr="0">
          <a:noAutofit/>
        </a:bodyPr>
        <a:lstStyle/>
        <a:p>
          <a:pPr marL="114300" lvl="1" indent="-114300" algn="l" defTabSz="577850">
            <a:lnSpc>
              <a:spcPct val="90000"/>
            </a:lnSpc>
            <a:spcBef>
              <a:spcPct val="0"/>
            </a:spcBef>
            <a:spcAft>
              <a:spcPct val="20000"/>
            </a:spcAft>
            <a:buChar char="•"/>
          </a:pPr>
          <a:r>
            <a:rPr lang="en-CA" sz="1300" kern="1200" dirty="0"/>
            <a:t>Facility is chosen by EMO with input from JEM</a:t>
          </a:r>
          <a:endParaRPr lang="en-US" sz="1300" kern="1200" dirty="0"/>
        </a:p>
        <a:p>
          <a:pPr marL="114300" lvl="1" indent="-114300" algn="l" defTabSz="577850">
            <a:lnSpc>
              <a:spcPct val="90000"/>
            </a:lnSpc>
            <a:spcBef>
              <a:spcPct val="0"/>
            </a:spcBef>
            <a:spcAft>
              <a:spcPct val="20000"/>
            </a:spcAft>
            <a:buChar char="•"/>
          </a:pPr>
          <a:r>
            <a:rPr lang="en-US" sz="1300" kern="1200" dirty="0"/>
            <a:t>Typically, HRM-owned</a:t>
          </a:r>
        </a:p>
        <a:p>
          <a:pPr marL="114300" lvl="1" indent="-114300" algn="l" defTabSz="577850">
            <a:lnSpc>
              <a:spcPct val="90000"/>
            </a:lnSpc>
            <a:spcBef>
              <a:spcPct val="0"/>
            </a:spcBef>
            <a:spcAft>
              <a:spcPct val="20000"/>
            </a:spcAft>
            <a:buChar char="•"/>
          </a:pPr>
          <a:r>
            <a:rPr lang="en-CA" sz="1300" kern="1200" dirty="0"/>
            <a:t>Based on needs of the situation, location, and amenities of the facility</a:t>
          </a:r>
          <a:endParaRPr lang="en-US" sz="1300" kern="1200" dirty="0"/>
        </a:p>
      </dsp:txBody>
      <dsp:txXfrm>
        <a:off x="0" y="3027225"/>
        <a:ext cx="7493001" cy="651014"/>
      </dsp:txXfrm>
    </dsp:sp>
    <dsp:sp modelId="{635BD205-8931-E049-8FEC-76F423DE2BFD}">
      <dsp:nvSpPr>
        <dsp:cNvPr id="0" name=""/>
        <dsp:cNvSpPr/>
      </dsp:nvSpPr>
      <dsp:spPr>
        <a:xfrm>
          <a:off x="0" y="3678240"/>
          <a:ext cx="7493001" cy="397800"/>
        </a:xfrm>
        <a:prstGeom prst="roundRect">
          <a:avLst/>
        </a:prstGeom>
        <a:solidFill>
          <a:schemeClr val="accent2">
            <a:hueOff val="-2964286"/>
            <a:satOff val="14200"/>
            <a:lumOff val="13137"/>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dirty="0"/>
            <a:t>HOW?</a:t>
          </a:r>
        </a:p>
      </dsp:txBody>
      <dsp:txXfrm>
        <a:off x="19419" y="3697659"/>
        <a:ext cx="7454163" cy="358962"/>
      </dsp:txXfrm>
    </dsp:sp>
    <dsp:sp modelId="{A5466E57-2B75-264C-83F0-B26DA573BB30}">
      <dsp:nvSpPr>
        <dsp:cNvPr id="0" name=""/>
        <dsp:cNvSpPr/>
      </dsp:nvSpPr>
      <dsp:spPr>
        <a:xfrm>
          <a:off x="0" y="4076040"/>
          <a:ext cx="7493001" cy="6510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7903" tIns="21590" rIns="120904" bIns="21590" numCol="1" spcCol="1270" anchor="t" anchorCtr="0">
          <a:noAutofit/>
        </a:bodyPr>
        <a:lstStyle/>
        <a:p>
          <a:pPr marL="114300" lvl="1" indent="-114300" algn="l" defTabSz="577850">
            <a:lnSpc>
              <a:spcPct val="90000"/>
            </a:lnSpc>
            <a:spcBef>
              <a:spcPct val="0"/>
            </a:spcBef>
            <a:spcAft>
              <a:spcPct val="20000"/>
            </a:spcAft>
            <a:buChar char="•"/>
          </a:pPr>
          <a:r>
            <a:rPr lang="en-CA" sz="1300" kern="1200" dirty="0"/>
            <a:t>Residents register and come back to get information</a:t>
          </a:r>
          <a:endParaRPr lang="en-US" sz="1300" kern="1200" dirty="0"/>
        </a:p>
        <a:p>
          <a:pPr marL="114300" lvl="1" indent="-114300" algn="l" defTabSz="577850">
            <a:lnSpc>
              <a:spcPct val="90000"/>
            </a:lnSpc>
            <a:spcBef>
              <a:spcPct val="0"/>
            </a:spcBef>
            <a:spcAft>
              <a:spcPct val="20000"/>
            </a:spcAft>
            <a:buChar char="•"/>
          </a:pPr>
          <a:r>
            <a:rPr lang="en-CA" sz="1300" kern="1200" dirty="0"/>
            <a:t>Notification through </a:t>
          </a:r>
          <a:r>
            <a:rPr lang="en-CA" sz="1300" kern="1200" dirty="0" err="1"/>
            <a:t>hfxALERT</a:t>
          </a:r>
          <a:r>
            <a:rPr lang="en-CA" sz="1300" kern="1200" dirty="0"/>
            <a:t> system and/or Public Service Announcements (PSAs) from HRM</a:t>
          </a:r>
          <a:endParaRPr lang="en-US" sz="1300" kern="1200" dirty="0"/>
        </a:p>
        <a:p>
          <a:pPr marL="114300" lvl="1" indent="-114300" algn="l" defTabSz="577850">
            <a:lnSpc>
              <a:spcPct val="90000"/>
            </a:lnSpc>
            <a:spcBef>
              <a:spcPct val="0"/>
            </a:spcBef>
            <a:spcAft>
              <a:spcPct val="20000"/>
            </a:spcAft>
            <a:buChar char="•"/>
          </a:pPr>
          <a:r>
            <a:rPr lang="en-CA" sz="1300" kern="1200" dirty="0"/>
            <a:t>EMO tries to provide latest planning information to affected residents first</a:t>
          </a:r>
          <a:endParaRPr lang="en-US" sz="1300" kern="1200" dirty="0"/>
        </a:p>
      </dsp:txBody>
      <dsp:txXfrm>
        <a:off x="0" y="4076040"/>
        <a:ext cx="7493001" cy="65101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09558F-D1FB-C94F-B479-2751F5D9D165}">
      <dsp:nvSpPr>
        <dsp:cNvPr id="0" name=""/>
        <dsp:cNvSpPr/>
      </dsp:nvSpPr>
      <dsp:spPr>
        <a:xfrm>
          <a:off x="2973" y="22056"/>
          <a:ext cx="1788256" cy="520532"/>
        </a:xfrm>
        <a:prstGeom prst="rect">
          <a:avLst/>
        </a:prstGeom>
        <a:solidFill>
          <a:schemeClr val="accent2">
            <a:hueOff val="0"/>
            <a:satOff val="0"/>
            <a:lumOff val="0"/>
            <a:alphaOff val="0"/>
          </a:schemeClr>
        </a:solidFill>
        <a:ln w="19050"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60960" rIns="106680" bIns="60960" numCol="1" spcCol="1270" anchor="ctr" anchorCtr="0">
          <a:noAutofit/>
        </a:bodyPr>
        <a:lstStyle/>
        <a:p>
          <a:pPr marL="0" lvl="0" indent="0" algn="ctr" defTabSz="666750">
            <a:lnSpc>
              <a:spcPct val="90000"/>
            </a:lnSpc>
            <a:spcBef>
              <a:spcPct val="0"/>
            </a:spcBef>
            <a:spcAft>
              <a:spcPct val="35000"/>
            </a:spcAft>
            <a:buNone/>
          </a:pPr>
          <a:r>
            <a:rPr lang="en-CA" sz="1500" kern="1200" dirty="0"/>
            <a:t>Comfort Centre Manager (CCM) </a:t>
          </a:r>
          <a:endParaRPr lang="en-US" sz="1500" kern="1200" dirty="0"/>
        </a:p>
      </dsp:txBody>
      <dsp:txXfrm>
        <a:off x="2973" y="22056"/>
        <a:ext cx="1788256" cy="520532"/>
      </dsp:txXfrm>
    </dsp:sp>
    <dsp:sp modelId="{DC47D1D6-A260-A94F-A184-827A39977D07}">
      <dsp:nvSpPr>
        <dsp:cNvPr id="0" name=""/>
        <dsp:cNvSpPr/>
      </dsp:nvSpPr>
      <dsp:spPr>
        <a:xfrm>
          <a:off x="2973" y="542588"/>
          <a:ext cx="1788256" cy="4331095"/>
        </a:xfrm>
        <a:prstGeom prst="rect">
          <a:avLst/>
        </a:prstGeom>
        <a:solidFill>
          <a:schemeClr val="accent2">
            <a:tint val="40000"/>
            <a:alpha val="90000"/>
            <a:hueOff val="0"/>
            <a:satOff val="0"/>
            <a:lumOff val="0"/>
            <a:alphaOff val="0"/>
          </a:schemeClr>
        </a:solidFill>
        <a:ln w="19050" cap="rnd"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0010" tIns="80010" rIns="106680" bIns="120015" numCol="1" spcCol="1270" anchor="t" anchorCtr="0">
          <a:noAutofit/>
        </a:bodyPr>
        <a:lstStyle/>
        <a:p>
          <a:pPr marL="114300" lvl="1" indent="-114300" algn="l" defTabSz="666750">
            <a:lnSpc>
              <a:spcPct val="90000"/>
            </a:lnSpc>
            <a:spcBef>
              <a:spcPct val="0"/>
            </a:spcBef>
            <a:spcAft>
              <a:spcPts val="1000"/>
            </a:spcAft>
            <a:buChar char="•"/>
          </a:pPr>
          <a:r>
            <a:rPr lang="en-CA" sz="1500" kern="1200" dirty="0"/>
            <a:t>Oversight of Comfort Centre </a:t>
          </a:r>
          <a:endParaRPr lang="en-US" sz="1500" kern="1200" dirty="0"/>
        </a:p>
        <a:p>
          <a:pPr marL="114300" lvl="1" indent="-114300" algn="l" defTabSz="666750">
            <a:lnSpc>
              <a:spcPct val="90000"/>
            </a:lnSpc>
            <a:spcBef>
              <a:spcPct val="0"/>
            </a:spcBef>
            <a:spcAft>
              <a:spcPts val="1000"/>
            </a:spcAft>
            <a:buChar char="•"/>
          </a:pPr>
          <a:r>
            <a:rPr lang="en-US" sz="1500" kern="1200" dirty="0"/>
            <a:t>Primary on-site representative</a:t>
          </a:r>
        </a:p>
        <a:p>
          <a:pPr marL="114300" lvl="1" indent="-114300" algn="l" defTabSz="666750">
            <a:lnSpc>
              <a:spcPct val="90000"/>
            </a:lnSpc>
            <a:spcBef>
              <a:spcPct val="0"/>
            </a:spcBef>
            <a:spcAft>
              <a:spcPts val="1000"/>
            </a:spcAft>
            <a:buChar char="•"/>
          </a:pPr>
          <a:r>
            <a:rPr lang="en-US" sz="1500" kern="1200" dirty="0"/>
            <a:t>Reports directly to Duty Officer who is the main contact between the Comfort Centre and EMO</a:t>
          </a:r>
        </a:p>
        <a:p>
          <a:pPr marL="114300" lvl="1" indent="-114300" algn="l" defTabSz="666750">
            <a:lnSpc>
              <a:spcPct val="90000"/>
            </a:lnSpc>
            <a:spcBef>
              <a:spcPct val="0"/>
            </a:spcBef>
            <a:spcAft>
              <a:spcPts val="1000"/>
            </a:spcAft>
            <a:buChar char="•"/>
          </a:pPr>
          <a:endParaRPr lang="en-US" sz="1500" kern="1200" dirty="0"/>
        </a:p>
      </dsp:txBody>
      <dsp:txXfrm>
        <a:off x="2973" y="542588"/>
        <a:ext cx="1788256" cy="4331095"/>
      </dsp:txXfrm>
    </dsp:sp>
    <dsp:sp modelId="{AC86C41B-CE42-45A4-BCC8-7C9976F144BD}">
      <dsp:nvSpPr>
        <dsp:cNvPr id="0" name=""/>
        <dsp:cNvSpPr/>
      </dsp:nvSpPr>
      <dsp:spPr>
        <a:xfrm>
          <a:off x="2041585" y="22056"/>
          <a:ext cx="1788256" cy="520532"/>
        </a:xfrm>
        <a:prstGeom prst="rect">
          <a:avLst/>
        </a:prstGeom>
        <a:solidFill>
          <a:schemeClr val="accent3">
            <a:hueOff val="0"/>
            <a:satOff val="0"/>
            <a:lumOff val="0"/>
            <a:alphaOff val="0"/>
          </a:schemeClr>
        </a:solidFill>
        <a:ln w="19050" cap="rnd"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60960" rIns="106680" bIns="60960" numCol="1" spcCol="1270" anchor="ctr" anchorCtr="0">
          <a:noAutofit/>
        </a:bodyPr>
        <a:lstStyle/>
        <a:p>
          <a:pPr marL="0" lvl="0" indent="0" algn="ctr" defTabSz="666750">
            <a:lnSpc>
              <a:spcPct val="90000"/>
            </a:lnSpc>
            <a:spcBef>
              <a:spcPct val="0"/>
            </a:spcBef>
            <a:spcAft>
              <a:spcPct val="35000"/>
            </a:spcAft>
            <a:buNone/>
          </a:pPr>
          <a:r>
            <a:rPr lang="en-US" sz="1500" kern="1200" dirty="0"/>
            <a:t>Support Staff Supervisor (SSS)</a:t>
          </a:r>
        </a:p>
      </dsp:txBody>
      <dsp:txXfrm>
        <a:off x="2041585" y="22056"/>
        <a:ext cx="1788256" cy="520532"/>
      </dsp:txXfrm>
    </dsp:sp>
    <dsp:sp modelId="{B4BE0BAC-D6E1-4869-931F-5DA73246F3B2}">
      <dsp:nvSpPr>
        <dsp:cNvPr id="0" name=""/>
        <dsp:cNvSpPr/>
      </dsp:nvSpPr>
      <dsp:spPr>
        <a:xfrm>
          <a:off x="2041585" y="542588"/>
          <a:ext cx="1788256" cy="4331095"/>
        </a:xfrm>
        <a:prstGeom prst="rect">
          <a:avLst/>
        </a:prstGeom>
        <a:solidFill>
          <a:schemeClr val="accent3">
            <a:tint val="40000"/>
            <a:alpha val="90000"/>
            <a:hueOff val="0"/>
            <a:satOff val="0"/>
            <a:lumOff val="0"/>
            <a:alphaOff val="0"/>
          </a:schemeClr>
        </a:solidFill>
        <a:ln w="19050" cap="rnd"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0010" tIns="80010" rIns="106680" bIns="120015" numCol="1" spcCol="1270" anchor="t" anchorCtr="0">
          <a:noAutofit/>
        </a:bodyPr>
        <a:lstStyle/>
        <a:p>
          <a:pPr marL="114300" lvl="1" indent="-114300" algn="l" defTabSz="666750">
            <a:lnSpc>
              <a:spcPct val="90000"/>
            </a:lnSpc>
            <a:spcBef>
              <a:spcPct val="0"/>
            </a:spcBef>
            <a:spcAft>
              <a:spcPts val="1000"/>
            </a:spcAft>
            <a:buChar char="•"/>
          </a:pPr>
          <a:r>
            <a:rPr lang="en-CA" sz="1500" kern="1200" dirty="0"/>
            <a:t>Responsible for all hospitality issues</a:t>
          </a:r>
          <a:endParaRPr lang="en-US" sz="1500" kern="1200" dirty="0"/>
        </a:p>
        <a:p>
          <a:pPr marL="114300" lvl="1" indent="-114300" algn="l" defTabSz="666750">
            <a:lnSpc>
              <a:spcPct val="90000"/>
            </a:lnSpc>
            <a:spcBef>
              <a:spcPct val="0"/>
            </a:spcBef>
            <a:spcAft>
              <a:spcPts val="1000"/>
            </a:spcAft>
            <a:buChar char="•"/>
          </a:pPr>
          <a:r>
            <a:rPr lang="en-CA" sz="1500" kern="1200" dirty="0"/>
            <a:t>Creates schedule for all personnel working the hospitality area</a:t>
          </a:r>
          <a:endParaRPr lang="en-US" sz="1500" kern="1200" dirty="0"/>
        </a:p>
        <a:p>
          <a:pPr marL="114300" lvl="1" indent="-114300" algn="l" defTabSz="666750">
            <a:lnSpc>
              <a:spcPct val="90000"/>
            </a:lnSpc>
            <a:spcBef>
              <a:spcPct val="0"/>
            </a:spcBef>
            <a:spcAft>
              <a:spcPts val="1000"/>
            </a:spcAft>
            <a:buChar char="•"/>
          </a:pPr>
          <a:r>
            <a:rPr lang="en-CA" sz="1500" kern="1200" dirty="0"/>
            <a:t>Answerable to CCM</a:t>
          </a:r>
          <a:endParaRPr lang="en-US" sz="1500" kern="1200" dirty="0"/>
        </a:p>
        <a:p>
          <a:pPr marL="114300" lvl="1" indent="-114300" algn="l" defTabSz="666750">
            <a:lnSpc>
              <a:spcPct val="90000"/>
            </a:lnSpc>
            <a:spcBef>
              <a:spcPct val="0"/>
            </a:spcBef>
            <a:spcAft>
              <a:spcPts val="1000"/>
            </a:spcAft>
            <a:buChar char="•"/>
          </a:pPr>
          <a:r>
            <a:rPr lang="en-US" sz="1500" kern="1200" dirty="0"/>
            <a:t>Works directly with CCM to coordinate Comfort Centre requirements such as rood replacement, personnel shortages</a:t>
          </a:r>
        </a:p>
      </dsp:txBody>
      <dsp:txXfrm>
        <a:off x="2041585" y="542588"/>
        <a:ext cx="1788256" cy="4331095"/>
      </dsp:txXfrm>
    </dsp:sp>
    <dsp:sp modelId="{CACCE2AD-6785-594F-8801-3DF3789E9B16}">
      <dsp:nvSpPr>
        <dsp:cNvPr id="0" name=""/>
        <dsp:cNvSpPr/>
      </dsp:nvSpPr>
      <dsp:spPr>
        <a:xfrm>
          <a:off x="4080197" y="22056"/>
          <a:ext cx="1788256" cy="520532"/>
        </a:xfrm>
        <a:prstGeom prst="rect">
          <a:avLst/>
        </a:prstGeom>
        <a:solidFill>
          <a:schemeClr val="accent4">
            <a:hueOff val="0"/>
            <a:satOff val="0"/>
            <a:lumOff val="0"/>
            <a:alphaOff val="0"/>
          </a:schemeClr>
        </a:solidFill>
        <a:ln w="19050" cap="rnd"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60960" rIns="106680" bIns="60960" numCol="1" spcCol="1270" anchor="ctr" anchorCtr="0">
          <a:noAutofit/>
        </a:bodyPr>
        <a:lstStyle/>
        <a:p>
          <a:pPr marL="0" lvl="0" indent="0" algn="ctr" defTabSz="666750">
            <a:lnSpc>
              <a:spcPct val="90000"/>
            </a:lnSpc>
            <a:spcBef>
              <a:spcPct val="0"/>
            </a:spcBef>
            <a:spcAft>
              <a:spcPct val="35000"/>
            </a:spcAft>
            <a:buNone/>
          </a:pPr>
          <a:r>
            <a:rPr lang="en-CA" sz="1500" kern="1200" dirty="0"/>
            <a:t>Assistant</a:t>
          </a:r>
          <a:endParaRPr lang="en-US" sz="1500" kern="1200" dirty="0"/>
        </a:p>
      </dsp:txBody>
      <dsp:txXfrm>
        <a:off x="4080197" y="22056"/>
        <a:ext cx="1788256" cy="520532"/>
      </dsp:txXfrm>
    </dsp:sp>
    <dsp:sp modelId="{7A0B446B-77AB-4B4D-BA6F-472AE8F1BF72}">
      <dsp:nvSpPr>
        <dsp:cNvPr id="0" name=""/>
        <dsp:cNvSpPr/>
      </dsp:nvSpPr>
      <dsp:spPr>
        <a:xfrm>
          <a:off x="4080197" y="542588"/>
          <a:ext cx="1788256" cy="4331095"/>
        </a:xfrm>
        <a:prstGeom prst="rect">
          <a:avLst/>
        </a:prstGeom>
        <a:solidFill>
          <a:schemeClr val="accent4">
            <a:tint val="40000"/>
            <a:alpha val="90000"/>
            <a:hueOff val="0"/>
            <a:satOff val="0"/>
            <a:lumOff val="0"/>
            <a:alphaOff val="0"/>
          </a:schemeClr>
        </a:solidFill>
        <a:ln w="19050" cap="rnd"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0010" tIns="80010" rIns="106680" bIns="120015" numCol="1" spcCol="1270" anchor="t" anchorCtr="0">
          <a:noAutofit/>
        </a:bodyPr>
        <a:lstStyle/>
        <a:p>
          <a:pPr marL="114300" lvl="1" indent="-114300" algn="l" defTabSz="666750">
            <a:lnSpc>
              <a:spcPct val="90000"/>
            </a:lnSpc>
            <a:spcBef>
              <a:spcPct val="0"/>
            </a:spcBef>
            <a:spcAft>
              <a:spcPts val="1000"/>
            </a:spcAft>
            <a:buChar char="•"/>
          </a:pPr>
          <a:r>
            <a:rPr lang="en-CA" sz="1500" kern="1200" dirty="0"/>
            <a:t>CCM &amp; SSS may appoint assistants to help them in their role</a:t>
          </a:r>
          <a:endParaRPr lang="en-US" sz="1500" kern="1200" dirty="0"/>
        </a:p>
        <a:p>
          <a:pPr marL="114300" lvl="1" indent="-114300" algn="l" defTabSz="666750">
            <a:lnSpc>
              <a:spcPct val="90000"/>
            </a:lnSpc>
            <a:spcBef>
              <a:spcPct val="0"/>
            </a:spcBef>
            <a:spcAft>
              <a:spcPts val="1000"/>
            </a:spcAft>
            <a:buChar char="•"/>
          </a:pPr>
          <a:r>
            <a:rPr lang="en-CA" sz="1500" kern="1200" dirty="0"/>
            <a:t>2</a:t>
          </a:r>
          <a:r>
            <a:rPr lang="en-CA" sz="1500" kern="1200" baseline="30000" dirty="0"/>
            <a:t>nd</a:t>
          </a:r>
          <a:r>
            <a:rPr lang="en-CA" sz="1500" kern="1200" dirty="0"/>
            <a:t> in command to CCM or the SSS</a:t>
          </a:r>
          <a:endParaRPr lang="en-US" sz="1500" kern="1200" dirty="0"/>
        </a:p>
      </dsp:txBody>
      <dsp:txXfrm>
        <a:off x="4080197" y="542588"/>
        <a:ext cx="1788256" cy="4331095"/>
      </dsp:txXfrm>
    </dsp:sp>
    <dsp:sp modelId="{88FBAD65-3935-0048-8AF7-D1977E9F8A01}">
      <dsp:nvSpPr>
        <dsp:cNvPr id="0" name=""/>
        <dsp:cNvSpPr/>
      </dsp:nvSpPr>
      <dsp:spPr>
        <a:xfrm>
          <a:off x="6118809" y="22056"/>
          <a:ext cx="1788256" cy="520532"/>
        </a:xfrm>
        <a:prstGeom prst="rect">
          <a:avLst/>
        </a:prstGeom>
        <a:solidFill>
          <a:schemeClr val="accent5">
            <a:hueOff val="0"/>
            <a:satOff val="0"/>
            <a:lumOff val="0"/>
            <a:alphaOff val="0"/>
          </a:schemeClr>
        </a:solidFill>
        <a:ln w="19050" cap="rnd"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60960" rIns="106680" bIns="60960" numCol="1" spcCol="1270" anchor="ctr" anchorCtr="0">
          <a:noAutofit/>
        </a:bodyPr>
        <a:lstStyle/>
        <a:p>
          <a:pPr marL="0" lvl="0" indent="0" algn="ctr" defTabSz="666750">
            <a:lnSpc>
              <a:spcPct val="90000"/>
            </a:lnSpc>
            <a:spcBef>
              <a:spcPct val="0"/>
            </a:spcBef>
            <a:spcAft>
              <a:spcPct val="35000"/>
            </a:spcAft>
            <a:buNone/>
          </a:pPr>
          <a:r>
            <a:rPr lang="en-CA" sz="1500" kern="1200" dirty="0"/>
            <a:t>Volunteer</a:t>
          </a:r>
          <a:endParaRPr lang="en-US" sz="1500" kern="1200" dirty="0"/>
        </a:p>
      </dsp:txBody>
      <dsp:txXfrm>
        <a:off x="6118809" y="22056"/>
        <a:ext cx="1788256" cy="520532"/>
      </dsp:txXfrm>
    </dsp:sp>
    <dsp:sp modelId="{45ABCAE1-5238-4745-8384-AC59F701FE11}">
      <dsp:nvSpPr>
        <dsp:cNvPr id="0" name=""/>
        <dsp:cNvSpPr/>
      </dsp:nvSpPr>
      <dsp:spPr>
        <a:xfrm>
          <a:off x="6118809" y="542588"/>
          <a:ext cx="1788256" cy="4331095"/>
        </a:xfrm>
        <a:prstGeom prst="rect">
          <a:avLst/>
        </a:prstGeom>
        <a:solidFill>
          <a:schemeClr val="accent5">
            <a:tint val="40000"/>
            <a:alpha val="90000"/>
            <a:hueOff val="0"/>
            <a:satOff val="0"/>
            <a:lumOff val="0"/>
            <a:alphaOff val="0"/>
          </a:schemeClr>
        </a:solidFill>
        <a:ln w="19050" cap="rnd"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0010" tIns="80010" rIns="106680" bIns="120015" numCol="1" spcCol="1270" anchor="t" anchorCtr="0">
          <a:noAutofit/>
        </a:bodyPr>
        <a:lstStyle/>
        <a:p>
          <a:pPr marL="114300" lvl="1" indent="-114300" algn="l" defTabSz="666750">
            <a:lnSpc>
              <a:spcPct val="90000"/>
            </a:lnSpc>
            <a:spcBef>
              <a:spcPct val="0"/>
            </a:spcBef>
            <a:spcAft>
              <a:spcPts val="1000"/>
            </a:spcAft>
            <a:buChar char="•"/>
          </a:pPr>
          <a:r>
            <a:rPr lang="en-CA" sz="1500" kern="1200" dirty="0"/>
            <a:t>Set up and operate centre, as directed by CMM &amp; SSS</a:t>
          </a:r>
          <a:endParaRPr lang="en-US" sz="1500" kern="1200" dirty="0"/>
        </a:p>
        <a:p>
          <a:pPr marL="114300" lvl="1" indent="-114300" algn="l" defTabSz="666750">
            <a:lnSpc>
              <a:spcPct val="90000"/>
            </a:lnSpc>
            <a:spcBef>
              <a:spcPct val="0"/>
            </a:spcBef>
            <a:spcAft>
              <a:spcPts val="1000"/>
            </a:spcAft>
            <a:buChar char="•"/>
          </a:pPr>
          <a:r>
            <a:rPr lang="en-US" sz="1500" kern="1200" dirty="0"/>
            <a:t>Registered volunteer – Application, </a:t>
          </a:r>
          <a:r>
            <a:rPr lang="en-CA" sz="1500" kern="1200" dirty="0"/>
            <a:t>Criminal Background Check, Vulnerable Sector Search required</a:t>
          </a:r>
          <a:endParaRPr lang="en-US" sz="1500" kern="1200" dirty="0"/>
        </a:p>
        <a:p>
          <a:pPr marL="114300" lvl="1" indent="-114300" algn="l" defTabSz="666750">
            <a:lnSpc>
              <a:spcPct val="90000"/>
            </a:lnSpc>
            <a:spcBef>
              <a:spcPct val="0"/>
            </a:spcBef>
            <a:spcAft>
              <a:spcPts val="1000"/>
            </a:spcAft>
            <a:buChar char="•"/>
          </a:pPr>
          <a:r>
            <a:rPr lang="en-US" sz="1500" kern="1200" dirty="0"/>
            <a:t>Spontaneous volunteers cannot be used</a:t>
          </a:r>
          <a:r>
            <a:rPr lang="en-CA" sz="1500" kern="1200" dirty="0"/>
            <a:t> due to insurance and liability issues</a:t>
          </a:r>
          <a:endParaRPr lang="en-US" sz="1500" kern="1200" dirty="0"/>
        </a:p>
      </dsp:txBody>
      <dsp:txXfrm>
        <a:off x="6118809" y="542588"/>
        <a:ext cx="1788256" cy="433109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4767D8-DABB-EA4D-9777-E355522E7039}">
      <dsp:nvSpPr>
        <dsp:cNvPr id="0" name=""/>
        <dsp:cNvSpPr/>
      </dsp:nvSpPr>
      <dsp:spPr>
        <a:xfrm>
          <a:off x="0" y="390583"/>
          <a:ext cx="7213600" cy="1039500"/>
        </a:xfrm>
        <a:prstGeom prst="rect">
          <a:avLst/>
        </a:prstGeom>
        <a:solidFill>
          <a:schemeClr val="lt1">
            <a:alpha val="90000"/>
            <a:hueOff val="0"/>
            <a:satOff val="0"/>
            <a:lumOff val="0"/>
            <a:alphaOff val="0"/>
          </a:schemeClr>
        </a:solidFill>
        <a:ln w="19050"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59856" tIns="249936" rIns="559856" bIns="85344" numCol="1" spcCol="1270" anchor="t" anchorCtr="0">
          <a:noAutofit/>
        </a:bodyPr>
        <a:lstStyle/>
        <a:p>
          <a:pPr marL="114300" lvl="1" indent="-114300" algn="l" defTabSz="533400">
            <a:lnSpc>
              <a:spcPct val="90000"/>
            </a:lnSpc>
            <a:spcBef>
              <a:spcPct val="0"/>
            </a:spcBef>
            <a:spcAft>
              <a:spcPct val="15000"/>
            </a:spcAft>
            <a:buChar char="•"/>
          </a:pPr>
          <a:r>
            <a:rPr lang="en-CA" sz="1200" kern="1200" dirty="0"/>
            <a:t>EMO is responsible for the coordination of emergency support during an event, including Comfort Centre management</a:t>
          </a:r>
          <a:endParaRPr lang="en-US" sz="1200" kern="1200" dirty="0"/>
        </a:p>
        <a:p>
          <a:pPr marL="114300" lvl="1" indent="-114300" algn="l" defTabSz="533400">
            <a:lnSpc>
              <a:spcPct val="90000"/>
            </a:lnSpc>
            <a:spcBef>
              <a:spcPct val="0"/>
            </a:spcBef>
            <a:spcAft>
              <a:spcPct val="15000"/>
            </a:spcAft>
            <a:buChar char="•"/>
          </a:pPr>
          <a:r>
            <a:rPr lang="en-CA" sz="1200" kern="1200" dirty="0"/>
            <a:t>Information flows directly between Comfort Centres and EMO </a:t>
          </a:r>
          <a:endParaRPr lang="en-US" sz="1200" kern="1200" dirty="0"/>
        </a:p>
        <a:p>
          <a:pPr marL="114300" lvl="1" indent="-114300" algn="l" defTabSz="533400">
            <a:lnSpc>
              <a:spcPct val="90000"/>
            </a:lnSpc>
            <a:spcBef>
              <a:spcPct val="0"/>
            </a:spcBef>
            <a:spcAft>
              <a:spcPct val="15000"/>
            </a:spcAft>
            <a:buChar char="•"/>
          </a:pPr>
          <a:r>
            <a:rPr lang="en-US" sz="1200" kern="1200" dirty="0"/>
            <a:t>CC Volunteer -&gt; CC Manager -&gt; JEM Duty Officer -&gt; EMO</a:t>
          </a:r>
        </a:p>
      </dsp:txBody>
      <dsp:txXfrm>
        <a:off x="0" y="390583"/>
        <a:ext cx="7213600" cy="1039500"/>
      </dsp:txXfrm>
    </dsp:sp>
    <dsp:sp modelId="{C7DE52A2-F509-F64D-9FFF-2D60D45A8860}">
      <dsp:nvSpPr>
        <dsp:cNvPr id="0" name=""/>
        <dsp:cNvSpPr/>
      </dsp:nvSpPr>
      <dsp:spPr>
        <a:xfrm>
          <a:off x="360680" y="213463"/>
          <a:ext cx="5049520" cy="354240"/>
        </a:xfrm>
        <a:prstGeom prst="roundRect">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860" tIns="0" rIns="190860" bIns="0" numCol="1" spcCol="1270" anchor="ctr" anchorCtr="0">
          <a:noAutofit/>
        </a:bodyPr>
        <a:lstStyle/>
        <a:p>
          <a:pPr marL="0" lvl="0" indent="0" algn="l" defTabSz="533400">
            <a:lnSpc>
              <a:spcPct val="90000"/>
            </a:lnSpc>
            <a:spcBef>
              <a:spcPct val="0"/>
            </a:spcBef>
            <a:spcAft>
              <a:spcPct val="35000"/>
            </a:spcAft>
            <a:buNone/>
          </a:pPr>
          <a:r>
            <a:rPr lang="en-CA" sz="1200" b="1" u="sng" kern="1200"/>
            <a:t>Point of contact: </a:t>
          </a:r>
          <a:endParaRPr lang="en-US" sz="1200" kern="1200"/>
        </a:p>
      </dsp:txBody>
      <dsp:txXfrm>
        <a:off x="377973" y="230756"/>
        <a:ext cx="5014934" cy="319654"/>
      </dsp:txXfrm>
    </dsp:sp>
    <dsp:sp modelId="{76C87775-7004-FD41-BCAD-1BCA79DA5F1E}">
      <dsp:nvSpPr>
        <dsp:cNvPr id="0" name=""/>
        <dsp:cNvSpPr/>
      </dsp:nvSpPr>
      <dsp:spPr>
        <a:xfrm>
          <a:off x="0" y="1672003"/>
          <a:ext cx="7213600" cy="850500"/>
        </a:xfrm>
        <a:prstGeom prst="rect">
          <a:avLst/>
        </a:prstGeom>
        <a:solidFill>
          <a:schemeClr val="lt1">
            <a:alpha val="90000"/>
            <a:hueOff val="0"/>
            <a:satOff val="0"/>
            <a:lumOff val="0"/>
            <a:alphaOff val="0"/>
          </a:schemeClr>
        </a:solidFill>
        <a:ln w="19050" cap="rnd"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59856" tIns="249936" rIns="559856" bIns="85344" numCol="1" spcCol="1270" anchor="t" anchorCtr="0">
          <a:noAutofit/>
        </a:bodyPr>
        <a:lstStyle/>
        <a:p>
          <a:pPr marL="114300" lvl="1" indent="-114300" algn="l" defTabSz="533400">
            <a:lnSpc>
              <a:spcPct val="90000"/>
            </a:lnSpc>
            <a:spcBef>
              <a:spcPct val="0"/>
            </a:spcBef>
            <a:spcAft>
              <a:spcPct val="15000"/>
            </a:spcAft>
            <a:buChar char="•"/>
          </a:pPr>
          <a:r>
            <a:rPr lang="en-CA" sz="1200" kern="1200" dirty="0"/>
            <a:t>All media requests must be vetted though EMO </a:t>
          </a:r>
          <a:endParaRPr lang="en-US" sz="1200" kern="1200" dirty="0"/>
        </a:p>
        <a:p>
          <a:pPr marL="114300" lvl="1" indent="-114300" algn="l" defTabSz="533400">
            <a:lnSpc>
              <a:spcPct val="90000"/>
            </a:lnSpc>
            <a:spcBef>
              <a:spcPct val="0"/>
            </a:spcBef>
            <a:spcAft>
              <a:spcPct val="15000"/>
            </a:spcAft>
            <a:buChar char="•"/>
          </a:pPr>
          <a:r>
            <a:rPr lang="en-CA" sz="1200" kern="1200" dirty="0"/>
            <a:t>EMO will deliver a public service announcement re: opening, location, hours of operation </a:t>
          </a:r>
          <a:endParaRPr lang="en-US" sz="1200" kern="1200" dirty="0"/>
        </a:p>
      </dsp:txBody>
      <dsp:txXfrm>
        <a:off x="0" y="1672003"/>
        <a:ext cx="7213600" cy="850500"/>
      </dsp:txXfrm>
    </dsp:sp>
    <dsp:sp modelId="{9AD4B807-8287-AF4B-A182-2E7902BFD6B6}">
      <dsp:nvSpPr>
        <dsp:cNvPr id="0" name=""/>
        <dsp:cNvSpPr/>
      </dsp:nvSpPr>
      <dsp:spPr>
        <a:xfrm>
          <a:off x="360680" y="1494883"/>
          <a:ext cx="5049520" cy="354240"/>
        </a:xfrm>
        <a:prstGeom prst="roundRect">
          <a:avLst/>
        </a:prstGeom>
        <a:solidFill>
          <a:schemeClr val="accent3">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860" tIns="0" rIns="190860" bIns="0" numCol="1" spcCol="1270" anchor="ctr" anchorCtr="0">
          <a:noAutofit/>
        </a:bodyPr>
        <a:lstStyle/>
        <a:p>
          <a:pPr marL="0" lvl="0" indent="0" algn="l" defTabSz="533400">
            <a:lnSpc>
              <a:spcPct val="90000"/>
            </a:lnSpc>
            <a:spcBef>
              <a:spcPct val="0"/>
            </a:spcBef>
            <a:spcAft>
              <a:spcPct val="35000"/>
            </a:spcAft>
            <a:buNone/>
          </a:pPr>
          <a:r>
            <a:rPr lang="en-CA" sz="1200" b="1" u="sng" kern="1200"/>
            <a:t>Public Information: </a:t>
          </a:r>
          <a:endParaRPr lang="en-US" sz="1200" kern="1200"/>
        </a:p>
      </dsp:txBody>
      <dsp:txXfrm>
        <a:off x="377973" y="1512176"/>
        <a:ext cx="5014934" cy="319654"/>
      </dsp:txXfrm>
    </dsp:sp>
    <dsp:sp modelId="{B40F3CAC-7813-4746-BE63-4FAE7C365211}">
      <dsp:nvSpPr>
        <dsp:cNvPr id="0" name=""/>
        <dsp:cNvSpPr/>
      </dsp:nvSpPr>
      <dsp:spPr>
        <a:xfrm>
          <a:off x="0" y="2764423"/>
          <a:ext cx="7213600" cy="500850"/>
        </a:xfrm>
        <a:prstGeom prst="rect">
          <a:avLst/>
        </a:prstGeom>
        <a:solidFill>
          <a:schemeClr val="lt1">
            <a:alpha val="90000"/>
            <a:hueOff val="0"/>
            <a:satOff val="0"/>
            <a:lumOff val="0"/>
            <a:alphaOff val="0"/>
          </a:schemeClr>
        </a:solidFill>
        <a:ln w="19050" cap="rnd"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59856" tIns="249936" rIns="559856" bIns="85344" numCol="1" spcCol="1270" anchor="t" anchorCtr="0">
          <a:noAutofit/>
        </a:bodyPr>
        <a:lstStyle/>
        <a:p>
          <a:pPr marL="114300" lvl="1" indent="-114300" algn="l" defTabSz="533400">
            <a:lnSpc>
              <a:spcPct val="90000"/>
            </a:lnSpc>
            <a:spcBef>
              <a:spcPct val="0"/>
            </a:spcBef>
            <a:spcAft>
              <a:spcPct val="15000"/>
            </a:spcAft>
            <a:buChar char="•"/>
          </a:pPr>
          <a:r>
            <a:rPr lang="en-CA" sz="1200" kern="1200" dirty="0"/>
            <a:t>EMO will schedule regular information sessions with Comfort Centre Manager</a:t>
          </a:r>
          <a:endParaRPr lang="en-US" sz="1200" kern="1200" dirty="0"/>
        </a:p>
      </dsp:txBody>
      <dsp:txXfrm>
        <a:off x="0" y="2764423"/>
        <a:ext cx="7213600" cy="500850"/>
      </dsp:txXfrm>
    </dsp:sp>
    <dsp:sp modelId="{58187721-A202-104C-8D9F-C9E590F8EEDB}">
      <dsp:nvSpPr>
        <dsp:cNvPr id="0" name=""/>
        <dsp:cNvSpPr/>
      </dsp:nvSpPr>
      <dsp:spPr>
        <a:xfrm>
          <a:off x="360680" y="2587303"/>
          <a:ext cx="5049520" cy="354240"/>
        </a:xfrm>
        <a:prstGeom prst="roundRect">
          <a:avLst/>
        </a:prstGeom>
        <a:solidFill>
          <a:schemeClr val="accent4">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860" tIns="0" rIns="190860" bIns="0" numCol="1" spcCol="1270" anchor="ctr" anchorCtr="0">
          <a:noAutofit/>
        </a:bodyPr>
        <a:lstStyle/>
        <a:p>
          <a:pPr marL="0" lvl="0" indent="0" algn="l" defTabSz="533400">
            <a:lnSpc>
              <a:spcPct val="90000"/>
            </a:lnSpc>
            <a:spcBef>
              <a:spcPct val="0"/>
            </a:spcBef>
            <a:spcAft>
              <a:spcPct val="35000"/>
            </a:spcAft>
            <a:buNone/>
          </a:pPr>
          <a:r>
            <a:rPr lang="en-CA" sz="1200" b="1" u="sng" kern="1200"/>
            <a:t>Situation Reports: </a:t>
          </a:r>
          <a:endParaRPr lang="en-US" sz="1200" kern="1200"/>
        </a:p>
      </dsp:txBody>
      <dsp:txXfrm>
        <a:off x="377973" y="2604596"/>
        <a:ext cx="5014934" cy="319654"/>
      </dsp:txXfrm>
    </dsp:sp>
    <dsp:sp modelId="{A04838EB-889C-784E-8D23-6A78D3559B07}">
      <dsp:nvSpPr>
        <dsp:cNvPr id="0" name=""/>
        <dsp:cNvSpPr/>
      </dsp:nvSpPr>
      <dsp:spPr>
        <a:xfrm>
          <a:off x="0" y="3507193"/>
          <a:ext cx="7213600" cy="1039500"/>
        </a:xfrm>
        <a:prstGeom prst="rect">
          <a:avLst/>
        </a:prstGeom>
        <a:solidFill>
          <a:schemeClr val="lt1">
            <a:alpha val="90000"/>
            <a:hueOff val="0"/>
            <a:satOff val="0"/>
            <a:lumOff val="0"/>
            <a:alphaOff val="0"/>
          </a:schemeClr>
        </a:solidFill>
        <a:ln w="19050" cap="rnd"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59856" tIns="249936" rIns="559856" bIns="85344" numCol="1" spcCol="1270" anchor="t" anchorCtr="0">
          <a:noAutofit/>
        </a:bodyPr>
        <a:lstStyle/>
        <a:p>
          <a:pPr marL="114300" lvl="1" indent="-114300" algn="l" defTabSz="533400">
            <a:lnSpc>
              <a:spcPct val="90000"/>
            </a:lnSpc>
            <a:spcBef>
              <a:spcPct val="0"/>
            </a:spcBef>
            <a:spcAft>
              <a:spcPct val="15000"/>
            </a:spcAft>
            <a:buChar char="•"/>
          </a:pPr>
          <a:r>
            <a:rPr lang="en-CA" sz="1200" kern="1200" dirty="0"/>
            <a:t>Comfort Centre staff will be provided with training and resources to resolve local issues whenever possible</a:t>
          </a:r>
          <a:endParaRPr lang="en-US" sz="1200" kern="1200" dirty="0"/>
        </a:p>
        <a:p>
          <a:pPr marL="114300" lvl="1" indent="-114300" algn="l" defTabSz="533400">
            <a:lnSpc>
              <a:spcPct val="90000"/>
            </a:lnSpc>
            <a:spcBef>
              <a:spcPct val="0"/>
            </a:spcBef>
            <a:spcAft>
              <a:spcPct val="15000"/>
            </a:spcAft>
            <a:buChar char="•"/>
          </a:pPr>
          <a:r>
            <a:rPr lang="en-CA" sz="1200" kern="1200" dirty="0"/>
            <a:t>Purchases and access to HRM resources (e.g. snow removal) requires formal approval</a:t>
          </a:r>
          <a:endParaRPr lang="en-US" sz="1200" kern="1200" dirty="0"/>
        </a:p>
        <a:p>
          <a:pPr marL="114300" lvl="1" indent="-114300" algn="l" defTabSz="533400">
            <a:lnSpc>
              <a:spcPct val="90000"/>
            </a:lnSpc>
            <a:spcBef>
              <a:spcPct val="0"/>
            </a:spcBef>
            <a:spcAft>
              <a:spcPct val="15000"/>
            </a:spcAft>
            <a:buChar char="•"/>
          </a:pPr>
          <a:r>
            <a:rPr lang="en-CA" sz="1200" kern="1200" dirty="0"/>
            <a:t>Requests are to be sent to EMO via JEM Duty Officer</a:t>
          </a:r>
          <a:endParaRPr lang="en-US" sz="1200" kern="1200" dirty="0"/>
        </a:p>
      </dsp:txBody>
      <dsp:txXfrm>
        <a:off x="0" y="3507193"/>
        <a:ext cx="7213600" cy="1039500"/>
      </dsp:txXfrm>
    </dsp:sp>
    <dsp:sp modelId="{6ADDCB6C-86C2-AB4A-ABD3-8795E6A2F2D8}">
      <dsp:nvSpPr>
        <dsp:cNvPr id="0" name=""/>
        <dsp:cNvSpPr/>
      </dsp:nvSpPr>
      <dsp:spPr>
        <a:xfrm>
          <a:off x="360680" y="3330073"/>
          <a:ext cx="5049520" cy="354240"/>
        </a:xfrm>
        <a:prstGeom prst="roundRect">
          <a:avLst/>
        </a:prstGeom>
        <a:solidFill>
          <a:schemeClr val="accent5">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860" tIns="0" rIns="190860" bIns="0" numCol="1" spcCol="1270" anchor="ctr" anchorCtr="0">
          <a:noAutofit/>
        </a:bodyPr>
        <a:lstStyle/>
        <a:p>
          <a:pPr marL="0" lvl="0" indent="0" algn="l" defTabSz="533400">
            <a:lnSpc>
              <a:spcPct val="90000"/>
            </a:lnSpc>
            <a:spcBef>
              <a:spcPct val="0"/>
            </a:spcBef>
            <a:spcAft>
              <a:spcPct val="35000"/>
            </a:spcAft>
            <a:buNone/>
          </a:pPr>
          <a:r>
            <a:rPr lang="en-CA" sz="1200" b="1" u="sng" kern="1200" dirty="0"/>
            <a:t>Challenge Resolution:  </a:t>
          </a:r>
          <a:endParaRPr lang="en-US" sz="1200" kern="1200" dirty="0"/>
        </a:p>
      </dsp:txBody>
      <dsp:txXfrm>
        <a:off x="377973" y="3347366"/>
        <a:ext cx="5014934" cy="31965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2325A3-891A-408B-8907-F5B2DAE48D00}">
      <dsp:nvSpPr>
        <dsp:cNvPr id="0" name=""/>
        <dsp:cNvSpPr/>
      </dsp:nvSpPr>
      <dsp:spPr>
        <a:xfrm rot="5400000">
          <a:off x="1911814" y="837606"/>
          <a:ext cx="728956" cy="829891"/>
        </a:xfrm>
        <a:prstGeom prst="bentUpArrow">
          <a:avLst>
            <a:gd name="adj1" fmla="val 32840"/>
            <a:gd name="adj2" fmla="val 25000"/>
            <a:gd name="adj3" fmla="val 35780"/>
          </a:avLst>
        </a:prstGeom>
        <a:solidFill>
          <a:schemeClr val="accent2">
            <a:tint val="50000"/>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3688C43-0071-4651-8C02-5753B30407BF}">
      <dsp:nvSpPr>
        <dsp:cNvPr id="0" name=""/>
        <dsp:cNvSpPr/>
      </dsp:nvSpPr>
      <dsp:spPr>
        <a:xfrm>
          <a:off x="1718685" y="29543"/>
          <a:ext cx="1227133" cy="858953"/>
        </a:xfrm>
        <a:prstGeom prst="roundRect">
          <a:avLst>
            <a:gd name="adj" fmla="val 16670"/>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EMO</a:t>
          </a:r>
        </a:p>
      </dsp:txBody>
      <dsp:txXfrm>
        <a:off x="1760623" y="71481"/>
        <a:ext cx="1143257" cy="775077"/>
      </dsp:txXfrm>
    </dsp:sp>
    <dsp:sp modelId="{C6C5F957-F56D-40C4-A88A-76F7812BC23B}">
      <dsp:nvSpPr>
        <dsp:cNvPr id="0" name=""/>
        <dsp:cNvSpPr/>
      </dsp:nvSpPr>
      <dsp:spPr>
        <a:xfrm>
          <a:off x="2945818" y="111464"/>
          <a:ext cx="892500" cy="694244"/>
        </a:xfrm>
        <a:prstGeom prst="rect">
          <a:avLst/>
        </a:prstGeom>
        <a:noFill/>
        <a:ln>
          <a:noFill/>
        </a:ln>
        <a:effectLst/>
      </dsp:spPr>
      <dsp:style>
        <a:lnRef idx="0">
          <a:scrgbClr r="0" g="0" b="0"/>
        </a:lnRef>
        <a:fillRef idx="0">
          <a:scrgbClr r="0" g="0" b="0"/>
        </a:fillRef>
        <a:effectRef idx="0">
          <a:scrgbClr r="0" g="0" b="0"/>
        </a:effectRef>
        <a:fontRef idx="minor"/>
      </dsp:style>
    </dsp:sp>
    <dsp:sp modelId="{936AE0C9-2E0D-4FA3-A43E-3954EF25A2EF}">
      <dsp:nvSpPr>
        <dsp:cNvPr id="0" name=""/>
        <dsp:cNvSpPr/>
      </dsp:nvSpPr>
      <dsp:spPr>
        <a:xfrm rot="5400000">
          <a:off x="2929238" y="1802495"/>
          <a:ext cx="728956" cy="829891"/>
        </a:xfrm>
        <a:prstGeom prst="bentUpArrow">
          <a:avLst>
            <a:gd name="adj1" fmla="val 32840"/>
            <a:gd name="adj2" fmla="val 25000"/>
            <a:gd name="adj3" fmla="val 35780"/>
          </a:avLst>
        </a:prstGeom>
        <a:solidFill>
          <a:schemeClr val="accent2">
            <a:tint val="50000"/>
            <a:hueOff val="-1377532"/>
            <a:satOff val="14152"/>
            <a:lumOff val="5128"/>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965A9A1-45F0-4400-81D2-794E04D20E67}">
      <dsp:nvSpPr>
        <dsp:cNvPr id="0" name=""/>
        <dsp:cNvSpPr/>
      </dsp:nvSpPr>
      <dsp:spPr>
        <a:xfrm>
          <a:off x="2736109" y="994432"/>
          <a:ext cx="1227133" cy="858953"/>
        </a:xfrm>
        <a:prstGeom prst="roundRect">
          <a:avLst>
            <a:gd name="adj" fmla="val 16670"/>
          </a:avLst>
        </a:prstGeom>
        <a:solidFill>
          <a:schemeClr val="accent2">
            <a:hueOff val="-741071"/>
            <a:satOff val="3550"/>
            <a:lumOff val="3284"/>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JEM Duty Officers</a:t>
          </a:r>
        </a:p>
      </dsp:txBody>
      <dsp:txXfrm>
        <a:off x="2778047" y="1036370"/>
        <a:ext cx="1143257" cy="775077"/>
      </dsp:txXfrm>
    </dsp:sp>
    <dsp:sp modelId="{033A2EE7-1806-46BA-A8B9-E8B5E6C9E5EB}">
      <dsp:nvSpPr>
        <dsp:cNvPr id="0" name=""/>
        <dsp:cNvSpPr/>
      </dsp:nvSpPr>
      <dsp:spPr>
        <a:xfrm>
          <a:off x="3963243" y="1076352"/>
          <a:ext cx="892500" cy="694244"/>
        </a:xfrm>
        <a:prstGeom prst="rect">
          <a:avLst/>
        </a:prstGeom>
        <a:noFill/>
        <a:ln>
          <a:noFill/>
        </a:ln>
        <a:effectLst/>
      </dsp:spPr>
      <dsp:style>
        <a:lnRef idx="0">
          <a:scrgbClr r="0" g="0" b="0"/>
        </a:lnRef>
        <a:fillRef idx="0">
          <a:scrgbClr r="0" g="0" b="0"/>
        </a:fillRef>
        <a:effectRef idx="0">
          <a:scrgbClr r="0" g="0" b="0"/>
        </a:effectRef>
        <a:fontRef idx="minor"/>
      </dsp:style>
    </dsp:sp>
    <dsp:sp modelId="{76F73EC5-23ED-4B86-A812-5B192D4075A2}">
      <dsp:nvSpPr>
        <dsp:cNvPr id="0" name=""/>
        <dsp:cNvSpPr/>
      </dsp:nvSpPr>
      <dsp:spPr>
        <a:xfrm rot="5400000">
          <a:off x="3946662" y="2767383"/>
          <a:ext cx="728956" cy="829891"/>
        </a:xfrm>
        <a:prstGeom prst="bentUpArrow">
          <a:avLst>
            <a:gd name="adj1" fmla="val 32840"/>
            <a:gd name="adj2" fmla="val 25000"/>
            <a:gd name="adj3" fmla="val 35780"/>
          </a:avLst>
        </a:prstGeom>
        <a:solidFill>
          <a:schemeClr val="accent2">
            <a:tint val="50000"/>
            <a:hueOff val="-2755063"/>
            <a:satOff val="28303"/>
            <a:lumOff val="10255"/>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820714B-5167-4D44-8F8E-FEF683FDD859}">
      <dsp:nvSpPr>
        <dsp:cNvPr id="0" name=""/>
        <dsp:cNvSpPr/>
      </dsp:nvSpPr>
      <dsp:spPr>
        <a:xfrm>
          <a:off x="3753533" y="1959320"/>
          <a:ext cx="1227133" cy="858953"/>
        </a:xfrm>
        <a:prstGeom prst="roundRect">
          <a:avLst>
            <a:gd name="adj" fmla="val 16670"/>
          </a:avLst>
        </a:prstGeom>
        <a:solidFill>
          <a:schemeClr val="accent2">
            <a:hueOff val="-1482143"/>
            <a:satOff val="7100"/>
            <a:lumOff val="6569"/>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Comfort Centre Managers</a:t>
          </a:r>
        </a:p>
      </dsp:txBody>
      <dsp:txXfrm>
        <a:off x="3795471" y="2001258"/>
        <a:ext cx="1143257" cy="775077"/>
      </dsp:txXfrm>
    </dsp:sp>
    <dsp:sp modelId="{1B4E20EB-3418-4D4B-AC89-1845C2A024B2}">
      <dsp:nvSpPr>
        <dsp:cNvPr id="0" name=""/>
        <dsp:cNvSpPr/>
      </dsp:nvSpPr>
      <dsp:spPr>
        <a:xfrm>
          <a:off x="4980667" y="2041241"/>
          <a:ext cx="892500" cy="694244"/>
        </a:xfrm>
        <a:prstGeom prst="rect">
          <a:avLst/>
        </a:prstGeom>
        <a:noFill/>
        <a:ln>
          <a:noFill/>
        </a:ln>
        <a:effectLst/>
      </dsp:spPr>
      <dsp:style>
        <a:lnRef idx="0">
          <a:scrgbClr r="0" g="0" b="0"/>
        </a:lnRef>
        <a:fillRef idx="0">
          <a:scrgbClr r="0" g="0" b="0"/>
        </a:fillRef>
        <a:effectRef idx="0">
          <a:scrgbClr r="0" g="0" b="0"/>
        </a:effectRef>
        <a:fontRef idx="minor"/>
      </dsp:style>
    </dsp:sp>
    <dsp:sp modelId="{0872A9EE-6371-41CC-BA75-18B079EBED19}">
      <dsp:nvSpPr>
        <dsp:cNvPr id="0" name=""/>
        <dsp:cNvSpPr/>
      </dsp:nvSpPr>
      <dsp:spPr>
        <a:xfrm rot="5400000">
          <a:off x="4964087" y="3732271"/>
          <a:ext cx="728956" cy="829891"/>
        </a:xfrm>
        <a:prstGeom prst="bentUpArrow">
          <a:avLst>
            <a:gd name="adj1" fmla="val 32840"/>
            <a:gd name="adj2" fmla="val 25000"/>
            <a:gd name="adj3" fmla="val 35780"/>
          </a:avLst>
        </a:prstGeom>
        <a:solidFill>
          <a:schemeClr val="accent2">
            <a:tint val="50000"/>
            <a:hueOff val="-4132595"/>
            <a:satOff val="42455"/>
            <a:lumOff val="15383"/>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E2CD394-2CAE-498E-84EB-5744EA53DE9D}">
      <dsp:nvSpPr>
        <dsp:cNvPr id="0" name=""/>
        <dsp:cNvSpPr/>
      </dsp:nvSpPr>
      <dsp:spPr>
        <a:xfrm>
          <a:off x="4770957" y="2924209"/>
          <a:ext cx="1227133" cy="858953"/>
        </a:xfrm>
        <a:prstGeom prst="roundRect">
          <a:avLst>
            <a:gd name="adj" fmla="val 16670"/>
          </a:avLst>
        </a:prstGeom>
        <a:solidFill>
          <a:schemeClr val="accent2">
            <a:hueOff val="-2223214"/>
            <a:satOff val="10650"/>
            <a:lumOff val="9853"/>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JEM Volunteers</a:t>
          </a:r>
        </a:p>
      </dsp:txBody>
      <dsp:txXfrm>
        <a:off x="4812895" y="2966147"/>
        <a:ext cx="1143257" cy="775077"/>
      </dsp:txXfrm>
    </dsp:sp>
    <dsp:sp modelId="{12E1ACF1-8490-4A8E-902B-6C25C20E82FB}">
      <dsp:nvSpPr>
        <dsp:cNvPr id="0" name=""/>
        <dsp:cNvSpPr/>
      </dsp:nvSpPr>
      <dsp:spPr>
        <a:xfrm>
          <a:off x="5998091" y="3006129"/>
          <a:ext cx="892500" cy="694244"/>
        </a:xfrm>
        <a:prstGeom prst="rect">
          <a:avLst/>
        </a:prstGeom>
        <a:noFill/>
        <a:ln>
          <a:noFill/>
        </a:ln>
        <a:effectLst/>
      </dsp:spPr>
      <dsp:style>
        <a:lnRef idx="0">
          <a:scrgbClr r="0" g="0" b="0"/>
        </a:lnRef>
        <a:fillRef idx="0">
          <a:scrgbClr r="0" g="0" b="0"/>
        </a:fillRef>
        <a:effectRef idx="0">
          <a:scrgbClr r="0" g="0" b="0"/>
        </a:effectRef>
        <a:fontRef idx="minor"/>
      </dsp:style>
    </dsp:sp>
    <dsp:sp modelId="{B710BBA1-BF2F-4B12-9834-2B64EC2D680D}">
      <dsp:nvSpPr>
        <dsp:cNvPr id="0" name=""/>
        <dsp:cNvSpPr/>
      </dsp:nvSpPr>
      <dsp:spPr>
        <a:xfrm>
          <a:off x="5788382" y="3889097"/>
          <a:ext cx="1227133" cy="858953"/>
        </a:xfrm>
        <a:prstGeom prst="roundRect">
          <a:avLst>
            <a:gd name="adj" fmla="val 16670"/>
          </a:avLst>
        </a:prstGeom>
        <a:solidFill>
          <a:schemeClr val="accent2">
            <a:hueOff val="-2964286"/>
            <a:satOff val="14200"/>
            <a:lumOff val="13137"/>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Citizens</a:t>
          </a:r>
        </a:p>
      </dsp:txBody>
      <dsp:txXfrm>
        <a:off x="5830320" y="3931035"/>
        <a:ext cx="1143257" cy="775077"/>
      </dsp:txXfrm>
    </dsp:sp>
  </dsp:spTree>
</dsp:drawing>
</file>

<file path=ppt/diagrams/layout1.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5"/>
          </a:xfrm>
          <a:prstGeom prst="rect">
            <a:avLst/>
          </a:prstGeom>
        </p:spPr>
        <p:txBody>
          <a:bodyPr vert="horz" lIns="93175" tIns="46587" rIns="93175" bIns="46587" rtlCol="0"/>
          <a:lstStyle>
            <a:lvl1pPr algn="l">
              <a:defRPr sz="1200"/>
            </a:lvl1pPr>
          </a:lstStyle>
          <a:p>
            <a:endParaRPr lang="en-US"/>
          </a:p>
        </p:txBody>
      </p:sp>
      <p:sp>
        <p:nvSpPr>
          <p:cNvPr id="3" name="Date Placeholder 2"/>
          <p:cNvSpPr>
            <a:spLocks noGrp="1"/>
          </p:cNvSpPr>
          <p:nvPr>
            <p:ph type="dt" idx="1"/>
          </p:nvPr>
        </p:nvSpPr>
        <p:spPr>
          <a:xfrm>
            <a:off x="3970939" y="0"/>
            <a:ext cx="3037840" cy="466435"/>
          </a:xfrm>
          <a:prstGeom prst="rect">
            <a:avLst/>
          </a:prstGeom>
        </p:spPr>
        <p:txBody>
          <a:bodyPr vert="horz" lIns="93175" tIns="46587" rIns="93175" bIns="46587" rtlCol="0"/>
          <a:lstStyle>
            <a:lvl1pPr algn="r">
              <a:defRPr sz="1200"/>
            </a:lvl1pPr>
          </a:lstStyle>
          <a:p>
            <a:fld id="{865490FE-FB3D-A94C-95A1-79D5F307CD56}" type="datetimeFigureOut">
              <a:rPr lang="en-US" smtClean="0"/>
              <a:t>11/18/2024</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5" tIns="46587" rIns="93175" bIns="46587" rtlCol="0" anchor="ctr"/>
          <a:lstStyle/>
          <a:p>
            <a:endParaRPr lang="en-US"/>
          </a:p>
        </p:txBody>
      </p:sp>
      <p:sp>
        <p:nvSpPr>
          <p:cNvPr id="5" name="Notes Placeholder 4"/>
          <p:cNvSpPr>
            <a:spLocks noGrp="1"/>
          </p:cNvSpPr>
          <p:nvPr>
            <p:ph type="body" sz="quarter" idx="3"/>
          </p:nvPr>
        </p:nvSpPr>
        <p:spPr>
          <a:xfrm>
            <a:off x="701040" y="4473892"/>
            <a:ext cx="5608320" cy="3660457"/>
          </a:xfrm>
          <a:prstGeom prst="rect">
            <a:avLst/>
          </a:prstGeom>
        </p:spPr>
        <p:txBody>
          <a:bodyPr vert="horz" lIns="93175" tIns="46587" rIns="93175" bIns="46587"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8"/>
            <a:ext cx="3037840" cy="466434"/>
          </a:xfrm>
          <a:prstGeom prst="rect">
            <a:avLst/>
          </a:prstGeom>
        </p:spPr>
        <p:txBody>
          <a:bodyPr vert="horz" lIns="93175" tIns="46587" rIns="93175" bIns="46587" rtlCol="0" anchor="b"/>
          <a:lstStyle>
            <a:lvl1pPr algn="l">
              <a:defRPr sz="1200"/>
            </a:lvl1pPr>
          </a:lstStyle>
          <a:p>
            <a:endParaRPr lang="en-US"/>
          </a:p>
        </p:txBody>
      </p:sp>
      <p:sp>
        <p:nvSpPr>
          <p:cNvPr id="7" name="Slide Number Placeholder 6"/>
          <p:cNvSpPr>
            <a:spLocks noGrp="1"/>
          </p:cNvSpPr>
          <p:nvPr>
            <p:ph type="sldNum" sz="quarter" idx="5"/>
          </p:nvPr>
        </p:nvSpPr>
        <p:spPr>
          <a:xfrm>
            <a:off x="3970939" y="8829968"/>
            <a:ext cx="3037840" cy="466434"/>
          </a:xfrm>
          <a:prstGeom prst="rect">
            <a:avLst/>
          </a:prstGeom>
        </p:spPr>
        <p:txBody>
          <a:bodyPr vert="horz" lIns="93175" tIns="46587" rIns="93175" bIns="46587" rtlCol="0" anchor="b"/>
          <a:lstStyle>
            <a:lvl1pPr algn="r">
              <a:defRPr sz="1200"/>
            </a:lvl1pPr>
          </a:lstStyle>
          <a:p>
            <a:fld id="{0B2BC168-B386-5B4B-89C6-D99A3B17D508}" type="slidenum">
              <a:rPr lang="en-US" smtClean="0"/>
              <a:t>‹#›</a:t>
            </a:fld>
            <a:endParaRPr lang="en-US"/>
          </a:p>
        </p:txBody>
      </p:sp>
    </p:spTree>
    <p:extLst>
      <p:ext uri="{BB962C8B-B14F-4D97-AF65-F5344CB8AC3E}">
        <p14:creationId xmlns:p14="http://schemas.microsoft.com/office/powerpoint/2010/main" val="2730445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unsplash.com/@charlesdeluvio?utm_source=unsplash&amp;utm_medium=referral&amp;utm_content=creditCopyText" TargetMode="External"/><Relationship Id="rId2" Type="http://schemas.openxmlformats.org/officeDocument/2006/relationships/slide" Target="../slides/slide3.xml"/><Relationship Id="rId1" Type="http://schemas.openxmlformats.org/officeDocument/2006/relationships/notesMaster" Target="../notesMasters/notesMaster1.xml"/><Relationship Id="rId6" Type="http://schemas.openxmlformats.org/officeDocument/2006/relationships/hyperlink" Target="https://unsplash.com/s/photos/opening?utm_source=unsplash&amp;utm_medium=referral&amp;utm_content=creditCopyText" TargetMode="External"/><Relationship Id="rId5" Type="http://schemas.openxmlformats.org/officeDocument/2006/relationships/hyperlink" Target="https://unsplash.com/@claybanks?utm_source=unsplash&amp;utm_medium=referral&amp;utm_content=creditCopyText" TargetMode="External"/><Relationship Id="rId4" Type="http://schemas.openxmlformats.org/officeDocument/2006/relationships/hyperlink" Target="https://unsplash.com/s/photos/dog-with-glasses?utm_source=unsplash&amp;utm_medium=referral&amp;utm_content=creditCopyText" TargetMode="Externa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unsplash.com/@thedakotacorbin?utm_source=unsplash&amp;utm_medium=referral&amp;utm_content=creditCopyText" TargetMode="External"/><Relationship Id="rId2" Type="http://schemas.openxmlformats.org/officeDocument/2006/relationships/slide" Target="../slides/slide35.xml"/><Relationship Id="rId1" Type="http://schemas.openxmlformats.org/officeDocument/2006/relationships/notesMaster" Target="../notesMasters/notesMaster1.xml"/><Relationship Id="rId4" Type="http://schemas.openxmlformats.org/officeDocument/2006/relationships/hyperlink" Target="https://unsplash.com/s/photos/volunteer?utm_source=unsplash&amp;utm_medium=referral&amp;utm_content=creditCopyText" TargetMode="Externa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cdn.halifax.ca/sites/default/files/documents/city-hall/regional-council/170801rc1433.pdf"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halifax.ca/fire-police/fire/emergency-management/hfxalert"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en.wikipedia.org/wiki/Alert_Ready"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B2BC168-B386-5B4B-89C6-D99A3B17D508}" type="slidenum">
              <a:rPr lang="en-US" smtClean="0"/>
              <a:t>1</a:t>
            </a:fld>
            <a:endParaRPr lang="en-US"/>
          </a:p>
        </p:txBody>
      </p:sp>
    </p:spTree>
    <p:extLst>
      <p:ext uri="{BB962C8B-B14F-4D97-AF65-F5344CB8AC3E}">
        <p14:creationId xmlns:p14="http://schemas.microsoft.com/office/powerpoint/2010/main" val="35097620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Let’s review the different types of Centers that may support the community in times of emergency:</a:t>
            </a:r>
          </a:p>
          <a:p>
            <a:endParaRPr lang="en-US" b="1" dirty="0"/>
          </a:p>
          <a:p>
            <a:r>
              <a:rPr lang="en-US" b="1" dirty="0"/>
              <a:t>Comfort </a:t>
            </a:r>
            <a:r>
              <a:rPr lang="en-US" b="1" dirty="0" err="1"/>
              <a:t>Centres</a:t>
            </a:r>
            <a:r>
              <a:rPr lang="en-US" b="1" dirty="0"/>
              <a:t>: </a:t>
            </a:r>
            <a:r>
              <a:rPr lang="en-US" dirty="0"/>
              <a:t>provide food and water, as well as a place to recharge devices and receive up-to-date information, when residents are impacted by prolonged power outages, extreme temperatures or other significant events. </a:t>
            </a:r>
          </a:p>
          <a:p>
            <a:endParaRPr lang="en-US" b="1" dirty="0"/>
          </a:p>
          <a:p>
            <a:r>
              <a:rPr lang="en-US" b="1" dirty="0"/>
              <a:t>Agency Responsible: </a:t>
            </a:r>
            <a:r>
              <a:rPr lang="en-US" dirty="0"/>
              <a:t>Halifax Regional Municipality</a:t>
            </a:r>
          </a:p>
          <a:p>
            <a:endParaRPr lang="en-US" dirty="0"/>
          </a:p>
          <a:p>
            <a:r>
              <a:rPr lang="en-US" b="1" dirty="0"/>
              <a:t>Role of the Municipality: </a:t>
            </a:r>
            <a:r>
              <a:rPr lang="en-US" dirty="0"/>
              <a:t>Coordinates all logistics associated with activation of comfort </a:t>
            </a:r>
            <a:r>
              <a:rPr lang="en-US" dirty="0" err="1"/>
              <a:t>centres</a:t>
            </a:r>
            <a:r>
              <a:rPr lang="en-US" dirty="0"/>
              <a:t>. </a:t>
            </a:r>
            <a:br>
              <a:rPr lang="en-US" dirty="0"/>
            </a:br>
            <a:br>
              <a:rPr lang="en-US" dirty="0"/>
            </a:br>
            <a:r>
              <a:rPr lang="en-US" b="1" dirty="0"/>
              <a:t>Activation: </a:t>
            </a:r>
            <a:r>
              <a:rPr lang="en-US" dirty="0"/>
              <a:t>Generally based on needs of the impacted community. The Municipality often makes the decision to open a Comfort Centre based on consultation with Joint Emergency Management (JEM) volunteer groups.</a:t>
            </a:r>
          </a:p>
          <a:p>
            <a:pPr defTabSz="534880">
              <a:lnSpc>
                <a:spcPct val="107000"/>
              </a:lnSpc>
              <a:spcAft>
                <a:spcPts val="832"/>
              </a:spcAft>
              <a:defRPr/>
            </a:pPr>
            <a:endParaRPr lang="en-US" b="1" dirty="0">
              <a:solidFill>
                <a:srgbClr val="000000"/>
              </a:solidFill>
              <a:latin typeface="Arial"/>
              <a:ea typeface="Calibri" panose="020F0502020204030204" pitchFamily="34" charset="0"/>
              <a:cs typeface="Times New Roman" panose="02020603050405020304" pitchFamily="18" charset="0"/>
            </a:endParaRPr>
          </a:p>
          <a:p>
            <a:pPr defTabSz="534880">
              <a:lnSpc>
                <a:spcPct val="107000"/>
              </a:lnSpc>
              <a:spcAft>
                <a:spcPts val="832"/>
              </a:spcAft>
              <a:defRPr/>
            </a:pPr>
            <a:r>
              <a:rPr lang="en-US" b="1" dirty="0">
                <a:solidFill>
                  <a:srgbClr val="000000"/>
                </a:solidFill>
                <a:latin typeface="Arial"/>
                <a:ea typeface="Calibri" panose="020F0502020204030204" pitchFamily="34" charset="0"/>
                <a:cs typeface="Times New Roman" panose="02020603050405020304" pitchFamily="18" charset="0"/>
              </a:rPr>
              <a:t>&gt;&gt;</a:t>
            </a:r>
          </a:p>
          <a:p>
            <a:pPr defTabSz="534880">
              <a:lnSpc>
                <a:spcPct val="107000"/>
              </a:lnSpc>
              <a:spcAft>
                <a:spcPts val="832"/>
              </a:spcAft>
              <a:defRPr/>
            </a:pPr>
            <a:endParaRPr lang="en-US" b="1" dirty="0">
              <a:solidFill>
                <a:srgbClr val="000000"/>
              </a:solidFill>
              <a:latin typeface="Arial"/>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b="1" kern="100" dirty="0">
                <a:effectLst/>
                <a:latin typeface="Aptos" panose="020B0004020202020204" pitchFamily="34" charset="0"/>
                <a:ea typeface="Aptos" panose="020B0004020202020204" pitchFamily="34" charset="0"/>
                <a:cs typeface="Times New Roman" panose="02020603050405020304" pitchFamily="18" charset="0"/>
              </a:rPr>
              <a:t>A Temporary Emergency Shelter: </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set up to help those experiencing homelessness during a storm or cold weather event. It provides warm overnight accommodations, comfort kits, food and water.</a:t>
            </a:r>
          </a:p>
          <a:p>
            <a:pPr defTabSz="534880">
              <a:lnSpc>
                <a:spcPct val="107000"/>
              </a:lnSpc>
              <a:spcAft>
                <a:spcPts val="832"/>
              </a:spcAft>
              <a:defRPr/>
            </a:pPr>
            <a:endParaRPr lang="en-US" dirty="0">
              <a:solidFill>
                <a:srgbClr val="000000"/>
              </a:solidFill>
              <a:latin typeface="Arial"/>
              <a:ea typeface="Calibri" panose="020F0502020204030204" pitchFamily="34" charset="0"/>
              <a:cs typeface="Times New Roman" panose="02020603050405020304" pitchFamily="18" charset="0"/>
            </a:endParaRPr>
          </a:p>
          <a:p>
            <a:pPr marL="0" marR="0" lvl="0" indent="0" algn="l" defTabSz="534880" rtl="0" eaLnBrk="1" fontAlgn="auto" latinLnBrk="0" hangingPunct="1">
              <a:lnSpc>
                <a:spcPct val="107000"/>
              </a:lnSpc>
              <a:spcBef>
                <a:spcPts val="0"/>
              </a:spcBef>
              <a:spcAft>
                <a:spcPts val="832"/>
              </a:spcAft>
              <a:buClrTx/>
              <a:buSzTx/>
              <a:buFontTx/>
              <a:buNone/>
              <a:tabLst/>
              <a:defRPr/>
            </a:pPr>
            <a:r>
              <a:rPr lang="en-US" b="1" dirty="0">
                <a:solidFill>
                  <a:srgbClr val="000000"/>
                </a:solidFill>
                <a:latin typeface="Arial"/>
                <a:ea typeface="Calibri" panose="020F0502020204030204" pitchFamily="34" charset="0"/>
                <a:cs typeface="Times New Roman" panose="02020603050405020304" pitchFamily="18" charset="0"/>
              </a:rPr>
              <a:t>Agency Responsible:</a:t>
            </a:r>
            <a:r>
              <a:rPr lang="en-US" dirty="0">
                <a:solidFill>
                  <a:srgbClr val="000000"/>
                </a:solidFill>
                <a:latin typeface="Arial"/>
                <a:ea typeface="Calibri" panose="020F0502020204030204" pitchFamily="34" charset="0"/>
                <a:cs typeface="Times New Roman" panose="02020603050405020304" pitchFamily="18" charset="0"/>
              </a:rPr>
              <a:t> </a:t>
            </a:r>
            <a:r>
              <a:rPr lang="en-US" sz="1200" kern="100" dirty="0">
                <a:effectLst/>
                <a:latin typeface="Aptos" panose="020B0004020202020204" pitchFamily="34" charset="0"/>
                <a:ea typeface="Aptos" panose="020B0004020202020204" pitchFamily="34" charset="0"/>
                <a:cs typeface="Times New Roman" panose="02020603050405020304" pitchFamily="18" charset="0"/>
              </a:rPr>
              <a:t>Emergency Shelters are opened by the Province.</a:t>
            </a:r>
          </a:p>
          <a:p>
            <a:pPr marL="0" marR="0" lvl="0" indent="0" algn="l" defTabSz="534880" rtl="0" eaLnBrk="1" fontAlgn="auto" latinLnBrk="0" hangingPunct="1">
              <a:lnSpc>
                <a:spcPct val="107000"/>
              </a:lnSpc>
              <a:spcBef>
                <a:spcPts val="0"/>
              </a:spcBef>
              <a:spcAft>
                <a:spcPts val="832"/>
              </a:spcAft>
              <a:buClrTx/>
              <a:buSzTx/>
              <a:buFontTx/>
              <a:buNone/>
              <a:tabLst/>
              <a:defRPr/>
            </a:pPr>
            <a:endParaRPr lang="en-US" dirty="0">
              <a:solidFill>
                <a:srgbClr val="000000"/>
              </a:solidFill>
              <a:latin typeface="Arial"/>
              <a:ea typeface="Calibri" panose="020F0502020204030204" pitchFamily="34" charset="0"/>
              <a:cs typeface="Times New Roman" panose="02020603050405020304" pitchFamily="18" charset="0"/>
            </a:endParaRPr>
          </a:p>
          <a:p>
            <a:pPr defTabSz="534880">
              <a:lnSpc>
                <a:spcPct val="107000"/>
              </a:lnSpc>
              <a:spcAft>
                <a:spcPts val="832"/>
              </a:spcAft>
              <a:defRPr/>
            </a:pPr>
            <a:r>
              <a:rPr lang="en-US" b="1" dirty="0">
                <a:solidFill>
                  <a:srgbClr val="000000"/>
                </a:solidFill>
                <a:latin typeface="Arial"/>
                <a:ea typeface="Calibri" panose="020F0502020204030204" pitchFamily="34" charset="0"/>
                <a:cs typeface="Times New Roman" panose="02020603050405020304" pitchFamily="18" charset="0"/>
              </a:rPr>
              <a:t>Role of the Municipality: </a:t>
            </a:r>
            <a:r>
              <a:rPr lang="en-US" b="0" dirty="0">
                <a:solidFill>
                  <a:srgbClr val="000000"/>
                </a:solidFill>
                <a:latin typeface="Arial"/>
                <a:ea typeface="Calibri" panose="020F0502020204030204" pitchFamily="34" charset="0"/>
                <a:cs typeface="Times New Roman" panose="02020603050405020304" pitchFamily="18" charset="0"/>
              </a:rPr>
              <a:t>The Municipality </a:t>
            </a:r>
            <a:r>
              <a:rPr lang="en-US" dirty="0">
                <a:solidFill>
                  <a:srgbClr val="000000"/>
                </a:solidFill>
                <a:latin typeface="Arial"/>
                <a:ea typeface="Calibri" panose="020F0502020204030204" pitchFamily="34" charset="0"/>
                <a:cs typeface="Times New Roman" panose="02020603050405020304" pitchFamily="18" charset="0"/>
              </a:rPr>
              <a:t>supports the province by providing access to municipal facilities to use as temporary emergency shelters and logistical support (e.g. securing transportation, cots, blankets, pillows, comfort kits, and food). </a:t>
            </a:r>
            <a:r>
              <a:rPr lang="en-US" dirty="0">
                <a:solidFill>
                  <a:srgbClr val="000000"/>
                </a:solidFill>
                <a:latin typeface="Arial"/>
                <a:ea typeface="Calibri" panose="020F0502020204030204" pitchFamily="34" charset="0"/>
              </a:rPr>
              <a:t>Note: The Province is the lead on addressing homelessness in all of Nova Scotia’s municipalities, by providing transportation between warming </a:t>
            </a:r>
            <a:r>
              <a:rPr lang="en-US" dirty="0" err="1">
                <a:solidFill>
                  <a:srgbClr val="000000"/>
                </a:solidFill>
                <a:latin typeface="Arial"/>
                <a:ea typeface="Calibri" panose="020F0502020204030204" pitchFamily="34" charset="0"/>
              </a:rPr>
              <a:t>centres</a:t>
            </a:r>
            <a:r>
              <a:rPr lang="en-US" dirty="0">
                <a:solidFill>
                  <a:srgbClr val="000000"/>
                </a:solidFill>
                <a:latin typeface="Arial"/>
                <a:ea typeface="Calibri" panose="020F0502020204030204" pitchFamily="34" charset="0"/>
              </a:rPr>
              <a:t> and temporary emergency shelters.</a:t>
            </a:r>
            <a:endParaRPr lang="en-US" dirty="0">
              <a:solidFill>
                <a:srgbClr val="000000"/>
              </a:solidFill>
              <a:latin typeface="Arial"/>
              <a:ea typeface="Calibri" panose="020F0502020204030204" pitchFamily="34" charset="0"/>
              <a:cs typeface="Times New Roman" panose="02020603050405020304" pitchFamily="18" charset="0"/>
            </a:endParaRPr>
          </a:p>
          <a:p>
            <a:pPr defTabSz="534880">
              <a:lnSpc>
                <a:spcPct val="107000"/>
              </a:lnSpc>
              <a:spcAft>
                <a:spcPts val="832"/>
              </a:spcAft>
              <a:defRPr/>
            </a:pPr>
            <a:endParaRPr lang="en-US" dirty="0">
              <a:solidFill>
                <a:srgbClr val="000000"/>
              </a:solidFill>
              <a:latin typeface="Arial"/>
              <a:ea typeface="Calibri" panose="020F0502020204030204" pitchFamily="34" charset="0"/>
              <a:cs typeface="Times New Roman" panose="02020603050405020304" pitchFamily="18" charset="0"/>
            </a:endParaRPr>
          </a:p>
          <a:p>
            <a:pPr defTabSz="534880">
              <a:lnSpc>
                <a:spcPct val="107000"/>
              </a:lnSpc>
              <a:spcAft>
                <a:spcPts val="832"/>
              </a:spcAft>
              <a:defRPr/>
            </a:pPr>
            <a:r>
              <a:rPr lang="en-US" b="1" dirty="0">
                <a:solidFill>
                  <a:srgbClr val="000000"/>
                </a:solidFill>
                <a:latin typeface="Arial"/>
                <a:ea typeface="Calibri" panose="020F0502020204030204" pitchFamily="34" charset="0"/>
                <a:cs typeface="Times New Roman" panose="02020603050405020304" pitchFamily="18" charset="0"/>
              </a:rPr>
              <a:t>Activation: </a:t>
            </a:r>
            <a:r>
              <a:rPr lang="en-US" dirty="0">
                <a:solidFill>
                  <a:srgbClr val="000000"/>
                </a:solidFill>
                <a:latin typeface="Arial"/>
                <a:ea typeface="Calibri" panose="020F0502020204030204" pitchFamily="34" charset="0"/>
                <a:cs typeface="Times New Roman" panose="02020603050405020304" pitchFamily="18" charset="0"/>
              </a:rPr>
              <a:t>The opening of a temporary emergency shelter is determined by the Province, in consultation with the Municipality.</a:t>
            </a:r>
          </a:p>
          <a:p>
            <a:pPr defTabSz="534880">
              <a:lnSpc>
                <a:spcPct val="107000"/>
              </a:lnSpc>
              <a:spcAft>
                <a:spcPts val="832"/>
              </a:spcAft>
              <a:defRPr/>
            </a:pPr>
            <a:endParaRPr lang="en-US" dirty="0">
              <a:solidFill>
                <a:srgbClr val="000000"/>
              </a:solidFill>
              <a:latin typeface="Arial"/>
              <a:ea typeface="Calibri" panose="020F0502020204030204" pitchFamily="34" charset="0"/>
              <a:cs typeface="Times New Roman" panose="02020603050405020304" pitchFamily="18" charset="0"/>
            </a:endParaRPr>
          </a:p>
          <a:p>
            <a:pPr defTabSz="534880">
              <a:lnSpc>
                <a:spcPct val="107000"/>
              </a:lnSpc>
              <a:spcAft>
                <a:spcPts val="832"/>
              </a:spcAft>
              <a:defRPr/>
            </a:pPr>
            <a:r>
              <a:rPr lang="en-US" dirty="0">
                <a:solidFill>
                  <a:srgbClr val="000000"/>
                </a:solidFill>
                <a:latin typeface="Arial"/>
                <a:ea typeface="Calibri" panose="020F0502020204030204" pitchFamily="34" charset="0"/>
                <a:cs typeface="Times New Roman" panose="02020603050405020304" pitchFamily="18" charset="0"/>
              </a:rPr>
              <a:t>&gt;&gt;</a:t>
            </a:r>
            <a:endParaRPr lang="en-US" sz="1400" dirty="0">
              <a:solidFill>
                <a:srgbClr val="000000"/>
              </a:solidFill>
              <a:latin typeface="Arial"/>
            </a:endParaRPr>
          </a:p>
          <a:p>
            <a:pPr defTabSz="534880">
              <a:lnSpc>
                <a:spcPct val="107000"/>
              </a:lnSpc>
              <a:spcAft>
                <a:spcPts val="832"/>
              </a:spcAft>
              <a:defRPr/>
            </a:pPr>
            <a:endParaRPr lang="en-US" dirty="0"/>
          </a:p>
          <a:p>
            <a:pPr marL="0" marR="0">
              <a:lnSpc>
                <a:spcPct val="107000"/>
              </a:lnSpc>
              <a:spcBef>
                <a:spcPts val="0"/>
              </a:spcBef>
              <a:spcAft>
                <a:spcPts val="800"/>
              </a:spcAft>
            </a:pPr>
            <a:r>
              <a:rPr lang="en-US" sz="1800" b="1" kern="100" dirty="0">
                <a:effectLst/>
                <a:latin typeface="Aptos" panose="020B0004020202020204" pitchFamily="34" charset="0"/>
                <a:ea typeface="Aptos" panose="020B0004020202020204" pitchFamily="34" charset="0"/>
                <a:cs typeface="Times New Roman" panose="02020603050405020304" pitchFamily="18" charset="0"/>
              </a:rPr>
              <a:t>An Evacuation Centre: </a:t>
            </a:r>
            <a:r>
              <a:rPr lang="en-CA" sz="1800" kern="100" dirty="0">
                <a:effectLst/>
                <a:latin typeface="Aptos" panose="020B0004020202020204" pitchFamily="34" charset="0"/>
                <a:ea typeface="Aptos" panose="020B0004020202020204" pitchFamily="34" charset="0"/>
                <a:cs typeface="Times New Roman" panose="02020603050405020304" pitchFamily="18" charset="0"/>
              </a:rPr>
              <a:t>emergency facility that opens when more than 10 units or 25 residents have to be evacuated from their homes due to an emergency event</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and overnight accommodations are required. An Evacuation Centre may provide </a:t>
            </a:r>
            <a:r>
              <a:rPr lang="en-CA" sz="1800" kern="100" dirty="0">
                <a:effectLst/>
                <a:latin typeface="Aptos" panose="020B0004020202020204" pitchFamily="34" charset="0"/>
                <a:ea typeface="Aptos" panose="020B0004020202020204" pitchFamily="34" charset="0"/>
                <a:cs typeface="Times New Roman" panose="02020603050405020304" pitchFamily="18" charset="0"/>
              </a:rPr>
              <a:t>food, registration, lodging, clothing, and psychosocial supports.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defTabSz="534880">
              <a:lnSpc>
                <a:spcPct val="107000"/>
              </a:lnSpc>
              <a:spcAft>
                <a:spcPts val="832"/>
              </a:spcAft>
              <a:defRPr/>
            </a:pPr>
            <a:endParaRPr lang="en-US" dirty="0">
              <a:solidFill>
                <a:srgbClr val="000000"/>
              </a:solidFill>
              <a:latin typeface="Arial"/>
              <a:ea typeface="Calibri" panose="020F0502020204030204" pitchFamily="34" charset="0"/>
              <a:cs typeface="Times New Roman" panose="02020603050405020304" pitchFamily="18" charset="0"/>
            </a:endParaRPr>
          </a:p>
          <a:p>
            <a:pPr defTabSz="534880">
              <a:lnSpc>
                <a:spcPct val="107000"/>
              </a:lnSpc>
              <a:spcAft>
                <a:spcPts val="832"/>
              </a:spcAft>
              <a:defRPr/>
            </a:pPr>
            <a:r>
              <a:rPr lang="en-US" b="1" dirty="0">
                <a:solidFill>
                  <a:srgbClr val="000000"/>
                </a:solidFill>
                <a:latin typeface="Arial"/>
                <a:ea typeface="Calibri" panose="020F0502020204030204" pitchFamily="34" charset="0"/>
                <a:cs typeface="Calibri" panose="020F0502020204030204" pitchFamily="34" charset="0"/>
              </a:rPr>
              <a:t>Agency responsible:</a:t>
            </a:r>
            <a:r>
              <a:rPr lang="en-US" dirty="0">
                <a:solidFill>
                  <a:srgbClr val="000000"/>
                </a:solidFill>
                <a:latin typeface="Arial"/>
                <a:ea typeface="Calibri" panose="020F0502020204030204" pitchFamily="34" charset="0"/>
                <a:cs typeface="Calibri" panose="020F0502020204030204" pitchFamily="34" charset="0"/>
              </a:rPr>
              <a:t> </a:t>
            </a:r>
            <a:r>
              <a:rPr lang="en-US" dirty="0">
                <a:solidFill>
                  <a:srgbClr val="000000"/>
                </a:solidFill>
                <a:latin typeface="Arial"/>
                <a:ea typeface="Calibri" panose="020F0502020204030204" pitchFamily="34" charset="0"/>
                <a:cs typeface="Times New Roman" panose="02020603050405020304" pitchFamily="18" charset="0"/>
              </a:rPr>
              <a:t>Halifax Regional Municipality</a:t>
            </a:r>
            <a:r>
              <a:rPr lang="en-US" dirty="0">
                <a:solidFill>
                  <a:srgbClr val="FF0000"/>
                </a:solidFill>
                <a:latin typeface="Arial"/>
                <a:ea typeface="Calibri" panose="020F0502020204030204" pitchFamily="34" charset="0"/>
                <a:cs typeface="Calibri" panose="020F0502020204030204" pitchFamily="34" charset="0"/>
              </a:rPr>
              <a:t> </a:t>
            </a:r>
            <a:r>
              <a:rPr lang="en-US" b="1" dirty="0">
                <a:solidFill>
                  <a:srgbClr val="FF0000"/>
                </a:solidFill>
                <a:latin typeface="Arial"/>
                <a:ea typeface="Calibri" panose="020F0502020204030204" pitchFamily="34" charset="0"/>
                <a:cs typeface="Calibri" panose="020F0502020204030204" pitchFamily="34" charset="0"/>
              </a:rPr>
              <a:t>AND</a:t>
            </a:r>
            <a:r>
              <a:rPr lang="en-US" dirty="0">
                <a:solidFill>
                  <a:srgbClr val="FF0000"/>
                </a:solidFill>
                <a:latin typeface="Arial"/>
                <a:ea typeface="Calibri" panose="020F0502020204030204" pitchFamily="34" charset="0"/>
                <a:cs typeface="Calibri" panose="020F0502020204030204" pitchFamily="34" charset="0"/>
              </a:rPr>
              <a:t> Province of Nova Scotia</a:t>
            </a:r>
            <a:r>
              <a:rPr lang="en-US" dirty="0">
                <a:solidFill>
                  <a:srgbClr val="000000"/>
                </a:solidFill>
                <a:latin typeface="Arial"/>
                <a:ea typeface="Calibri" panose="020F0502020204030204" pitchFamily="34" charset="0"/>
                <a:cs typeface="Times New Roman" panose="02020603050405020304" pitchFamily="18" charset="0"/>
              </a:rPr>
              <a:t> </a:t>
            </a:r>
          </a:p>
          <a:p>
            <a:pPr defTabSz="534880">
              <a:lnSpc>
                <a:spcPct val="107000"/>
              </a:lnSpc>
              <a:spcAft>
                <a:spcPts val="832"/>
              </a:spcAft>
              <a:defRPr/>
            </a:pPr>
            <a:endParaRPr lang="en-US" i="1" dirty="0">
              <a:solidFill>
                <a:srgbClr val="000000"/>
              </a:solidFill>
              <a:latin typeface="Arial"/>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0000"/>
                </a:solidFill>
                <a:latin typeface="Arial"/>
                <a:ea typeface="Calibri" panose="020F0502020204030204" pitchFamily="34" charset="0"/>
                <a:cs typeface="Times New Roman" panose="02020603050405020304" pitchFamily="18" charset="0"/>
              </a:rPr>
              <a:t>Activation: </a:t>
            </a:r>
            <a:r>
              <a:rPr lang="en-US" sz="1200" kern="100" dirty="0">
                <a:effectLst/>
                <a:latin typeface="Aptos" panose="020B0004020202020204" pitchFamily="34" charset="0"/>
                <a:ea typeface="Aptos" panose="020B0004020202020204" pitchFamily="34" charset="0"/>
                <a:cs typeface="Times New Roman" panose="02020603050405020304" pitchFamily="18" charset="0"/>
              </a:rPr>
              <a:t>An Evacuation Centre is opened when a request is made by the Municipality to the Province for assistance. Evacuation </a:t>
            </a:r>
            <a:r>
              <a:rPr lang="en-US" sz="1200" kern="100" dirty="0" err="1">
                <a:effectLst/>
                <a:latin typeface="Aptos" panose="020B0004020202020204" pitchFamily="34" charset="0"/>
                <a:ea typeface="Aptos" panose="020B0004020202020204" pitchFamily="34" charset="0"/>
                <a:cs typeface="Times New Roman" panose="02020603050405020304" pitchFamily="18" charset="0"/>
              </a:rPr>
              <a:t>Centres</a:t>
            </a:r>
            <a:r>
              <a:rPr lang="en-US" sz="1200" kern="100" dirty="0">
                <a:effectLst/>
                <a:latin typeface="Aptos" panose="020B0004020202020204" pitchFamily="34" charset="0"/>
                <a:ea typeface="Aptos" panose="020B0004020202020204" pitchFamily="34" charset="0"/>
                <a:cs typeface="Times New Roman" panose="02020603050405020304" pitchFamily="18" charset="0"/>
              </a:rPr>
              <a:t> are operated by the Canadian Red Cross who are under contract/direction of the Provincial Department of Community Services. </a:t>
            </a:r>
          </a:p>
          <a:p>
            <a:pPr defTabSz="534880">
              <a:lnSpc>
                <a:spcPct val="107000"/>
              </a:lnSpc>
              <a:spcAft>
                <a:spcPts val="832"/>
              </a:spcAft>
              <a:defRPr/>
            </a:pPr>
            <a:endParaRPr lang="en-US" dirty="0">
              <a:solidFill>
                <a:srgbClr val="000000"/>
              </a:solidFill>
              <a:latin typeface="Arial"/>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B2BC168-B386-5B4B-89C6-D99A3B17D508}" type="slidenum">
              <a:rPr lang="en-US" smtClean="0"/>
              <a:t>11</a:t>
            </a:fld>
            <a:endParaRPr lang="en-US"/>
          </a:p>
        </p:txBody>
      </p:sp>
    </p:spTree>
    <p:extLst>
      <p:ext uri="{BB962C8B-B14F-4D97-AF65-F5344CB8AC3E}">
        <p14:creationId xmlns:p14="http://schemas.microsoft.com/office/powerpoint/2010/main" val="35999539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pPr marL="0" indent="0">
              <a:buFont typeface="Arial" pitchFamily="34" charset="0"/>
              <a:buNone/>
            </a:pPr>
            <a:r>
              <a:rPr lang="en-CA" baseline="0" dirty="0"/>
              <a:t>Non-Government Organizations that may step up during an emergency are:</a:t>
            </a:r>
          </a:p>
          <a:p>
            <a:pPr marL="0" indent="0">
              <a:buFont typeface="Arial" pitchFamily="34" charset="0"/>
              <a:buNone/>
            </a:pPr>
            <a:endParaRPr lang="en-CA" baseline="0" dirty="0"/>
          </a:p>
          <a:p>
            <a:pPr marL="0" indent="0">
              <a:buFont typeface="Arial" pitchFamily="34" charset="0"/>
              <a:buNone/>
            </a:pPr>
            <a:r>
              <a:rPr lang="en-CA" baseline="0" dirty="0"/>
              <a:t>The Salvation Army – feeding, non-denominational spiritual care</a:t>
            </a:r>
          </a:p>
          <a:p>
            <a:pPr marL="0" indent="0">
              <a:buFont typeface="Arial" pitchFamily="34" charset="0"/>
              <a:buNone/>
            </a:pPr>
            <a:endParaRPr lang="en-CA" baseline="0" dirty="0"/>
          </a:p>
          <a:p>
            <a:pPr marL="0" indent="0">
              <a:buFont typeface="Arial" pitchFamily="34" charset="0"/>
              <a:buNone/>
            </a:pPr>
            <a:r>
              <a:rPr lang="en-CA" baseline="0" dirty="0"/>
              <a:t>Canadian Red Cross – </a:t>
            </a:r>
            <a:r>
              <a:rPr lang="en-CA" dirty="0"/>
              <a:t>feeding, registration, lodging, clothing, psychosocial supports</a:t>
            </a:r>
          </a:p>
          <a:p>
            <a:pPr marL="0" marR="0">
              <a:lnSpc>
                <a:spcPct val="107000"/>
              </a:lnSpc>
              <a:spcBef>
                <a:spcPts val="0"/>
              </a:spcBef>
              <a:spcAft>
                <a:spcPts val="800"/>
              </a:spcAft>
            </a:pPr>
            <a:endParaRPr lang="en-CA" dirty="0"/>
          </a:p>
          <a:p>
            <a:pPr marL="0" marR="0">
              <a:lnSpc>
                <a:spcPct val="107000"/>
              </a:lnSpc>
              <a:spcBef>
                <a:spcPts val="0"/>
              </a:spcBef>
              <a:spcAft>
                <a:spcPts val="800"/>
              </a:spcAft>
            </a:pPr>
            <a:r>
              <a:rPr lang="en-CA" dirty="0"/>
              <a:t>Ground Search and Rescue - </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Ground Search and Rescue is a registered non-profit organization whose primary duty is to locate and rescue people who are lost. </a:t>
            </a:r>
          </a:p>
          <a:p>
            <a:pPr marL="0" marR="0">
              <a:lnSpc>
                <a:spcPct val="107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Because these volunteers have the appropriate background checks, training, communications, transportation, safety equipment and all-weather capability, GSAR is able to support Emergency Management during evacuations and civil emergencies. </a:t>
            </a:r>
          </a:p>
          <a:p>
            <a:pPr marL="0" marR="0">
              <a:lnSpc>
                <a:spcPct val="107000"/>
              </a:lnSpc>
              <a:spcBef>
                <a:spcPts val="0"/>
              </a:spcBef>
              <a:spcAft>
                <a:spcPts val="80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An example of their support would be doing wellness checks for encampments. During a cold snap or extreme weather event, Housing &amp; Homelessness will reach out to Emergency Management, and we will coordinate support from GSAR which involves visiting encampments and offering supplies and transportation to emergency shelters.</a:t>
            </a:r>
          </a:p>
          <a:p>
            <a:pPr marL="0" marR="0">
              <a:lnSpc>
                <a:spcPct val="107000"/>
              </a:lnSpc>
              <a:spcBef>
                <a:spcPts val="0"/>
              </a:spcBef>
              <a:spcAft>
                <a:spcPts val="80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Amateur Radio Operators - Emergency Management coordinates Amateur Radio operators to provide emergency telecommunications backup. Although we have a state-of-the-art digital radio system in this province, called TMR, it’s important to have other telecommunications in place as a precaution. </a:t>
            </a:r>
          </a:p>
          <a:p>
            <a:pPr marL="0" marR="0">
              <a:lnSpc>
                <a:spcPct val="107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If our primary system was to fail or become overloaded, these volunteers are trained to operate Amateur Radio and other back-up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telecomms</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equipment.</a:t>
            </a:r>
          </a:p>
          <a:p>
            <a:pPr marL="0" marR="0">
              <a:lnSpc>
                <a:spcPct val="107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Outside of an emergency, Amateur Radio volunteers test and charge telecommunications equipment regularly, they ensure that kits are stocked, and they stay prepared through training exercises and briefings.</a:t>
            </a:r>
          </a:p>
          <a:p>
            <a:pPr marL="171450" indent="-171450">
              <a:buFont typeface="Arial" panose="020B0604020202020204" pitchFamily="34" charset="0"/>
              <a:buChar char="•"/>
            </a:pPr>
            <a:endParaRPr lang="en-CA" dirty="0"/>
          </a:p>
          <a:p>
            <a:pPr marL="0" indent="0">
              <a:buFont typeface="Arial" panose="020B0604020202020204" pitchFamily="34" charset="0"/>
              <a:buNone/>
            </a:pPr>
            <a:r>
              <a:rPr lang="en-CA" baseline="0" dirty="0"/>
              <a:t>Disaster Animal Rescue Team (DART) – sheltering, feeding for displaced domestic animals</a:t>
            </a:r>
          </a:p>
          <a:p>
            <a:pPr marL="0" indent="0">
              <a:buFont typeface="Arial" panose="020B0604020202020204" pitchFamily="34" charset="0"/>
              <a:buNone/>
            </a:pPr>
            <a:endParaRPr lang="en-CA" baseline="0" dirty="0"/>
          </a:p>
          <a:p>
            <a:pPr marL="0" indent="0">
              <a:buFont typeface="Arial" panose="020B0604020202020204" pitchFamily="34" charset="0"/>
              <a:buNone/>
            </a:pPr>
            <a:r>
              <a:rPr lang="en-CA" baseline="0" dirty="0"/>
              <a:t>Saint John Ambulance – First Aid, Mental Health</a:t>
            </a:r>
          </a:p>
          <a:p>
            <a:pPr marL="0" indent="0">
              <a:buFont typeface="Arial" panose="020B0604020202020204" pitchFamily="34" charset="0"/>
              <a:buNone/>
            </a:pPr>
            <a:endParaRPr lang="en-CA" baseline="0" dirty="0"/>
          </a:p>
          <a:p>
            <a:pPr marL="0" indent="0">
              <a:buFont typeface="Arial" panose="020B0604020202020204" pitchFamily="34" charset="0"/>
              <a:buNone/>
            </a:pPr>
            <a:r>
              <a:rPr lang="en-CA" baseline="0" dirty="0"/>
              <a:t>Community Groups – Lion’s Club, Legions, Churches, Service Clubs</a:t>
            </a:r>
          </a:p>
        </p:txBody>
      </p:sp>
      <p:sp>
        <p:nvSpPr>
          <p:cNvPr id="4" name="Slide Number Placeholder 3"/>
          <p:cNvSpPr>
            <a:spLocks noGrp="1"/>
          </p:cNvSpPr>
          <p:nvPr>
            <p:ph type="sldNum" sz="quarter" idx="5"/>
          </p:nvPr>
        </p:nvSpPr>
        <p:spPr/>
        <p:txBody>
          <a:bodyPr/>
          <a:lstStyle/>
          <a:p>
            <a:fld id="{0B2BC168-B386-5B4B-89C6-D99A3B17D508}" type="slidenum">
              <a:rPr lang="en-US" smtClean="0"/>
              <a:t>12</a:t>
            </a:fld>
            <a:endParaRPr lang="en-US"/>
          </a:p>
        </p:txBody>
      </p:sp>
    </p:spTree>
    <p:extLst>
      <p:ext uri="{BB962C8B-B14F-4D97-AF65-F5344CB8AC3E}">
        <p14:creationId xmlns:p14="http://schemas.microsoft.com/office/powerpoint/2010/main" val="25509016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B2BC168-B386-5B4B-89C6-D99A3B17D508}" type="slidenum">
              <a:rPr lang="en-US" smtClean="0"/>
              <a:t>13</a:t>
            </a:fld>
            <a:endParaRPr lang="en-US"/>
          </a:p>
        </p:txBody>
      </p:sp>
    </p:spTree>
    <p:extLst>
      <p:ext uri="{BB962C8B-B14F-4D97-AF65-F5344CB8AC3E}">
        <p14:creationId xmlns:p14="http://schemas.microsoft.com/office/powerpoint/2010/main" val="24770044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pPr marL="0" indent="0">
              <a:buFont typeface="Arial" pitchFamily="34" charset="0"/>
              <a:buNone/>
            </a:pPr>
            <a:r>
              <a:rPr lang="en-CA" dirty="0"/>
              <a:t>Location</a:t>
            </a:r>
          </a:p>
          <a:p>
            <a:pPr marL="640573" lvl="1" indent="-174702">
              <a:buFont typeface="Arial" pitchFamily="34" charset="0"/>
              <a:buChar char="•"/>
            </a:pPr>
            <a:r>
              <a:rPr lang="en-CA" dirty="0"/>
              <a:t>HRM</a:t>
            </a:r>
            <a:r>
              <a:rPr lang="en-CA" baseline="0" dirty="0"/>
              <a:t> owned facilities when available</a:t>
            </a:r>
          </a:p>
          <a:p>
            <a:pPr marL="465871" lvl="1" indent="0">
              <a:buFont typeface="Arial" pitchFamily="34" charset="0"/>
              <a:buNone/>
            </a:pPr>
            <a:endParaRPr lang="en-CA" baseline="0" dirty="0"/>
          </a:p>
          <a:p>
            <a:pPr marL="0" indent="0">
              <a:buFont typeface="Arial" pitchFamily="34" charset="0"/>
              <a:buNone/>
            </a:pPr>
            <a:r>
              <a:rPr lang="en-CA" baseline="0" dirty="0"/>
              <a:t>Personnel</a:t>
            </a:r>
          </a:p>
          <a:p>
            <a:pPr marL="640573" lvl="1" indent="-174702">
              <a:buFont typeface="Arial" pitchFamily="34" charset="0"/>
              <a:buChar char="•"/>
            </a:pPr>
            <a:r>
              <a:rPr lang="en-CA" baseline="0" dirty="0"/>
              <a:t>Trained/aware in Comfort Centre mechanics</a:t>
            </a:r>
          </a:p>
          <a:p>
            <a:pPr marL="465871" lvl="1" indent="0">
              <a:buFont typeface="Arial" pitchFamily="34" charset="0"/>
              <a:buNone/>
            </a:pPr>
            <a:endParaRPr lang="en-CA" baseline="0" dirty="0"/>
          </a:p>
          <a:p>
            <a:pPr marL="0" indent="0">
              <a:buFont typeface="Arial" pitchFamily="34" charset="0"/>
              <a:buNone/>
            </a:pPr>
            <a:r>
              <a:rPr lang="en-CA" baseline="0" dirty="0"/>
              <a:t>Management</a:t>
            </a:r>
          </a:p>
          <a:p>
            <a:pPr marL="640573" lvl="1" indent="-174702">
              <a:buFont typeface="Arial" pitchFamily="34" charset="0"/>
              <a:buChar char="•"/>
            </a:pPr>
            <a:r>
              <a:rPr lang="en-CA" baseline="0" dirty="0"/>
              <a:t>Comfort Centres will have HRM trained volunteers in key roles </a:t>
            </a:r>
          </a:p>
          <a:p>
            <a:pPr marL="640573" lvl="1" indent="-174702">
              <a:buFont typeface="Arial" pitchFamily="34" charset="0"/>
              <a:buChar char="•"/>
            </a:pPr>
            <a:r>
              <a:rPr lang="en-CA" baseline="0" dirty="0"/>
              <a:t>Comfort Centre Manager level two training</a:t>
            </a:r>
          </a:p>
          <a:p>
            <a:pPr marL="465871" lvl="1" indent="0">
              <a:buFont typeface="Arial" pitchFamily="34" charset="0"/>
              <a:buNone/>
            </a:pPr>
            <a:endParaRPr lang="en-CA" baseline="0" dirty="0"/>
          </a:p>
          <a:p>
            <a:pPr marL="0" indent="0">
              <a:buFont typeface="Arial" pitchFamily="34" charset="0"/>
              <a:buNone/>
            </a:pPr>
            <a:r>
              <a:rPr lang="en-CA" baseline="0" dirty="0"/>
              <a:t>Logistics </a:t>
            </a:r>
          </a:p>
          <a:p>
            <a:pPr marL="631902" lvl="1" indent="-174702">
              <a:buFont typeface="Arial" pitchFamily="34" charset="0"/>
              <a:buChar char="•"/>
            </a:pPr>
            <a:r>
              <a:rPr lang="en-CA" baseline="0" dirty="0"/>
              <a:t>Materials used in the running of the Comfort Centre – Comfort Centre Kits</a:t>
            </a:r>
          </a:p>
          <a:p>
            <a:pPr marL="640573" lvl="1" indent="-174702">
              <a:buFont typeface="Arial" pitchFamily="34" charset="0"/>
              <a:buChar char="•"/>
            </a:pPr>
            <a:r>
              <a:rPr lang="en-CA" baseline="0" dirty="0"/>
              <a:t>Should come from local sources when-ever possible</a:t>
            </a:r>
          </a:p>
          <a:p>
            <a:pPr marL="640573" lvl="1" indent="-174702">
              <a:buFont typeface="Arial" pitchFamily="34" charset="0"/>
              <a:buChar char="•"/>
            </a:pPr>
            <a:r>
              <a:rPr lang="en-CA" baseline="0" dirty="0"/>
              <a:t>EM will support when local sources are not available</a:t>
            </a:r>
          </a:p>
          <a:p>
            <a:pPr marL="640573" lvl="1" indent="-174702">
              <a:buFont typeface="Arial" pitchFamily="34" charset="0"/>
              <a:buChar char="•"/>
            </a:pPr>
            <a:endParaRPr lang="en-CA" baseline="0" dirty="0"/>
          </a:p>
          <a:p>
            <a:pPr marL="0" indent="0">
              <a:buFont typeface="Arial" pitchFamily="34" charset="0"/>
              <a:buNone/>
            </a:pPr>
            <a:r>
              <a:rPr lang="en-CA" baseline="0" dirty="0"/>
              <a:t>Psychosocial  </a:t>
            </a:r>
          </a:p>
          <a:p>
            <a:pPr marL="631902" lvl="1" indent="-174702">
              <a:buFont typeface="Arial" pitchFamily="34" charset="0"/>
              <a:buChar char="•"/>
            </a:pPr>
            <a:r>
              <a:rPr lang="en-CA" baseline="0" dirty="0"/>
              <a:t>When identified, Red Cross is notified to investigate and act</a:t>
            </a:r>
          </a:p>
          <a:p>
            <a:pPr marL="640573" lvl="1" indent="-174702">
              <a:buFont typeface="Arial" pitchFamily="34" charset="0"/>
              <a:buChar char="•"/>
            </a:pPr>
            <a:r>
              <a:rPr lang="en-CA" baseline="0" dirty="0"/>
              <a:t>HRM may be able to provide supports and resources through relationships with trained professionals</a:t>
            </a:r>
          </a:p>
          <a:p>
            <a:endParaRPr lang="en-US" dirty="0"/>
          </a:p>
        </p:txBody>
      </p:sp>
      <p:sp>
        <p:nvSpPr>
          <p:cNvPr id="4" name="Slide Number Placeholder 3"/>
          <p:cNvSpPr>
            <a:spLocks noGrp="1"/>
          </p:cNvSpPr>
          <p:nvPr>
            <p:ph type="sldNum" sz="quarter" idx="5"/>
          </p:nvPr>
        </p:nvSpPr>
        <p:spPr/>
        <p:txBody>
          <a:bodyPr/>
          <a:lstStyle/>
          <a:p>
            <a:fld id="{0B2BC168-B386-5B4B-89C6-D99A3B17D508}" type="slidenum">
              <a:rPr lang="en-US" smtClean="0"/>
              <a:t>14</a:t>
            </a:fld>
            <a:endParaRPr lang="en-US"/>
          </a:p>
        </p:txBody>
      </p:sp>
    </p:spTree>
    <p:extLst>
      <p:ext uri="{BB962C8B-B14F-4D97-AF65-F5344CB8AC3E}">
        <p14:creationId xmlns:p14="http://schemas.microsoft.com/office/powerpoint/2010/main" val="41382218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r>
              <a:rPr lang="en-US" dirty="0"/>
              <a:t>We covered what a Comfort Centre is in earlier slides. Now let’s go through the who, when, where, and how.</a:t>
            </a:r>
          </a:p>
          <a:p>
            <a:endParaRPr lang="en-US" dirty="0"/>
          </a:p>
          <a:p>
            <a:r>
              <a:rPr lang="en-US" dirty="0"/>
              <a:t>*Information Centre is used more for short term events (1-4 hours) i.e. Old Grand Desert target range ordinance (explosives) disposal</a:t>
            </a:r>
          </a:p>
        </p:txBody>
      </p:sp>
      <p:sp>
        <p:nvSpPr>
          <p:cNvPr id="4" name="Slide Number Placeholder 3"/>
          <p:cNvSpPr>
            <a:spLocks noGrp="1"/>
          </p:cNvSpPr>
          <p:nvPr>
            <p:ph type="sldNum" sz="quarter" idx="5"/>
          </p:nvPr>
        </p:nvSpPr>
        <p:spPr/>
        <p:txBody>
          <a:bodyPr/>
          <a:lstStyle/>
          <a:p>
            <a:fld id="{0B2BC168-B386-5B4B-89C6-D99A3B17D508}" type="slidenum">
              <a:rPr lang="en-US" smtClean="0"/>
              <a:t>15</a:t>
            </a:fld>
            <a:endParaRPr lang="en-US"/>
          </a:p>
        </p:txBody>
      </p:sp>
    </p:spTree>
    <p:extLst>
      <p:ext uri="{BB962C8B-B14F-4D97-AF65-F5344CB8AC3E}">
        <p14:creationId xmlns:p14="http://schemas.microsoft.com/office/powerpoint/2010/main" val="26349646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r>
              <a:rPr lang="en-US" dirty="0">
                <a:highlight>
                  <a:srgbClr val="FFFF00"/>
                </a:highlight>
              </a:rPr>
              <a:t>Volunteers in any capacity must be registered with HRM and have conducted a clear Criminal Background Check and Vulnerable Sector Search. Spontaneous volunteers are not accepted due to liability.</a:t>
            </a:r>
          </a:p>
        </p:txBody>
      </p:sp>
      <p:sp>
        <p:nvSpPr>
          <p:cNvPr id="4" name="Slide Number Placeholder 3"/>
          <p:cNvSpPr>
            <a:spLocks noGrp="1"/>
          </p:cNvSpPr>
          <p:nvPr>
            <p:ph type="sldNum" sz="quarter" idx="5"/>
          </p:nvPr>
        </p:nvSpPr>
        <p:spPr/>
        <p:txBody>
          <a:bodyPr/>
          <a:lstStyle/>
          <a:p>
            <a:fld id="{0B2BC168-B386-5B4B-89C6-D99A3B17D508}" type="slidenum">
              <a:rPr lang="en-US" smtClean="0"/>
              <a:t>16</a:t>
            </a:fld>
            <a:endParaRPr lang="en-US"/>
          </a:p>
        </p:txBody>
      </p:sp>
    </p:spTree>
    <p:extLst>
      <p:ext uri="{BB962C8B-B14F-4D97-AF65-F5344CB8AC3E}">
        <p14:creationId xmlns:p14="http://schemas.microsoft.com/office/powerpoint/2010/main" val="22388781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pPr marL="171450" indent="-171450">
              <a:spcBef>
                <a:spcPts val="200"/>
              </a:spcBef>
              <a:spcAft>
                <a:spcPts val="1000"/>
              </a:spcAft>
              <a:buFont typeface="Arial" panose="020B0604020202020204" pitchFamily="34" charset="0"/>
              <a:buChar char="•"/>
            </a:pPr>
            <a:r>
              <a:rPr lang="en-CA" altLang="en-US" dirty="0"/>
              <a:t>Accountability - sign-in/out</a:t>
            </a:r>
          </a:p>
          <a:p>
            <a:pPr marL="171450" indent="-171450">
              <a:spcBef>
                <a:spcPts val="200"/>
              </a:spcBef>
              <a:spcAft>
                <a:spcPts val="1000"/>
              </a:spcAft>
              <a:buFont typeface="Arial" panose="020B0604020202020204" pitchFamily="34" charset="0"/>
              <a:buChar char="•"/>
            </a:pPr>
            <a:r>
              <a:rPr lang="en-CA" altLang="en-US" dirty="0"/>
              <a:t>Professional appearance  </a:t>
            </a:r>
          </a:p>
          <a:p>
            <a:pPr marL="171450" indent="-171450">
              <a:spcBef>
                <a:spcPts val="200"/>
              </a:spcBef>
              <a:spcAft>
                <a:spcPts val="1000"/>
              </a:spcAft>
              <a:buFont typeface="Arial" panose="020B0604020202020204" pitchFamily="34" charset="0"/>
              <a:buChar char="•"/>
            </a:pPr>
            <a:r>
              <a:rPr lang="en-CA" altLang="en-US" dirty="0"/>
              <a:t>Keep centre tidy</a:t>
            </a:r>
          </a:p>
          <a:p>
            <a:pPr marL="171450" indent="-171450">
              <a:spcBef>
                <a:spcPts val="200"/>
              </a:spcBef>
              <a:spcAft>
                <a:spcPts val="1000"/>
              </a:spcAft>
              <a:buFont typeface="Arial" panose="020B0604020202020204" pitchFamily="34" charset="0"/>
              <a:buChar char="•"/>
            </a:pPr>
            <a:r>
              <a:rPr lang="en-CA" altLang="en-US" dirty="0"/>
              <a:t>Follow instruction from leads</a:t>
            </a:r>
          </a:p>
          <a:p>
            <a:pPr marL="171450" indent="-171450">
              <a:spcBef>
                <a:spcPts val="200"/>
              </a:spcBef>
              <a:spcAft>
                <a:spcPts val="1000"/>
              </a:spcAft>
              <a:buFont typeface="Arial" panose="020B0604020202020204" pitchFamily="34" charset="0"/>
              <a:buChar char="•"/>
            </a:pPr>
            <a:r>
              <a:rPr lang="en-CA" altLang="en-US" dirty="0"/>
              <a:t>Safe food handling </a:t>
            </a:r>
          </a:p>
          <a:p>
            <a:pPr marL="171450" indent="-171450">
              <a:spcBef>
                <a:spcPts val="200"/>
              </a:spcBef>
              <a:spcAft>
                <a:spcPts val="1000"/>
              </a:spcAft>
              <a:buFont typeface="Arial" panose="020B0604020202020204" pitchFamily="34" charset="0"/>
              <a:buChar char="•"/>
            </a:pPr>
            <a:r>
              <a:rPr lang="en-CA" altLang="en-US" dirty="0"/>
              <a:t>Main confidentiality</a:t>
            </a:r>
          </a:p>
          <a:p>
            <a:pPr marL="171450" marR="0" lvl="0" indent="-171450" algn="l" defTabSz="914400" rtl="0" eaLnBrk="1" fontAlgn="auto" latinLnBrk="0" hangingPunct="1">
              <a:lnSpc>
                <a:spcPct val="100000"/>
              </a:lnSpc>
              <a:spcBef>
                <a:spcPts val="200"/>
              </a:spcBef>
              <a:spcAft>
                <a:spcPts val="1000"/>
              </a:spcAft>
              <a:buClrTx/>
              <a:buSzTx/>
              <a:buFont typeface="Arial" panose="020B0604020202020204" pitchFamily="34" charset="0"/>
              <a:buChar char="•"/>
              <a:tabLst/>
              <a:defRPr/>
            </a:pPr>
            <a:r>
              <a:rPr lang="en-CA" altLang="en-US" dirty="0"/>
              <a:t>Welcoming, positive, comforting, supportive of everyone</a:t>
            </a:r>
          </a:p>
          <a:p>
            <a:pPr marL="0" indent="0">
              <a:spcBef>
                <a:spcPts val="200"/>
              </a:spcBef>
              <a:spcAft>
                <a:spcPts val="1000"/>
              </a:spcAft>
              <a:buFont typeface="Arial" panose="020B0604020202020204" pitchFamily="34" charset="0"/>
              <a:buNone/>
            </a:pPr>
            <a:endParaRPr lang="en-CA" altLang="en-US" dirty="0"/>
          </a:p>
          <a:p>
            <a:endParaRPr lang="en-US" dirty="0"/>
          </a:p>
        </p:txBody>
      </p:sp>
      <p:sp>
        <p:nvSpPr>
          <p:cNvPr id="4" name="Slide Number Placeholder 3"/>
          <p:cNvSpPr>
            <a:spLocks noGrp="1"/>
          </p:cNvSpPr>
          <p:nvPr>
            <p:ph type="sldNum" sz="quarter" idx="5"/>
          </p:nvPr>
        </p:nvSpPr>
        <p:spPr/>
        <p:txBody>
          <a:bodyPr/>
          <a:lstStyle/>
          <a:p>
            <a:fld id="{0B2BC168-B386-5B4B-89C6-D99A3B17D508}" type="slidenum">
              <a:rPr lang="en-US" smtClean="0"/>
              <a:t>17</a:t>
            </a:fld>
            <a:endParaRPr lang="en-US"/>
          </a:p>
        </p:txBody>
      </p:sp>
    </p:spTree>
    <p:extLst>
      <p:ext uri="{BB962C8B-B14F-4D97-AF65-F5344CB8AC3E}">
        <p14:creationId xmlns:p14="http://schemas.microsoft.com/office/powerpoint/2010/main" val="12326485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a:xfrm>
            <a:off x="701040" y="4473892"/>
            <a:ext cx="5608320" cy="4212431"/>
          </a:xfrm>
        </p:spPr>
        <p:txBody>
          <a:bodyPr/>
          <a:lstStyle/>
          <a:p>
            <a:pPr marL="0" indent="0">
              <a:buFont typeface="Arial" pitchFamily="34" charset="0"/>
              <a:buNone/>
            </a:pPr>
            <a:r>
              <a:rPr lang="en-CA" b="1" u="sng" dirty="0"/>
              <a:t>Welcome/encouraged</a:t>
            </a:r>
            <a:r>
              <a:rPr lang="en-CA" b="1" u="sng" baseline="0" dirty="0"/>
              <a:t> to visit: </a:t>
            </a:r>
          </a:p>
          <a:p>
            <a:pPr marL="640573" lvl="1" indent="-174702">
              <a:buFont typeface="Arial" pitchFamily="34" charset="0"/>
              <a:buChar char="•"/>
            </a:pPr>
            <a:r>
              <a:rPr lang="en-CA" baseline="0" dirty="0"/>
              <a:t>Councillors have tremendous knowledge of local area and concerns</a:t>
            </a:r>
          </a:p>
          <a:p>
            <a:pPr marL="640573" lvl="1" indent="-174702">
              <a:buFont typeface="Arial" pitchFamily="34" charset="0"/>
              <a:buChar char="•"/>
            </a:pPr>
            <a:r>
              <a:rPr lang="en-CA" baseline="0" dirty="0"/>
              <a:t>Can be a great source of information to the CCM and residents</a:t>
            </a:r>
          </a:p>
          <a:p>
            <a:pPr marL="640573" lvl="1" indent="-174702">
              <a:buFont typeface="Arial" pitchFamily="34" charset="0"/>
              <a:buChar char="•"/>
            </a:pPr>
            <a:endParaRPr lang="en-CA" b="1" u="sng" baseline="0" dirty="0"/>
          </a:p>
          <a:p>
            <a:pPr marL="0" indent="0">
              <a:buFont typeface="Arial" pitchFamily="34" charset="0"/>
              <a:buNone/>
            </a:pPr>
            <a:r>
              <a:rPr lang="en-CA" b="1" u="sng" baseline="0" dirty="0"/>
              <a:t>Report to CCM:  </a:t>
            </a:r>
          </a:p>
          <a:p>
            <a:pPr marL="640573" lvl="1" indent="-174702">
              <a:buFont typeface="Arial" pitchFamily="34" charset="0"/>
              <a:buChar char="•"/>
            </a:pPr>
            <a:r>
              <a:rPr lang="en-CA" baseline="0" dirty="0"/>
              <a:t>Elected officials are instructed to report in with the CCM when arriving</a:t>
            </a:r>
          </a:p>
          <a:p>
            <a:pPr marL="1106446" lvl="2" indent="-174702">
              <a:buFont typeface="Arial" pitchFamily="34" charset="0"/>
              <a:buChar char="•"/>
            </a:pPr>
            <a:r>
              <a:rPr lang="en-CA" baseline="0" dirty="0"/>
              <a:t>as a courtesy </a:t>
            </a:r>
          </a:p>
          <a:p>
            <a:pPr marL="1106446" lvl="2" indent="-174702">
              <a:buFont typeface="Arial" pitchFamily="34" charset="0"/>
              <a:buChar char="•"/>
            </a:pPr>
            <a:r>
              <a:rPr lang="en-CA" baseline="0" dirty="0"/>
              <a:t>so that the CCM is aware that they are on site</a:t>
            </a:r>
          </a:p>
          <a:p>
            <a:pPr marL="1106446" lvl="2" indent="-174702">
              <a:buFont typeface="Arial" pitchFamily="34" charset="0"/>
              <a:buChar char="•"/>
            </a:pPr>
            <a:endParaRPr lang="en-CA" b="1" u="sng" baseline="0" dirty="0"/>
          </a:p>
          <a:p>
            <a:pPr marL="0" indent="0">
              <a:buFont typeface="Arial" pitchFamily="34" charset="0"/>
              <a:buNone/>
            </a:pPr>
            <a:r>
              <a:rPr lang="en-CA" b="1" u="sng" baseline="0" dirty="0"/>
              <a:t>Do not override CCM’s authority:</a:t>
            </a:r>
          </a:p>
          <a:p>
            <a:pPr marL="640573" lvl="1" indent="-174702">
              <a:buFont typeface="Arial" pitchFamily="34" charset="0"/>
              <a:buChar char="•"/>
            </a:pPr>
            <a:r>
              <a:rPr lang="en-CA" baseline="0" dirty="0"/>
              <a:t>The CCM works for EMO and is part of an emergency operation  </a:t>
            </a:r>
          </a:p>
          <a:p>
            <a:pPr marL="640573" lvl="1" indent="-174702">
              <a:buFont typeface="Arial" pitchFamily="34" charset="0"/>
              <a:buChar char="•"/>
            </a:pPr>
            <a:r>
              <a:rPr lang="en-CA" baseline="0" dirty="0"/>
              <a:t>The Comfort </a:t>
            </a:r>
            <a:r>
              <a:rPr lang="en-CA" dirty="0"/>
              <a:t>C</a:t>
            </a:r>
            <a:r>
              <a:rPr lang="en-CA" baseline="0" dirty="0"/>
              <a:t>entre is part of the overall operation of the event </a:t>
            </a:r>
          </a:p>
          <a:p>
            <a:pPr marL="640573" lvl="1" indent="-174702">
              <a:buFont typeface="Arial" pitchFamily="34" charset="0"/>
              <a:buChar char="•"/>
            </a:pPr>
            <a:r>
              <a:rPr lang="en-CA" baseline="0" dirty="0"/>
              <a:t>The elected official is not considered operational in an emergency</a:t>
            </a:r>
          </a:p>
          <a:p>
            <a:pPr marL="174702" indent="-174702">
              <a:buFont typeface="Arial" pitchFamily="34" charset="0"/>
              <a:buChar char="•"/>
            </a:pPr>
            <a:endParaRPr lang="en-CA" b="1" u="sng" baseline="0" dirty="0"/>
          </a:p>
          <a:p>
            <a:pPr marL="0" indent="0">
              <a:buFont typeface="Arial" pitchFamily="34" charset="0"/>
              <a:buNone/>
            </a:pPr>
            <a:r>
              <a:rPr lang="en-CA" b="1" u="sng" baseline="0" dirty="0"/>
              <a:t>Offer assistance: </a:t>
            </a:r>
          </a:p>
          <a:p>
            <a:pPr marL="640573" lvl="1" indent="-174702">
              <a:buFont typeface="Arial" pitchFamily="34" charset="0"/>
              <a:buChar char="•"/>
            </a:pPr>
            <a:r>
              <a:rPr lang="en-CA" baseline="0" dirty="0"/>
              <a:t>The Councillor should be encouraged to offer whatever they can do to help</a:t>
            </a:r>
          </a:p>
          <a:p>
            <a:pPr marL="640573" lvl="1" indent="-174702">
              <a:buFont typeface="Arial" pitchFamily="34" charset="0"/>
              <a:buChar char="•"/>
            </a:pPr>
            <a:r>
              <a:rPr lang="en-CA" baseline="0" dirty="0"/>
              <a:t>It must flow through the CCM to ensure that whatever they are doing compliments the overall operation of the Comfort Centre and does not conflict with overall emergency operational response</a:t>
            </a:r>
          </a:p>
          <a:p>
            <a:pPr marL="640573" lvl="1" indent="-174702">
              <a:buFont typeface="Arial" pitchFamily="34" charset="0"/>
              <a:buChar char="•"/>
            </a:pPr>
            <a:r>
              <a:rPr lang="en-CA" baseline="0" dirty="0"/>
              <a:t>Potential of valuable geographical knowledge</a:t>
            </a:r>
            <a:endParaRPr lang="en-CA" dirty="0"/>
          </a:p>
          <a:p>
            <a:endParaRPr lang="en-US" dirty="0"/>
          </a:p>
        </p:txBody>
      </p:sp>
      <p:sp>
        <p:nvSpPr>
          <p:cNvPr id="4" name="Slide Number Placeholder 3"/>
          <p:cNvSpPr>
            <a:spLocks noGrp="1"/>
          </p:cNvSpPr>
          <p:nvPr>
            <p:ph type="sldNum" sz="quarter" idx="5"/>
          </p:nvPr>
        </p:nvSpPr>
        <p:spPr/>
        <p:txBody>
          <a:bodyPr/>
          <a:lstStyle/>
          <a:p>
            <a:fld id="{0B2BC168-B386-5B4B-89C6-D99A3B17D508}" type="slidenum">
              <a:rPr lang="en-US" smtClean="0"/>
              <a:t>18</a:t>
            </a:fld>
            <a:endParaRPr lang="en-US"/>
          </a:p>
        </p:txBody>
      </p:sp>
    </p:spTree>
    <p:extLst>
      <p:ext uri="{BB962C8B-B14F-4D97-AF65-F5344CB8AC3E}">
        <p14:creationId xmlns:p14="http://schemas.microsoft.com/office/powerpoint/2010/main" val="31788772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B2BC168-B386-5B4B-89C6-D99A3B17D508}" type="slidenum">
              <a:rPr lang="en-US" smtClean="0"/>
              <a:t>19</a:t>
            </a:fld>
            <a:endParaRPr lang="en-US"/>
          </a:p>
        </p:txBody>
      </p:sp>
    </p:spTree>
    <p:extLst>
      <p:ext uri="{BB962C8B-B14F-4D97-AF65-F5344CB8AC3E}">
        <p14:creationId xmlns:p14="http://schemas.microsoft.com/office/powerpoint/2010/main" val="35453518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B2BC168-B386-5B4B-89C6-D99A3B17D508}" type="slidenum">
              <a:rPr lang="en-US" smtClean="0"/>
              <a:t>20</a:t>
            </a:fld>
            <a:endParaRPr lang="en-US"/>
          </a:p>
        </p:txBody>
      </p:sp>
    </p:spTree>
    <p:extLst>
      <p:ext uri="{BB962C8B-B14F-4D97-AF65-F5344CB8AC3E}">
        <p14:creationId xmlns:p14="http://schemas.microsoft.com/office/powerpoint/2010/main" val="26292065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r>
              <a:rPr lang="en-US" dirty="0"/>
              <a:t>Opportunity for group interaction.</a:t>
            </a:r>
          </a:p>
          <a:p>
            <a:endParaRPr lang="en-US" dirty="0"/>
          </a:p>
          <a:p>
            <a:r>
              <a:rPr lang="en-US" dirty="0"/>
              <a:t>Go around the room for everyone to share:</a:t>
            </a:r>
          </a:p>
          <a:p>
            <a:pPr marL="171450" indent="-171450">
              <a:buFont typeface="Arial" panose="020B0604020202020204" pitchFamily="34" charset="0"/>
              <a:buChar char="•"/>
            </a:pPr>
            <a:r>
              <a:rPr lang="en-US" dirty="0"/>
              <a:t>Names </a:t>
            </a:r>
          </a:p>
          <a:p>
            <a:pPr marL="171450" indent="-171450">
              <a:buFont typeface="Arial" panose="020B0604020202020204" pitchFamily="34" charset="0"/>
              <a:buChar char="•"/>
            </a:pPr>
            <a:r>
              <a:rPr lang="en-US" dirty="0"/>
              <a:t>Connections to other organizations, agencies, community groups (if any)</a:t>
            </a:r>
          </a:p>
          <a:p>
            <a:pPr marL="171450" indent="-171450">
              <a:buFont typeface="Arial" panose="020B0604020202020204" pitchFamily="34" charset="0"/>
              <a:buChar char="•"/>
            </a:pPr>
            <a:r>
              <a:rPr lang="en-US" dirty="0"/>
              <a:t>Previous experience with Comfort </a:t>
            </a:r>
            <a:r>
              <a:rPr lang="en-US" dirty="0" err="1"/>
              <a:t>Centres</a:t>
            </a:r>
            <a:r>
              <a:rPr lang="en-US" dirty="0"/>
              <a:t> (if any)</a:t>
            </a:r>
          </a:p>
          <a:p>
            <a:endParaRPr lang="en-US" dirty="0"/>
          </a:p>
          <a:p>
            <a:endParaRPr lang="en-US" dirty="0"/>
          </a:p>
          <a:p>
            <a:endParaRPr lang="en-US" dirty="0"/>
          </a:p>
          <a:p>
            <a:endParaRPr lang="en-US" dirty="0"/>
          </a:p>
          <a:p>
            <a:r>
              <a:rPr lang="en-US" dirty="0"/>
              <a:t>Dog - </a:t>
            </a:r>
            <a:r>
              <a:rPr lang="en-CA" dirty="0"/>
              <a:t>Photo by </a:t>
            </a:r>
            <a:r>
              <a:rPr lang="en-CA" dirty="0">
                <a:hlinkClick r:id="rId3"/>
              </a:rPr>
              <a:t>Charles Deluvio</a:t>
            </a:r>
            <a:r>
              <a:rPr lang="en-CA" dirty="0"/>
              <a:t> on </a:t>
            </a:r>
            <a:r>
              <a:rPr lang="en-CA" dirty="0">
                <a:hlinkClick r:id="rId4"/>
              </a:rPr>
              <a:t>Unsplash</a:t>
            </a:r>
            <a:r>
              <a:rPr lang="en-CA" dirty="0"/>
              <a:t> </a:t>
            </a:r>
            <a:endParaRPr lang="en-US" dirty="0"/>
          </a:p>
          <a:p>
            <a:endParaRPr lang="en-US" dirty="0"/>
          </a:p>
          <a:p>
            <a:r>
              <a:rPr lang="en-CA" dirty="0"/>
              <a:t>Open - Photo by </a:t>
            </a:r>
            <a:r>
              <a:rPr lang="en-CA" dirty="0">
                <a:hlinkClick r:id="rId5"/>
              </a:rPr>
              <a:t>Clay Banks</a:t>
            </a:r>
            <a:r>
              <a:rPr lang="en-CA" dirty="0"/>
              <a:t> on </a:t>
            </a:r>
            <a:r>
              <a:rPr lang="en-CA" dirty="0">
                <a:hlinkClick r:id="rId6"/>
              </a:rPr>
              <a:t>Unsplash</a:t>
            </a:r>
            <a:r>
              <a:rPr lang="en-CA" dirty="0"/>
              <a:t> </a:t>
            </a:r>
            <a:endParaRPr lang="en-US" dirty="0"/>
          </a:p>
          <a:p>
            <a:endParaRPr lang="en-US" dirty="0"/>
          </a:p>
        </p:txBody>
      </p:sp>
      <p:sp>
        <p:nvSpPr>
          <p:cNvPr id="4" name="Slide Number Placeholder 3"/>
          <p:cNvSpPr>
            <a:spLocks noGrp="1"/>
          </p:cNvSpPr>
          <p:nvPr>
            <p:ph type="sldNum" sz="quarter" idx="5"/>
          </p:nvPr>
        </p:nvSpPr>
        <p:spPr/>
        <p:txBody>
          <a:bodyPr/>
          <a:lstStyle/>
          <a:p>
            <a:fld id="{0B2BC168-B386-5B4B-89C6-D99A3B17D508}" type="slidenum">
              <a:rPr lang="en-US" smtClean="0"/>
              <a:t>3</a:t>
            </a:fld>
            <a:endParaRPr lang="en-US"/>
          </a:p>
        </p:txBody>
      </p:sp>
    </p:spTree>
    <p:extLst>
      <p:ext uri="{BB962C8B-B14F-4D97-AF65-F5344CB8AC3E}">
        <p14:creationId xmlns:p14="http://schemas.microsoft.com/office/powerpoint/2010/main" val="26952926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lang="en-CA" altLang="en-US" dirty="0">
                <a:latin typeface="Arial" panose="020B0604020202020204" pitchFamily="34" charset="0"/>
              </a:rPr>
              <a:t>Comfort Centre Manager (CCM) is responsible for ensuring everyone at the Comfort Center is properly recorded for safety and accountability reasons. If the Comfort Centre had to be evacuated, we need to account for all the people that were present in the building. </a:t>
            </a:r>
          </a:p>
          <a:p>
            <a:pPr marL="174702" indent="-174702">
              <a:buFont typeface="Arial" pitchFamily="34" charset="0"/>
              <a:buChar char="•"/>
              <a:defRPr/>
            </a:pPr>
            <a:endParaRPr lang="en-CA" dirty="0"/>
          </a:p>
          <a:p>
            <a:pPr marL="174702" indent="-174702">
              <a:buFont typeface="Arial" pitchFamily="34" charset="0"/>
              <a:buChar char="•"/>
              <a:defRPr/>
            </a:pPr>
            <a:r>
              <a:rPr lang="en-CA" dirty="0"/>
              <a:t>All personnel will register with the EM form before entering a Comfort Centre and sign in when arriving at Comfort Centre. </a:t>
            </a:r>
          </a:p>
          <a:p>
            <a:pPr marL="174702" indent="-174702">
              <a:buFont typeface="Arial" pitchFamily="34" charset="0"/>
              <a:buChar char="•"/>
              <a:defRPr/>
            </a:pPr>
            <a:r>
              <a:rPr lang="en-CA" dirty="0"/>
              <a:t>If the registration point is not functioning at the time of entrance, then the SSS will make note of personnel and provide it to the CCM</a:t>
            </a:r>
          </a:p>
          <a:p>
            <a:pPr marL="174702" indent="-174702">
              <a:buFont typeface="Arial" pitchFamily="34" charset="0"/>
              <a:buChar char="•"/>
              <a:defRPr/>
            </a:pPr>
            <a:r>
              <a:rPr lang="en-CA" dirty="0"/>
              <a:t>All personnel will sign out at the time of leaving the Comfort Centre</a:t>
            </a:r>
          </a:p>
          <a:p>
            <a:pPr marL="174702" indent="-174702">
              <a:buFont typeface="Arial" pitchFamily="34" charset="0"/>
              <a:buChar char="•"/>
              <a:defRPr/>
            </a:pPr>
            <a:r>
              <a:rPr lang="en-CA" dirty="0">
                <a:highlight>
                  <a:srgbClr val="FFFF00"/>
                </a:highlight>
              </a:rPr>
              <a:t>All clients will register or will not be allowed into the Comfort Centre </a:t>
            </a:r>
          </a:p>
          <a:p>
            <a:pPr marL="174702" indent="-174702">
              <a:buFont typeface="Arial" pitchFamily="34" charset="0"/>
              <a:buChar char="•"/>
              <a:defRPr/>
            </a:pPr>
            <a:r>
              <a:rPr lang="en-CA" dirty="0"/>
              <a:t>All clients will check out when leaving the Comfort Centre</a:t>
            </a:r>
          </a:p>
          <a:p>
            <a:endParaRPr lang="en-US" dirty="0"/>
          </a:p>
          <a:p>
            <a:endParaRPr lang="en-US" dirty="0"/>
          </a:p>
        </p:txBody>
      </p:sp>
      <p:sp>
        <p:nvSpPr>
          <p:cNvPr id="4" name="Slide Number Placeholder 3"/>
          <p:cNvSpPr>
            <a:spLocks noGrp="1"/>
          </p:cNvSpPr>
          <p:nvPr>
            <p:ph type="sldNum" sz="quarter" idx="5"/>
          </p:nvPr>
        </p:nvSpPr>
        <p:spPr/>
        <p:txBody>
          <a:bodyPr/>
          <a:lstStyle/>
          <a:p>
            <a:fld id="{0B2BC168-B386-5B4B-89C6-D99A3B17D508}" type="slidenum">
              <a:rPr lang="en-US" smtClean="0"/>
              <a:t>21</a:t>
            </a:fld>
            <a:endParaRPr lang="en-US"/>
          </a:p>
        </p:txBody>
      </p:sp>
    </p:spTree>
    <p:extLst>
      <p:ext uri="{BB962C8B-B14F-4D97-AF65-F5344CB8AC3E}">
        <p14:creationId xmlns:p14="http://schemas.microsoft.com/office/powerpoint/2010/main" val="4802598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pPr marL="174702" indent="-174702">
              <a:buFont typeface="Arial" pitchFamily="34" charset="0"/>
              <a:buChar char="•"/>
            </a:pPr>
            <a:r>
              <a:rPr lang="en-CA" dirty="0"/>
              <a:t>Upon opening and after set up, the CCM and the Support Staff Supervisor (SSS) will make up a 2 day menu.</a:t>
            </a:r>
          </a:p>
          <a:p>
            <a:pPr marL="0" indent="0">
              <a:buFont typeface="Arial" pitchFamily="34" charset="0"/>
              <a:buNone/>
            </a:pPr>
            <a:endParaRPr lang="en-CA" dirty="0"/>
          </a:p>
          <a:p>
            <a:pPr marL="174702" indent="-174702">
              <a:buFont typeface="Arial" pitchFamily="34" charset="0"/>
              <a:buChar char="•"/>
            </a:pPr>
            <a:r>
              <a:rPr lang="en-CA" dirty="0"/>
              <a:t>CCM will pass this menu to the JEM Duty Officer for action. </a:t>
            </a:r>
          </a:p>
          <a:p>
            <a:pPr marL="174702" indent="-174702">
              <a:buFont typeface="Arial" pitchFamily="34" charset="0"/>
              <a:buChar char="•"/>
            </a:pPr>
            <a:endParaRPr lang="en-CA" dirty="0"/>
          </a:p>
          <a:p>
            <a:pPr marL="174702" indent="-174702">
              <a:buFont typeface="Arial" pitchFamily="34" charset="0"/>
              <a:buChar char="•"/>
            </a:pPr>
            <a:r>
              <a:rPr lang="en-CA" dirty="0"/>
              <a:t>Invoices should be collected and submitted to the JEM Chair.</a:t>
            </a:r>
          </a:p>
          <a:p>
            <a:pPr marL="0" indent="0">
              <a:buFont typeface="Arial" pitchFamily="34" charset="0"/>
              <a:buNone/>
            </a:pPr>
            <a:endParaRPr lang="en-CA" dirty="0"/>
          </a:p>
          <a:p>
            <a:pPr marL="174702" indent="-174702">
              <a:buFont typeface="Arial" pitchFamily="34" charset="0"/>
              <a:buChar char="•"/>
            </a:pPr>
            <a:r>
              <a:rPr lang="en-CA" dirty="0"/>
              <a:t>JEM Chair will collate these and forward to EMO lead for payment/reimbursement. </a:t>
            </a:r>
          </a:p>
          <a:p>
            <a:endParaRPr lang="en-US" dirty="0"/>
          </a:p>
          <a:p>
            <a:r>
              <a:rPr lang="en-US" dirty="0"/>
              <a:t>* Initial start up kits contain the very basics to get started with.</a:t>
            </a:r>
          </a:p>
          <a:p>
            <a:endParaRPr lang="en-US" dirty="0"/>
          </a:p>
          <a:p>
            <a:endParaRPr lang="en-US" dirty="0"/>
          </a:p>
        </p:txBody>
      </p:sp>
      <p:sp>
        <p:nvSpPr>
          <p:cNvPr id="4" name="Slide Number Placeholder 3"/>
          <p:cNvSpPr>
            <a:spLocks noGrp="1"/>
          </p:cNvSpPr>
          <p:nvPr>
            <p:ph type="sldNum" sz="quarter" idx="5"/>
          </p:nvPr>
        </p:nvSpPr>
        <p:spPr/>
        <p:txBody>
          <a:bodyPr/>
          <a:lstStyle/>
          <a:p>
            <a:fld id="{0B2BC168-B386-5B4B-89C6-D99A3B17D508}" type="slidenum">
              <a:rPr lang="en-US" smtClean="0"/>
              <a:t>22</a:t>
            </a:fld>
            <a:endParaRPr lang="en-US"/>
          </a:p>
        </p:txBody>
      </p:sp>
    </p:spTree>
    <p:extLst>
      <p:ext uri="{BB962C8B-B14F-4D97-AF65-F5344CB8AC3E}">
        <p14:creationId xmlns:p14="http://schemas.microsoft.com/office/powerpoint/2010/main" val="14686116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en-US" dirty="0"/>
          </a:p>
          <a:p>
            <a:r>
              <a:rPr lang="en-US" dirty="0"/>
              <a:t>Prepare to accommodate:</a:t>
            </a:r>
          </a:p>
          <a:p>
            <a:pPr marL="171450" indent="-171450">
              <a:buFont typeface="Arial" panose="020B0604020202020204" pitchFamily="34" charset="0"/>
              <a:buChar char="•"/>
            </a:pPr>
            <a:r>
              <a:rPr lang="en-US" dirty="0"/>
              <a:t>Pets – must on leash or in kennel. Notify EMO if special arrangements are required.</a:t>
            </a:r>
          </a:p>
          <a:p>
            <a:pPr marL="171450" indent="-171450">
              <a:buFont typeface="Arial" panose="020B0604020202020204" pitchFamily="34" charset="0"/>
              <a:buChar char="•"/>
            </a:pPr>
            <a:r>
              <a:rPr lang="en-US" dirty="0"/>
              <a:t>Service animals</a:t>
            </a:r>
          </a:p>
          <a:p>
            <a:pPr marL="171450" indent="-171450">
              <a:buFont typeface="Arial" panose="020B0604020202020204" pitchFamily="34" charset="0"/>
              <a:buChar char="•"/>
            </a:pPr>
            <a:r>
              <a:rPr lang="en-US" dirty="0"/>
              <a:t>Children (crayons, coloring pages)</a:t>
            </a:r>
          </a:p>
          <a:p>
            <a:pPr marL="171450" indent="-171450">
              <a:buFont typeface="Arial" panose="020B0604020202020204" pitchFamily="34" charset="0"/>
              <a:buChar char="•"/>
            </a:pPr>
            <a:r>
              <a:rPr lang="en-US" dirty="0"/>
              <a:t>Mobility issues</a:t>
            </a:r>
          </a:p>
          <a:p>
            <a:pPr marL="171450" indent="-171450">
              <a:buFont typeface="Arial" panose="020B0604020202020204" pitchFamily="34" charset="0"/>
              <a:buChar char="•"/>
            </a:pPr>
            <a:r>
              <a:rPr lang="en-US" dirty="0"/>
              <a:t>Hypersensitivity/sensory needs (fidget toys, quiet space)</a:t>
            </a:r>
          </a:p>
          <a:p>
            <a:pPr marL="171450" indent="-171450">
              <a:buFont typeface="Arial" panose="020B0604020202020204" pitchFamily="34" charset="0"/>
              <a:buChar char="•"/>
            </a:pPr>
            <a:r>
              <a:rPr lang="en-US" dirty="0"/>
              <a:t>Medical requirements – oxygen tank, Alzheimer's</a:t>
            </a:r>
          </a:p>
          <a:p>
            <a:endParaRPr lang="en-US" dirty="0"/>
          </a:p>
        </p:txBody>
      </p:sp>
      <p:sp>
        <p:nvSpPr>
          <p:cNvPr id="4" name="Slide Number Placeholder 3"/>
          <p:cNvSpPr>
            <a:spLocks noGrp="1"/>
          </p:cNvSpPr>
          <p:nvPr>
            <p:ph type="sldNum" sz="quarter" idx="5"/>
          </p:nvPr>
        </p:nvSpPr>
        <p:spPr/>
        <p:txBody>
          <a:bodyPr/>
          <a:lstStyle/>
          <a:p>
            <a:fld id="{0B2BC168-B386-5B4B-89C6-D99A3B17D508}" type="slidenum">
              <a:rPr lang="en-US" smtClean="0"/>
              <a:t>23</a:t>
            </a:fld>
            <a:endParaRPr lang="en-US"/>
          </a:p>
        </p:txBody>
      </p:sp>
    </p:spTree>
    <p:extLst>
      <p:ext uri="{BB962C8B-B14F-4D97-AF65-F5344CB8AC3E}">
        <p14:creationId xmlns:p14="http://schemas.microsoft.com/office/powerpoint/2010/main" val="401401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pPr marL="174702" indent="-174702">
              <a:buFontTx/>
              <a:buChar char="•"/>
            </a:pPr>
            <a:r>
              <a:rPr lang="en-CA" altLang="en-US" dirty="0">
                <a:latin typeface="Arial" panose="020B0604020202020204" pitchFamily="34" charset="0"/>
              </a:rPr>
              <a:t>Some people may need additional supports</a:t>
            </a:r>
          </a:p>
          <a:p>
            <a:pPr marL="174702" indent="-174702">
              <a:buFontTx/>
              <a:buChar char="•"/>
            </a:pPr>
            <a:r>
              <a:rPr lang="en-CA" altLang="en-US" dirty="0">
                <a:latin typeface="Arial" panose="020B0604020202020204" pitchFamily="34" charset="0"/>
              </a:rPr>
              <a:t>Not all needs are evident</a:t>
            </a:r>
          </a:p>
          <a:p>
            <a:pPr marL="174702" indent="-174702">
              <a:buFontTx/>
              <a:buChar char="•"/>
            </a:pPr>
            <a:r>
              <a:rPr lang="en-CA" altLang="en-US" dirty="0">
                <a:latin typeface="Arial" panose="020B0604020202020204" pitchFamily="34" charset="0"/>
              </a:rPr>
              <a:t>Those requiring accommodations may not wish to discuss their needs</a:t>
            </a:r>
          </a:p>
          <a:p>
            <a:pPr marL="174702" indent="-174702">
              <a:buFontTx/>
              <a:buChar char="•"/>
            </a:pPr>
            <a:r>
              <a:rPr lang="en-CA" altLang="en-US" dirty="0">
                <a:latin typeface="Arial" panose="020B0604020202020204" pitchFamily="34" charset="0"/>
              </a:rPr>
              <a:t>CC personnel should try to match up needs with existing support in the community</a:t>
            </a:r>
          </a:p>
          <a:p>
            <a:pPr marL="174702" indent="-174702">
              <a:buFontTx/>
              <a:buChar char="•"/>
            </a:pPr>
            <a:r>
              <a:rPr lang="en-CA" altLang="en-US" dirty="0">
                <a:latin typeface="Arial" panose="020B0604020202020204" pitchFamily="34" charset="0"/>
              </a:rPr>
              <a:t>Issues that cannot be resolved should be brought to EMO for a solution</a:t>
            </a:r>
          </a:p>
          <a:p>
            <a:pPr marL="640573" lvl="1" indent="-174702">
              <a:buFontTx/>
              <a:buChar char="•"/>
            </a:pPr>
            <a:r>
              <a:rPr lang="en-CA" altLang="en-US" dirty="0">
                <a:latin typeface="Arial" panose="020B0604020202020204" pitchFamily="34" charset="0"/>
              </a:rPr>
              <a:t>May still be resolved locally at the JEM level</a:t>
            </a:r>
          </a:p>
          <a:p>
            <a:pPr marL="640573" lvl="1" indent="-174702">
              <a:buFontTx/>
              <a:buChar char="•"/>
            </a:pPr>
            <a:r>
              <a:rPr lang="en-CA" altLang="en-US" dirty="0">
                <a:latin typeface="Arial" panose="020B0604020202020204" pitchFamily="34" charset="0"/>
              </a:rPr>
              <a:t>May need to be addressed by EMO</a:t>
            </a:r>
          </a:p>
          <a:p>
            <a:pPr marL="174702" indent="-174702">
              <a:buFontTx/>
              <a:buChar char="•"/>
            </a:pPr>
            <a:r>
              <a:rPr lang="en-CA" altLang="en-US" dirty="0">
                <a:latin typeface="Arial" panose="020B0604020202020204" pitchFamily="34" charset="0"/>
              </a:rPr>
              <a:t>Support groups may be available, can be coordinated via:</a:t>
            </a:r>
          </a:p>
          <a:p>
            <a:pPr marL="639842" lvl="1" indent="-174702">
              <a:buFontTx/>
              <a:buChar char="•"/>
            </a:pPr>
            <a:r>
              <a:rPr lang="en-CA" altLang="en-US" dirty="0">
                <a:latin typeface="Arial" panose="020B0604020202020204" pitchFamily="34" charset="0"/>
              </a:rPr>
              <a:t>EMO</a:t>
            </a:r>
          </a:p>
          <a:p>
            <a:pPr marL="648514" lvl="1" indent="-174702">
              <a:buFontTx/>
              <a:buChar char="•"/>
            </a:pPr>
            <a:r>
              <a:rPr lang="en-CA" altLang="en-US" dirty="0">
                <a:latin typeface="Arial" panose="020B0604020202020204" pitchFamily="34" charset="0"/>
              </a:rPr>
              <a:t>Support agency directly</a:t>
            </a:r>
          </a:p>
          <a:p>
            <a:pPr marL="1388212" lvl="3" indent="0">
              <a:buFontTx/>
              <a:buNone/>
            </a:pPr>
            <a:endParaRPr lang="en-CA" altLang="en-US" dirty="0">
              <a:latin typeface="Arial" panose="020B0604020202020204" pitchFamily="34" charset="0"/>
            </a:endParaRPr>
          </a:p>
        </p:txBody>
      </p:sp>
      <p:sp>
        <p:nvSpPr>
          <p:cNvPr id="4" name="Slide Number Placeholder 3"/>
          <p:cNvSpPr>
            <a:spLocks noGrp="1"/>
          </p:cNvSpPr>
          <p:nvPr>
            <p:ph type="sldNum" sz="quarter" idx="5"/>
          </p:nvPr>
        </p:nvSpPr>
        <p:spPr/>
        <p:txBody>
          <a:bodyPr/>
          <a:lstStyle/>
          <a:p>
            <a:fld id="{0B2BC168-B386-5B4B-89C6-D99A3B17D508}" type="slidenum">
              <a:rPr lang="en-US" smtClean="0"/>
              <a:t>24</a:t>
            </a:fld>
            <a:endParaRPr lang="en-US"/>
          </a:p>
        </p:txBody>
      </p:sp>
    </p:spTree>
    <p:extLst>
      <p:ext uri="{BB962C8B-B14F-4D97-AF65-F5344CB8AC3E}">
        <p14:creationId xmlns:p14="http://schemas.microsoft.com/office/powerpoint/2010/main" val="39168850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pPr marL="174702" indent="-174702">
              <a:buFontTx/>
              <a:buChar char="•"/>
            </a:pPr>
            <a:r>
              <a:rPr lang="en-CA" altLang="en-US" dirty="0">
                <a:latin typeface="Arial" panose="020B0604020202020204" pitchFamily="34" charset="0"/>
              </a:rPr>
              <a:t>Telecommunications are part of the EM/JEM structure</a:t>
            </a:r>
          </a:p>
          <a:p>
            <a:pPr marL="174702" indent="-174702">
              <a:buFontTx/>
              <a:buChar char="•"/>
            </a:pPr>
            <a:r>
              <a:rPr lang="en-CA" altLang="en-US" dirty="0">
                <a:latin typeface="Arial" panose="020B0604020202020204" pitchFamily="34" charset="0"/>
              </a:rPr>
              <a:t>Each rural JEM team in HRM has a facility set up for telecommunications</a:t>
            </a:r>
          </a:p>
          <a:p>
            <a:pPr marL="174702" indent="-174702">
              <a:buFontTx/>
              <a:buChar char="•"/>
            </a:pPr>
            <a:r>
              <a:rPr lang="en-CA" altLang="en-US" dirty="0">
                <a:latin typeface="Arial" panose="020B0604020202020204" pitchFamily="34" charset="0"/>
              </a:rPr>
              <a:t>Telecommunication services may be provided to a Comfort Centre upon request</a:t>
            </a:r>
          </a:p>
          <a:p>
            <a:pPr marL="174702" indent="-174702">
              <a:buFontTx/>
              <a:buChar char="•"/>
            </a:pPr>
            <a:r>
              <a:rPr lang="en-CA" altLang="en-US" dirty="0">
                <a:latin typeface="Arial" panose="020B0604020202020204" pitchFamily="34" charset="0"/>
              </a:rPr>
              <a:t>EMO has access to several types of radios</a:t>
            </a:r>
          </a:p>
          <a:p>
            <a:pPr marL="640573" lvl="1" indent="-174702">
              <a:buFontTx/>
              <a:buChar char="•"/>
            </a:pPr>
            <a:r>
              <a:rPr lang="en-CA" altLang="en-US" dirty="0">
                <a:latin typeface="Arial" panose="020B0604020202020204" pitchFamily="34" charset="0"/>
              </a:rPr>
              <a:t>TMR</a:t>
            </a:r>
          </a:p>
          <a:p>
            <a:pPr marL="631902" lvl="1" indent="-174702">
              <a:buFontTx/>
              <a:buChar char="•"/>
            </a:pPr>
            <a:r>
              <a:rPr lang="en-CA" altLang="en-US" dirty="0">
                <a:latin typeface="Arial" panose="020B0604020202020204" pitchFamily="34" charset="0"/>
              </a:rPr>
              <a:t>VHF - radios are completely independent of all other systems and are mobile, complete with a mobile repeater on a trailer</a:t>
            </a:r>
          </a:p>
          <a:p>
            <a:pPr marL="640573" lvl="1" indent="-174702">
              <a:buFontTx/>
              <a:buChar char="•"/>
            </a:pPr>
            <a:r>
              <a:rPr lang="en-CA" altLang="en-US" dirty="0">
                <a:latin typeface="Arial" panose="020B0604020202020204" pitchFamily="34" charset="0"/>
              </a:rPr>
              <a:t>Amateur Radio (UHF, VHF, HF,  </a:t>
            </a:r>
            <a:r>
              <a:rPr lang="en-CA" altLang="en-US" dirty="0" err="1">
                <a:latin typeface="Arial" panose="020B0604020202020204" pitchFamily="34" charset="0"/>
              </a:rPr>
              <a:t>Winlink</a:t>
            </a:r>
            <a:r>
              <a:rPr lang="en-CA" altLang="en-US" dirty="0">
                <a:latin typeface="Arial" panose="020B0604020202020204" pitchFamily="34" charset="0"/>
              </a:rPr>
              <a:t>, </a:t>
            </a:r>
            <a:r>
              <a:rPr lang="en-CA" altLang="en-US" dirty="0" err="1">
                <a:latin typeface="Arial" panose="020B0604020202020204" pitchFamily="34" charset="0"/>
              </a:rPr>
              <a:t>etc</a:t>
            </a:r>
            <a:r>
              <a:rPr lang="en-CA" altLang="en-US" dirty="0">
                <a:latin typeface="Arial" panose="020B0604020202020204" pitchFamily="34" charset="0"/>
              </a:rPr>
              <a:t>)</a:t>
            </a:r>
          </a:p>
          <a:p>
            <a:endParaRPr lang="en-US" dirty="0"/>
          </a:p>
        </p:txBody>
      </p:sp>
      <p:sp>
        <p:nvSpPr>
          <p:cNvPr id="4" name="Slide Number Placeholder 3"/>
          <p:cNvSpPr>
            <a:spLocks noGrp="1"/>
          </p:cNvSpPr>
          <p:nvPr>
            <p:ph type="sldNum" sz="quarter" idx="5"/>
          </p:nvPr>
        </p:nvSpPr>
        <p:spPr/>
        <p:txBody>
          <a:bodyPr/>
          <a:lstStyle/>
          <a:p>
            <a:fld id="{0B2BC168-B386-5B4B-89C6-D99A3B17D508}" type="slidenum">
              <a:rPr lang="en-US" smtClean="0"/>
              <a:t>25</a:t>
            </a:fld>
            <a:endParaRPr lang="en-US"/>
          </a:p>
        </p:txBody>
      </p:sp>
    </p:spTree>
    <p:extLst>
      <p:ext uri="{BB962C8B-B14F-4D97-AF65-F5344CB8AC3E}">
        <p14:creationId xmlns:p14="http://schemas.microsoft.com/office/powerpoint/2010/main" val="11894593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pPr marL="0" indent="0">
              <a:buFontTx/>
              <a:buNone/>
            </a:pPr>
            <a:r>
              <a:rPr lang="en-CA" altLang="en-US" b="0" dirty="0">
                <a:latin typeface="Arial" panose="020B0604020202020204" pitchFamily="34" charset="0"/>
              </a:rPr>
              <a:t>JEM volunteers are the conduit for all information </a:t>
            </a:r>
            <a:r>
              <a:rPr lang="en-CA" altLang="en-US" b="0" u="sng" dirty="0">
                <a:latin typeface="Arial" panose="020B0604020202020204" pitchFamily="34" charset="0"/>
              </a:rPr>
              <a:t>to</a:t>
            </a:r>
            <a:r>
              <a:rPr lang="en-CA" altLang="en-US" b="0" u="none" dirty="0">
                <a:latin typeface="Arial" panose="020B0604020202020204" pitchFamily="34" charset="0"/>
              </a:rPr>
              <a:t> </a:t>
            </a:r>
            <a:r>
              <a:rPr lang="en-CA" altLang="en-US" b="0" dirty="0">
                <a:latin typeface="Arial" panose="020B0604020202020204" pitchFamily="34" charset="0"/>
              </a:rPr>
              <a:t>and </a:t>
            </a:r>
            <a:r>
              <a:rPr lang="en-CA" altLang="en-US" b="0" u="sng" dirty="0">
                <a:latin typeface="Arial" panose="020B0604020202020204" pitchFamily="34" charset="0"/>
              </a:rPr>
              <a:t>from</a:t>
            </a:r>
            <a:r>
              <a:rPr lang="en-CA" altLang="en-US" b="0" dirty="0">
                <a:latin typeface="Arial" panose="020B0604020202020204" pitchFamily="34" charset="0"/>
              </a:rPr>
              <a:t> </a:t>
            </a:r>
            <a:r>
              <a:rPr lang="en-CA" altLang="en-US" b="0" u="none" dirty="0">
                <a:latin typeface="Arial" panose="020B0604020202020204" pitchFamily="34" charset="0"/>
              </a:rPr>
              <a:t>EMO. </a:t>
            </a:r>
            <a:endParaRPr lang="en-US" b="0" u="none" dirty="0"/>
          </a:p>
        </p:txBody>
      </p:sp>
      <p:sp>
        <p:nvSpPr>
          <p:cNvPr id="4" name="Slide Number Placeholder 3"/>
          <p:cNvSpPr>
            <a:spLocks noGrp="1"/>
          </p:cNvSpPr>
          <p:nvPr>
            <p:ph type="sldNum" sz="quarter" idx="5"/>
          </p:nvPr>
        </p:nvSpPr>
        <p:spPr/>
        <p:txBody>
          <a:bodyPr/>
          <a:lstStyle/>
          <a:p>
            <a:fld id="{0B2BC168-B386-5B4B-89C6-D99A3B17D508}" type="slidenum">
              <a:rPr lang="en-US" smtClean="0"/>
              <a:t>26</a:t>
            </a:fld>
            <a:endParaRPr lang="en-US"/>
          </a:p>
        </p:txBody>
      </p:sp>
    </p:spTree>
    <p:extLst>
      <p:ext uri="{BB962C8B-B14F-4D97-AF65-F5344CB8AC3E}">
        <p14:creationId xmlns:p14="http://schemas.microsoft.com/office/powerpoint/2010/main" val="32206661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r>
              <a:rPr lang="en-US" dirty="0"/>
              <a:t>The Comfort Centre Manager (CCM) reports to the JEM Team Duty Officer (JDO) who reports to the </a:t>
            </a:r>
            <a:r>
              <a:rPr lang="en-US" dirty="0">
                <a:highlight>
                  <a:srgbClr val="FFFF00"/>
                </a:highlight>
              </a:rPr>
              <a:t>Liaison Officer </a:t>
            </a:r>
            <a:r>
              <a:rPr lang="en-US" dirty="0"/>
              <a:t>of the Emergency Operations Centre (Emergency Management) and vice/versa for communication. </a:t>
            </a:r>
          </a:p>
          <a:p>
            <a:endParaRPr lang="en-US" dirty="0"/>
          </a:p>
          <a:p>
            <a:r>
              <a:rPr lang="en-US" dirty="0"/>
              <a:t>EMO can order the deactivation and closure of the Comfort Centre. Will be done in consultation with the Comfort Centre Manager. </a:t>
            </a:r>
          </a:p>
          <a:p>
            <a:endParaRPr lang="en-US" dirty="0"/>
          </a:p>
          <a:p>
            <a:r>
              <a:rPr lang="en-US" dirty="0"/>
              <a:t>Example: the weather cleared, power is back on so there may be a message that the Comfort Centre will close at a certain day/time. </a:t>
            </a:r>
          </a:p>
          <a:p>
            <a:endParaRPr lang="en-US" dirty="0"/>
          </a:p>
          <a:p>
            <a:r>
              <a:rPr lang="en-US" dirty="0"/>
              <a:t>This firsthand account of communication during Hurricane Dorian, can be shared - CCM passed the info to EM Liaison Officer  that we had no clients for an hour, Duty Officer passed it to EMO lead who escalated it to the proper leadership to make the decision. The same chain was used to relay approval and further information to CCM and the Team. </a:t>
            </a:r>
          </a:p>
        </p:txBody>
      </p:sp>
      <p:sp>
        <p:nvSpPr>
          <p:cNvPr id="4" name="Slide Number Placeholder 3"/>
          <p:cNvSpPr>
            <a:spLocks noGrp="1"/>
          </p:cNvSpPr>
          <p:nvPr>
            <p:ph type="sldNum" sz="quarter" idx="5"/>
          </p:nvPr>
        </p:nvSpPr>
        <p:spPr/>
        <p:txBody>
          <a:bodyPr/>
          <a:lstStyle/>
          <a:p>
            <a:fld id="{0B2BC168-B386-5B4B-89C6-D99A3B17D508}" type="slidenum">
              <a:rPr lang="en-US" smtClean="0"/>
              <a:t>27</a:t>
            </a:fld>
            <a:endParaRPr lang="en-US"/>
          </a:p>
        </p:txBody>
      </p:sp>
    </p:spTree>
    <p:extLst>
      <p:ext uri="{BB962C8B-B14F-4D97-AF65-F5344CB8AC3E}">
        <p14:creationId xmlns:p14="http://schemas.microsoft.com/office/powerpoint/2010/main" val="176066122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15"/>
              </a:spcAft>
            </a:pPr>
            <a:r>
              <a:rPr lang="en-US" sz="1800" dirty="0">
                <a:latin typeface="Calibri" panose="020F0502020204030204" pitchFamily="34" charset="0"/>
                <a:ea typeface="Calibri" panose="020F0502020204030204" pitchFamily="34" charset="0"/>
                <a:cs typeface="Times New Roman" panose="02020603050405020304" pitchFamily="18" charset="0"/>
              </a:rPr>
              <a:t>This can be conducted in several ways:</a:t>
            </a:r>
          </a:p>
          <a:p>
            <a:pPr marL="806604" lvl="1" indent="-349404">
              <a:lnSpc>
                <a:spcPct val="107000"/>
              </a:lnSpc>
              <a:buFont typeface="+mj-lt"/>
              <a:buAutoNum type="arabicPeriod"/>
            </a:pPr>
            <a:r>
              <a:rPr lang="en-US" sz="1800" dirty="0">
                <a:latin typeface="Calibri" panose="020F0502020204030204" pitchFamily="34" charset="0"/>
                <a:ea typeface="Calibri" panose="020F0502020204030204" pitchFamily="34" charset="0"/>
                <a:cs typeface="Times New Roman" panose="02020603050405020304" pitchFamily="18" charset="0"/>
              </a:rPr>
              <a:t>Group discussion as a whole</a:t>
            </a:r>
          </a:p>
          <a:p>
            <a:pPr marL="806604" lvl="1" indent="-349404">
              <a:lnSpc>
                <a:spcPct val="107000"/>
              </a:lnSpc>
              <a:spcAft>
                <a:spcPts val="815"/>
              </a:spcAft>
              <a:buFont typeface="+mj-lt"/>
              <a:buAutoNum type="arabicPeriod"/>
            </a:pPr>
            <a:r>
              <a:rPr lang="en-US" sz="1800" dirty="0">
                <a:latin typeface="Calibri" panose="020F0502020204030204" pitchFamily="34" charset="0"/>
                <a:ea typeface="Calibri" panose="020F0502020204030204" pitchFamily="34" charset="0"/>
                <a:cs typeface="Times New Roman" panose="02020603050405020304" pitchFamily="18" charset="0"/>
              </a:rPr>
              <a:t>Individual groups discuss and present</a:t>
            </a:r>
          </a:p>
          <a:p>
            <a:pPr marL="457200" lvl="1" indent="0">
              <a:lnSpc>
                <a:spcPct val="107000"/>
              </a:lnSpc>
              <a:spcAft>
                <a:spcPts val="815"/>
              </a:spcAft>
              <a:buFont typeface="+mj-lt"/>
              <a:buNone/>
            </a:pP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15"/>
              </a:spcAft>
            </a:pPr>
            <a:r>
              <a:rPr lang="en-US" sz="1800" dirty="0">
                <a:latin typeface="Calibri" panose="020F0502020204030204" pitchFamily="34" charset="0"/>
                <a:ea typeface="Calibri" panose="020F0502020204030204" pitchFamily="34" charset="0"/>
                <a:cs typeface="Times New Roman" panose="02020603050405020304" pitchFamily="18" charset="0"/>
              </a:rPr>
              <a:t>Notes:</a:t>
            </a:r>
          </a:p>
          <a:p>
            <a:pPr>
              <a:lnSpc>
                <a:spcPct val="107000"/>
              </a:lnSpc>
              <a:spcAft>
                <a:spcPts val="815"/>
              </a:spcAft>
            </a:pPr>
            <a:r>
              <a:rPr lang="en-US" sz="1800" dirty="0">
                <a:latin typeface="Calibri" panose="020F0502020204030204" pitchFamily="34" charset="0"/>
                <a:ea typeface="Calibri" panose="020F0502020204030204" pitchFamily="34" charset="0"/>
                <a:cs typeface="Times New Roman" panose="02020603050405020304" pitchFamily="18" charset="0"/>
              </a:rPr>
              <a:t>This exercise is not meant to manage a Comfort Centre but to demonstrate the general knowledge of what a Comfort Centre is, propose, basic requirements and operation.</a:t>
            </a:r>
          </a:p>
          <a:p>
            <a:pPr>
              <a:lnSpc>
                <a:spcPct val="107000"/>
              </a:lnSpc>
              <a:spcAft>
                <a:spcPts val="815"/>
              </a:spcAft>
            </a:pPr>
            <a:r>
              <a:rPr lang="en-US" sz="1800" dirty="0">
                <a:latin typeface="Calibri" panose="020F0502020204030204" pitchFamily="34" charset="0"/>
                <a:ea typeface="Calibri" panose="020F0502020204030204" pitchFamily="34" charset="0"/>
                <a:cs typeface="Times New Roman" panose="02020603050405020304" pitchFamily="18" charset="0"/>
              </a:rPr>
              <a:t>The management and operational logistics are part of the Comfort Centre Level 2 course.</a:t>
            </a:r>
          </a:p>
          <a:p>
            <a:pPr>
              <a:lnSpc>
                <a:spcPct val="107000"/>
              </a:lnSpc>
              <a:spcAft>
                <a:spcPts val="815"/>
              </a:spcAft>
            </a:pP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15"/>
              </a:spcAft>
            </a:pPr>
            <a:r>
              <a:rPr lang="en-US" sz="1800" dirty="0">
                <a:latin typeface="Calibri" panose="020F0502020204030204" pitchFamily="34" charset="0"/>
                <a:ea typeface="Calibri" panose="020F0502020204030204" pitchFamily="34" charset="0"/>
                <a:cs typeface="Times New Roman" panose="02020603050405020304" pitchFamily="18" charset="0"/>
              </a:rPr>
              <a:t>Photo: https://novascotia.ca/natr/forestprotection/wildfire/media-guide/</a:t>
            </a:r>
          </a:p>
          <a:p>
            <a:pPr>
              <a:lnSpc>
                <a:spcPct val="107000"/>
              </a:lnSpc>
              <a:spcAft>
                <a:spcPts val="815"/>
              </a:spcAft>
            </a:pPr>
            <a:endParaRPr lang="en-US" sz="1800"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B2BC168-B386-5B4B-89C6-D99A3B17D508}" type="slidenum">
              <a:rPr lang="en-US" smtClean="0"/>
              <a:t>28</a:t>
            </a:fld>
            <a:endParaRPr lang="en-US"/>
          </a:p>
        </p:txBody>
      </p:sp>
    </p:spTree>
    <p:extLst>
      <p:ext uri="{BB962C8B-B14F-4D97-AF65-F5344CB8AC3E}">
        <p14:creationId xmlns:p14="http://schemas.microsoft.com/office/powerpoint/2010/main" val="122652906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B2BC168-B386-5B4B-89C6-D99A3B17D508}" type="slidenum">
              <a:rPr lang="en-US" smtClean="0"/>
              <a:t>29</a:t>
            </a:fld>
            <a:endParaRPr lang="en-US"/>
          </a:p>
        </p:txBody>
      </p:sp>
    </p:spTree>
    <p:extLst>
      <p:ext uri="{BB962C8B-B14F-4D97-AF65-F5344CB8AC3E}">
        <p14:creationId xmlns:p14="http://schemas.microsoft.com/office/powerpoint/2010/main" val="77386827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Scenario</a:t>
            </a:r>
          </a:p>
        </p:txBody>
      </p:sp>
      <p:sp>
        <p:nvSpPr>
          <p:cNvPr id="4" name="Slide Number Placeholder 3"/>
          <p:cNvSpPr>
            <a:spLocks noGrp="1"/>
          </p:cNvSpPr>
          <p:nvPr>
            <p:ph type="sldNum" sz="quarter" idx="5"/>
          </p:nvPr>
        </p:nvSpPr>
        <p:spPr/>
        <p:txBody>
          <a:bodyPr/>
          <a:lstStyle/>
          <a:p>
            <a:fld id="{0B2BC168-B386-5B4B-89C6-D99A3B17D508}" type="slidenum">
              <a:rPr lang="en-US" smtClean="0"/>
              <a:t>30</a:t>
            </a:fld>
            <a:endParaRPr lang="en-US"/>
          </a:p>
        </p:txBody>
      </p:sp>
    </p:spTree>
    <p:extLst>
      <p:ext uri="{BB962C8B-B14F-4D97-AF65-F5344CB8AC3E}">
        <p14:creationId xmlns:p14="http://schemas.microsoft.com/office/powerpoint/2010/main" val="35727539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When you volunteer with JEM, you are representing the HRM and are expected to adhere to all HRM policies, procedures, and operating guidelines.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A full list of HRM policies can be found at www.halifax.ca. You can also access the HRM Strategic Priorities Plan which outlines HRM’s 7 core values:</a:t>
            </a:r>
          </a:p>
          <a:p>
            <a:pPr marL="800100" lvl="1" indent="-342900">
              <a:buFont typeface="+mj-lt"/>
              <a:buAutoNum type="arabicPeriod"/>
            </a:pPr>
            <a:r>
              <a:rPr lang="en-US" sz="1200" dirty="0">
                <a:effectLst/>
                <a:latin typeface="Aptos" panose="020B0004020202020204" pitchFamily="34" charset="0"/>
                <a:ea typeface="Aptos" panose="020B0004020202020204" pitchFamily="34" charset="0"/>
                <a:cs typeface="Times New Roman" panose="02020603050405020304" pitchFamily="18" charset="0"/>
              </a:rPr>
              <a:t>Respect</a:t>
            </a:r>
          </a:p>
          <a:p>
            <a:pPr marL="800100" lvl="1" indent="-342900">
              <a:buFont typeface="+mj-lt"/>
              <a:buAutoNum type="arabicPeriod"/>
            </a:pPr>
            <a:r>
              <a:rPr lang="en-US" sz="1200" dirty="0">
                <a:effectLst/>
                <a:latin typeface="Aptos" panose="020B0004020202020204" pitchFamily="34" charset="0"/>
                <a:ea typeface="Aptos" panose="020B0004020202020204" pitchFamily="34" charset="0"/>
                <a:cs typeface="Times New Roman" panose="02020603050405020304" pitchFamily="18" charset="0"/>
              </a:rPr>
              <a:t>Collaboration</a:t>
            </a:r>
            <a:endParaRPr lang="en-US" sz="1200" dirty="0">
              <a:latin typeface="Aptos" panose="020B0004020202020204" pitchFamily="34" charset="0"/>
              <a:ea typeface="Aptos" panose="020B0004020202020204" pitchFamily="34" charset="0"/>
              <a:cs typeface="Times New Roman" panose="02020603050405020304" pitchFamily="18" charset="0"/>
            </a:endParaRPr>
          </a:p>
          <a:p>
            <a:pPr marL="800100" lvl="1" indent="-342900">
              <a:buFont typeface="+mj-lt"/>
              <a:buAutoNum type="arabicPeriod"/>
            </a:pPr>
            <a:r>
              <a:rPr lang="en-US" sz="1200" dirty="0">
                <a:effectLst/>
                <a:latin typeface="Aptos" panose="020B0004020202020204" pitchFamily="34" charset="0"/>
                <a:ea typeface="Aptos" panose="020B0004020202020204" pitchFamily="34" charset="0"/>
                <a:cs typeface="Times New Roman" panose="02020603050405020304" pitchFamily="18" charset="0"/>
              </a:rPr>
              <a:t>Diversity and Inclusion</a:t>
            </a:r>
          </a:p>
          <a:p>
            <a:pPr marL="800100" lvl="1" indent="-342900">
              <a:buFont typeface="+mj-lt"/>
              <a:buAutoNum type="arabicPeriod"/>
            </a:pPr>
            <a:r>
              <a:rPr lang="en-US" sz="1200" dirty="0">
                <a:effectLst/>
                <a:latin typeface="Aptos" panose="020B0004020202020204" pitchFamily="34" charset="0"/>
                <a:ea typeface="Aptos" panose="020B0004020202020204" pitchFamily="34" charset="0"/>
                <a:cs typeface="Times New Roman" panose="02020603050405020304" pitchFamily="18" charset="0"/>
              </a:rPr>
              <a:t>Integrity</a:t>
            </a:r>
          </a:p>
          <a:p>
            <a:pPr marL="800100" lvl="1" indent="-342900">
              <a:buFont typeface="+mj-lt"/>
              <a:buAutoNum type="arabicPeriod"/>
            </a:pPr>
            <a:r>
              <a:rPr lang="en-US" sz="1200" dirty="0">
                <a:latin typeface="Aptos" panose="020B0004020202020204" pitchFamily="34" charset="0"/>
                <a:ea typeface="Aptos" panose="020B0004020202020204" pitchFamily="34" charset="0"/>
                <a:cs typeface="Times New Roman" panose="02020603050405020304" pitchFamily="18" charset="0"/>
              </a:rPr>
              <a:t>A</a:t>
            </a:r>
            <a:r>
              <a:rPr lang="en-US" sz="1200" dirty="0">
                <a:effectLst/>
                <a:latin typeface="Aptos" panose="020B0004020202020204" pitchFamily="34" charset="0"/>
                <a:ea typeface="Aptos" panose="020B0004020202020204" pitchFamily="34" charset="0"/>
                <a:cs typeface="Times New Roman" panose="02020603050405020304" pitchFamily="18" charset="0"/>
              </a:rPr>
              <a:t>ccountability</a:t>
            </a:r>
          </a:p>
          <a:p>
            <a:pPr marL="800100" lvl="1" indent="-342900">
              <a:buFont typeface="+mj-lt"/>
              <a:buAutoNum type="arabicPeriod"/>
            </a:pPr>
            <a:r>
              <a:rPr lang="en-US" sz="1200" dirty="0">
                <a:latin typeface="Aptos" panose="020B0004020202020204" pitchFamily="34" charset="0"/>
                <a:ea typeface="Aptos" panose="020B0004020202020204" pitchFamily="34" charset="0"/>
                <a:cs typeface="Times New Roman" panose="02020603050405020304" pitchFamily="18" charset="0"/>
              </a:rPr>
              <a:t>S</a:t>
            </a:r>
            <a:r>
              <a:rPr lang="en-US" sz="1200" dirty="0">
                <a:effectLst/>
                <a:latin typeface="Aptos" panose="020B0004020202020204" pitchFamily="34" charset="0"/>
                <a:ea typeface="Aptos" panose="020B0004020202020204" pitchFamily="34" charset="0"/>
                <a:cs typeface="Times New Roman" panose="02020603050405020304" pitchFamily="18" charset="0"/>
              </a:rPr>
              <a:t>ustainability</a:t>
            </a:r>
          </a:p>
          <a:p>
            <a:pPr marL="800100" lvl="1" indent="-342900">
              <a:buFont typeface="+mj-lt"/>
              <a:buAutoNum type="arabicPeriod"/>
            </a:pPr>
            <a:r>
              <a:rPr lang="en-US" sz="1200" dirty="0">
                <a:latin typeface="Aptos" panose="020B0004020202020204" pitchFamily="34" charset="0"/>
                <a:ea typeface="Aptos" panose="020B0004020202020204" pitchFamily="34" charset="0"/>
                <a:cs typeface="Times New Roman" panose="02020603050405020304" pitchFamily="18" charset="0"/>
              </a:rPr>
              <a:t>E</a:t>
            </a:r>
            <a:r>
              <a:rPr lang="en-US" sz="1200" dirty="0">
                <a:effectLst/>
                <a:latin typeface="Aptos" panose="020B0004020202020204" pitchFamily="34" charset="0"/>
                <a:ea typeface="Aptos" panose="020B0004020202020204" pitchFamily="34" charset="0"/>
                <a:cs typeface="Times New Roman" panose="02020603050405020304" pitchFamily="18" charset="0"/>
              </a:rPr>
              <a:t>vidence-based decision making</a:t>
            </a:r>
          </a:p>
          <a:p>
            <a:pPr marL="800100" lvl="1" indent="-342900">
              <a:buFont typeface="+mj-lt"/>
              <a:buAutoNum type="arabicPeriod"/>
            </a:pPr>
            <a:endParaRPr lang="en-US" sz="1200" dirty="0">
              <a:effectLst/>
              <a:latin typeface="Aptos" panose="020B0004020202020204" pitchFamily="34" charset="0"/>
              <a:cs typeface="Times New Roman" panose="02020603050405020304" pitchFamily="18" charset="0"/>
            </a:endParaRPr>
          </a:p>
          <a:p>
            <a:pPr marL="800100" lvl="1" indent="-342900">
              <a:buFont typeface="+mj-lt"/>
              <a:buAutoNum type="arabicPeriod"/>
            </a:pPr>
            <a:endParaRPr lang="en-US" sz="1200" dirty="0">
              <a:effectLst/>
              <a:latin typeface="Aptos" panose="020B0004020202020204" pitchFamily="34" charset="0"/>
              <a:cs typeface="Times New Roman" panose="02020603050405020304" pitchFamily="18" charset="0"/>
            </a:endParaRPr>
          </a:p>
          <a:p>
            <a:pPr marL="800100" lvl="1" indent="-342900">
              <a:buFont typeface="+mj-lt"/>
              <a:buAutoNum type="arabicPeriod"/>
            </a:pPr>
            <a:endParaRPr lang="en-US" sz="1200" dirty="0">
              <a:effectLst/>
              <a:latin typeface="Aptos" panose="020B0004020202020204" pitchFamily="34" charset="0"/>
              <a:cs typeface="Times New Roman" panose="02020603050405020304" pitchFamily="18" charset="0"/>
            </a:endParaRPr>
          </a:p>
          <a:p>
            <a:pPr marL="800100" lvl="1" indent="-342900">
              <a:buFont typeface="+mj-lt"/>
              <a:buAutoNum type="arabicPeriod"/>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0B2BC168-B386-5B4B-89C6-D99A3B17D508}" type="slidenum">
              <a:rPr lang="en-US" smtClean="0"/>
              <a:t>4</a:t>
            </a:fld>
            <a:endParaRPr lang="en-US"/>
          </a:p>
        </p:txBody>
      </p:sp>
    </p:spTree>
    <p:extLst>
      <p:ext uri="{BB962C8B-B14F-4D97-AF65-F5344CB8AC3E}">
        <p14:creationId xmlns:p14="http://schemas.microsoft.com/office/powerpoint/2010/main" val="415745874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B2BC168-B386-5B4B-89C6-D99A3B17D508}" type="slidenum">
              <a:rPr lang="en-US" smtClean="0"/>
              <a:t>31</a:t>
            </a:fld>
            <a:endParaRPr lang="en-US"/>
          </a:p>
        </p:txBody>
      </p:sp>
    </p:spTree>
    <p:extLst>
      <p:ext uri="{BB962C8B-B14F-4D97-AF65-F5344CB8AC3E}">
        <p14:creationId xmlns:p14="http://schemas.microsoft.com/office/powerpoint/2010/main" val="137143986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Examples:</a:t>
            </a:r>
          </a:p>
          <a:p>
            <a:pPr marL="228600" indent="-228600">
              <a:buFont typeface="+mj-lt"/>
              <a:buAutoNum type="arabicPeriod"/>
            </a:pPr>
            <a:r>
              <a:rPr lang="en-US" dirty="0"/>
              <a:t>Someone arrives at the </a:t>
            </a:r>
            <a:r>
              <a:rPr lang="en-US" dirty="0" err="1"/>
              <a:t>centre</a:t>
            </a:r>
            <a:r>
              <a:rPr lang="en-US" dirty="0"/>
              <a:t> intoxicated. They become upset with the greeter because they don’t want to sign-in and provide contact information. How would you handle this situation?</a:t>
            </a:r>
          </a:p>
          <a:p>
            <a:pPr marL="685800" lvl="1" indent="-228600">
              <a:buFont typeface="+mj-lt"/>
              <a:buAutoNum type="arabicPeriod"/>
            </a:pPr>
            <a:endParaRPr lang="en-US" dirty="0"/>
          </a:p>
          <a:p>
            <a:pPr marL="228600" indent="-228600">
              <a:buFont typeface="+mj-lt"/>
              <a:buAutoNum type="arabicPeriod"/>
            </a:pPr>
            <a:endParaRPr lang="en-US" dirty="0"/>
          </a:p>
          <a:p>
            <a:pPr marL="228600" indent="-228600">
              <a:buFont typeface="+mj-lt"/>
              <a:buAutoNum type="arabicPeriod"/>
            </a:pPr>
            <a:r>
              <a:rPr lang="en-US" dirty="0"/>
              <a:t>Two clients have a disagreement, and it starts escalating and you are concerned it will become physical. What do you do?</a:t>
            </a:r>
          </a:p>
          <a:p>
            <a:pPr marL="685800" lvl="1" indent="-228600">
              <a:buFont typeface="+mj-lt"/>
              <a:buAutoNum type="arabicPeriod"/>
            </a:pPr>
            <a:endParaRPr lang="en-US" dirty="0"/>
          </a:p>
          <a:p>
            <a:pPr marL="685800" lvl="1" indent="-228600">
              <a:buFont typeface="Arial" panose="020B0604020202020204" pitchFamily="34" charset="0"/>
              <a:buChar char="•"/>
            </a:pPr>
            <a:r>
              <a:rPr lang="en-US" dirty="0"/>
              <a:t>Try to de-escalate without getting in harms way</a:t>
            </a:r>
          </a:p>
          <a:p>
            <a:pPr marL="685800" lvl="1" indent="-228600">
              <a:buFont typeface="Arial" panose="020B0604020202020204" pitchFamily="34" charset="0"/>
              <a:buChar char="•"/>
            </a:pPr>
            <a:r>
              <a:rPr lang="en-US" dirty="0"/>
              <a:t>Give space and ensure others are not in harms way</a:t>
            </a:r>
          </a:p>
          <a:p>
            <a:pPr marL="685800" lvl="1" indent="-228600">
              <a:buFont typeface="Arial" panose="020B0604020202020204" pitchFamily="34" charset="0"/>
              <a:buChar char="•"/>
            </a:pPr>
            <a:r>
              <a:rPr lang="en-US" dirty="0"/>
              <a:t>Notify CCM</a:t>
            </a:r>
          </a:p>
          <a:p>
            <a:pPr marL="685800" lvl="1" indent="-228600">
              <a:buFont typeface="Arial" panose="020B0604020202020204" pitchFamily="34" charset="0"/>
              <a:buChar char="•"/>
            </a:pPr>
            <a:r>
              <a:rPr lang="en-US" dirty="0"/>
              <a:t>Call police, if necessary</a:t>
            </a:r>
          </a:p>
          <a:p>
            <a:pPr marL="685800" lvl="1" indent="-228600">
              <a:buFont typeface="+mj-lt"/>
              <a:buAutoNum type="arabicPeriod"/>
            </a:pPr>
            <a:endParaRPr lang="en-US" dirty="0"/>
          </a:p>
          <a:p>
            <a:pPr marL="0" lvl="0" indent="0">
              <a:buFontTx/>
              <a:buNone/>
            </a:pPr>
            <a:r>
              <a:rPr lang="en-US" dirty="0"/>
              <a:t>Consider a time that you were upset, what approach helped turn the situation around?</a:t>
            </a:r>
          </a:p>
        </p:txBody>
      </p:sp>
      <p:sp>
        <p:nvSpPr>
          <p:cNvPr id="4" name="Slide Number Placeholder 3"/>
          <p:cNvSpPr>
            <a:spLocks noGrp="1"/>
          </p:cNvSpPr>
          <p:nvPr>
            <p:ph type="sldNum" sz="quarter" idx="5"/>
          </p:nvPr>
        </p:nvSpPr>
        <p:spPr/>
        <p:txBody>
          <a:bodyPr/>
          <a:lstStyle/>
          <a:p>
            <a:fld id="{0B2BC168-B386-5B4B-89C6-D99A3B17D508}" type="slidenum">
              <a:rPr lang="en-US" smtClean="0"/>
              <a:t>32</a:t>
            </a:fld>
            <a:endParaRPr lang="en-US"/>
          </a:p>
        </p:txBody>
      </p:sp>
    </p:spTree>
    <p:extLst>
      <p:ext uri="{BB962C8B-B14F-4D97-AF65-F5344CB8AC3E}">
        <p14:creationId xmlns:p14="http://schemas.microsoft.com/office/powerpoint/2010/main" val="129786706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07000"/>
              </a:lnSpc>
              <a:spcBef>
                <a:spcPts val="0"/>
              </a:spcBef>
              <a:spcAft>
                <a:spcPts val="0"/>
              </a:spcAft>
              <a:buFontTx/>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Best practices to remember when dealing with conflict:</a:t>
            </a:r>
          </a:p>
          <a:p>
            <a:pPr marL="0" marR="0" lvl="0" indent="0">
              <a:lnSpc>
                <a:spcPct val="107000"/>
              </a:lnSpc>
              <a:spcBef>
                <a:spcPts val="0"/>
              </a:spcBef>
              <a:spcAft>
                <a:spcPts val="0"/>
              </a:spcAft>
              <a:buFontTx/>
              <a:buNone/>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Bef>
                <a:spcPts val="0"/>
              </a:spcBef>
              <a:spcAft>
                <a:spcPts val="0"/>
              </a:spcAft>
              <a:buFont typeface="Arial" panose="020B0604020202020204" pitchFamily="34" charset="0"/>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Don’t take it personally</a:t>
            </a:r>
          </a:p>
          <a:p>
            <a:pPr marL="742950" marR="0" lvl="1" indent="-285750">
              <a:lnSpc>
                <a:spcPct val="107000"/>
              </a:lnSpc>
              <a:spcBef>
                <a:spcPts val="0"/>
              </a:spcBef>
              <a:spcAft>
                <a:spcPts val="0"/>
              </a:spcAft>
              <a:buFont typeface="Arial" panose="020B0604020202020204" pitchFamily="34" charset="0"/>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Stay calm</a:t>
            </a:r>
          </a:p>
          <a:p>
            <a:pPr marL="742950" marR="0" lvl="1" indent="-285750">
              <a:lnSpc>
                <a:spcPct val="107000"/>
              </a:lnSpc>
              <a:spcBef>
                <a:spcPts val="0"/>
              </a:spcBef>
              <a:spcAft>
                <a:spcPts val="0"/>
              </a:spcAft>
              <a:buFont typeface="Arial" panose="020B0604020202020204" pitchFamily="34" charset="0"/>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Respond to issues, not feelings</a:t>
            </a:r>
          </a:p>
          <a:p>
            <a:pPr marL="742950" marR="0" lvl="1" indent="-285750">
              <a:lnSpc>
                <a:spcPct val="107000"/>
              </a:lnSpc>
              <a:spcBef>
                <a:spcPts val="0"/>
              </a:spcBef>
              <a:spcAft>
                <a:spcPts val="0"/>
              </a:spcAft>
              <a:buFont typeface="Arial" panose="020B0604020202020204" pitchFamily="34" charset="0"/>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Practice empathy – try to understand where they are coming from </a:t>
            </a:r>
          </a:p>
          <a:p>
            <a:pPr marL="742950" marR="0" lvl="1" indent="-285750">
              <a:lnSpc>
                <a:spcPct val="107000"/>
              </a:lnSpc>
              <a:spcBef>
                <a:spcPts val="0"/>
              </a:spcBef>
              <a:spcAft>
                <a:spcPts val="0"/>
              </a:spcAft>
              <a:buFont typeface="Arial" panose="020B0604020202020204" pitchFamily="34" charset="0"/>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Avoid power struggles</a:t>
            </a:r>
          </a:p>
          <a:p>
            <a:pPr marL="742950" marR="0" lvl="1" indent="-285750">
              <a:lnSpc>
                <a:spcPct val="107000"/>
              </a:lnSpc>
              <a:spcBef>
                <a:spcPts val="0"/>
              </a:spcBef>
              <a:spcAft>
                <a:spcPts val="0"/>
              </a:spcAft>
              <a:buFont typeface="Arial" panose="020B0604020202020204" pitchFamily="34" charset="0"/>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Thank for feedback and apologize, as necessary</a:t>
            </a:r>
          </a:p>
          <a:p>
            <a:pPr marL="742950" marR="0" lvl="1" indent="-285750">
              <a:lnSpc>
                <a:spcPct val="107000"/>
              </a:lnSpc>
              <a:spcBef>
                <a:spcPts val="0"/>
              </a:spcBef>
              <a:spcAft>
                <a:spcPts val="0"/>
              </a:spcAft>
              <a:buFont typeface="Arial" panose="020B0604020202020204" pitchFamily="34" charset="0"/>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Be aware of non-verbal responses – stance, posture, tone</a:t>
            </a:r>
          </a:p>
          <a:p>
            <a:pPr marL="742950" marR="0" lvl="1" indent="-285750">
              <a:lnSpc>
                <a:spcPct val="107000"/>
              </a:lnSpc>
              <a:spcBef>
                <a:spcPts val="0"/>
              </a:spcBef>
              <a:spcAft>
                <a:spcPts val="0"/>
              </a:spcAft>
              <a:buFont typeface="Arial" panose="020B0604020202020204" pitchFamily="34" charset="0"/>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Set boundaries &amp; communicate them appropriately</a:t>
            </a:r>
          </a:p>
          <a:p>
            <a:pPr marL="742950" marR="0" lvl="1" indent="-285750">
              <a:lnSpc>
                <a:spcPct val="107000"/>
              </a:lnSpc>
              <a:spcBef>
                <a:spcPts val="0"/>
              </a:spcBef>
              <a:spcAft>
                <a:spcPts val="0"/>
              </a:spcAft>
              <a:buFont typeface="Arial" panose="020B0604020202020204" pitchFamily="34" charset="0"/>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Keep an open mind to other opinions and perspectives</a:t>
            </a:r>
          </a:p>
          <a:p>
            <a:pPr marL="742950" marR="0" lvl="1" indent="-2857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If there is no resolution, walk away or end the conversation appropriately</a:t>
            </a:r>
          </a:p>
          <a:p>
            <a:pPr marL="742950" marR="0" lvl="1" indent="-285750">
              <a:lnSpc>
                <a:spcPct val="107000"/>
              </a:lnSpc>
              <a:spcBef>
                <a:spcPts val="0"/>
              </a:spcBef>
              <a:spcAft>
                <a:spcPts val="800"/>
              </a:spcAft>
              <a:buFont typeface="Arial" panose="020B0604020202020204" pitchFamily="34" charset="0"/>
              <a:buChar char="•"/>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B2BC168-B386-5B4B-89C6-D99A3B17D508}" type="slidenum">
              <a:rPr lang="en-US" smtClean="0"/>
              <a:t>33</a:t>
            </a:fld>
            <a:endParaRPr lang="en-US"/>
          </a:p>
        </p:txBody>
      </p:sp>
    </p:spTree>
    <p:extLst>
      <p:ext uri="{BB962C8B-B14F-4D97-AF65-F5344CB8AC3E}">
        <p14:creationId xmlns:p14="http://schemas.microsoft.com/office/powerpoint/2010/main" val="397866805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nSpc>
                <a:spcPct val="90000"/>
              </a:lnSpc>
              <a:buFont typeface="Arial" panose="020B0604020202020204" pitchFamily="34" charset="0"/>
              <a:buChar char="•"/>
            </a:pPr>
            <a:r>
              <a:rPr lang="en-US" sz="1200" dirty="0"/>
              <a:t>HRM has zero tolerance for behavior that is illegal, inappropriate, or contrary to code of conduct</a:t>
            </a:r>
          </a:p>
          <a:p>
            <a:pPr marL="171450" indent="-171450">
              <a:lnSpc>
                <a:spcPct val="90000"/>
              </a:lnSpc>
              <a:buFont typeface="Arial" panose="020B0604020202020204" pitchFamily="34" charset="0"/>
              <a:buChar char="•"/>
            </a:pPr>
            <a:r>
              <a:rPr lang="en-US" sz="1200" dirty="0"/>
              <a:t>Verbal or physical abuse, discrimination, racism, sexualized </a:t>
            </a:r>
            <a:r>
              <a:rPr lang="en-US" sz="1200" dirty="0" err="1"/>
              <a:t>behaviour</a:t>
            </a:r>
            <a:r>
              <a:rPr lang="en-US" sz="1200" dirty="0"/>
              <a:t> </a:t>
            </a:r>
          </a:p>
          <a:p>
            <a:pPr marL="171450" indent="-171450">
              <a:lnSpc>
                <a:spcPct val="90000"/>
              </a:lnSpc>
              <a:buFont typeface="Arial" panose="020B0604020202020204" pitchFamily="34" charset="0"/>
              <a:buChar char="•"/>
            </a:pPr>
            <a:r>
              <a:rPr lang="en-US" sz="1200" dirty="0"/>
              <a:t>Applies to volunteers, staff, clients</a:t>
            </a:r>
          </a:p>
          <a:p>
            <a:endParaRPr lang="en-US" dirty="0"/>
          </a:p>
        </p:txBody>
      </p:sp>
      <p:sp>
        <p:nvSpPr>
          <p:cNvPr id="4" name="Slide Number Placeholder 3"/>
          <p:cNvSpPr>
            <a:spLocks noGrp="1"/>
          </p:cNvSpPr>
          <p:nvPr>
            <p:ph type="sldNum" sz="quarter" idx="5"/>
          </p:nvPr>
        </p:nvSpPr>
        <p:spPr/>
        <p:txBody>
          <a:bodyPr/>
          <a:lstStyle/>
          <a:p>
            <a:fld id="{0B2BC168-B386-5B4B-89C6-D99A3B17D508}" type="slidenum">
              <a:rPr lang="en-US" smtClean="0"/>
              <a:t>34</a:t>
            </a:fld>
            <a:endParaRPr lang="en-US"/>
          </a:p>
        </p:txBody>
      </p:sp>
    </p:spTree>
    <p:extLst>
      <p:ext uri="{BB962C8B-B14F-4D97-AF65-F5344CB8AC3E}">
        <p14:creationId xmlns:p14="http://schemas.microsoft.com/office/powerpoint/2010/main" val="210276755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pPr marL="174702" indent="-174702">
              <a:buFont typeface="Arial" pitchFamily="34" charset="0"/>
              <a:buChar char="•"/>
              <a:defRPr/>
            </a:pPr>
            <a:endParaRPr lang="en-CA" dirty="0"/>
          </a:p>
          <a:p>
            <a:pPr marL="174702" indent="-174702">
              <a:buFont typeface="Arial" pitchFamily="34" charset="0"/>
              <a:buChar char="•"/>
              <a:defRPr/>
            </a:pPr>
            <a:r>
              <a:rPr lang="en-CA" dirty="0"/>
              <a:t>Ongoing training is good for the organization and the volunteer</a:t>
            </a:r>
          </a:p>
          <a:p>
            <a:pPr>
              <a:buFont typeface="Arial" pitchFamily="34" charset="0"/>
              <a:buNone/>
              <a:defRPr/>
            </a:pPr>
            <a:endParaRPr lang="en-CA" dirty="0"/>
          </a:p>
          <a:p>
            <a:pPr marL="174702" indent="-174702">
              <a:buFont typeface="Arial" pitchFamily="34" charset="0"/>
              <a:buChar char="•"/>
              <a:defRPr/>
            </a:pPr>
            <a:r>
              <a:rPr lang="en-CA" dirty="0"/>
              <a:t>Some of the EM sponsored training can be applied in other parts of the volunteer’s life</a:t>
            </a:r>
          </a:p>
          <a:p>
            <a:pPr marL="174702" indent="-174702">
              <a:buFont typeface="Arial" pitchFamily="34" charset="0"/>
              <a:buChar char="•"/>
              <a:defRPr/>
            </a:pPr>
            <a:endParaRPr lang="en-CA" dirty="0"/>
          </a:p>
          <a:p>
            <a:pPr marL="174702" indent="-174702" defTabSz="931744">
              <a:buFont typeface="Arial" pitchFamily="34" charset="0"/>
              <a:buChar char="•"/>
              <a:defRPr/>
            </a:pPr>
            <a:r>
              <a:rPr lang="en-CA" dirty="0"/>
              <a:t>Skill sets of volunteers (</a:t>
            </a:r>
            <a:r>
              <a:rPr lang="en-CA" dirty="0" err="1"/>
              <a:t>e.g</a:t>
            </a:r>
            <a:r>
              <a:rPr lang="en-CA" dirty="0"/>
              <a:t>: American Sign Language, languages, etc.)</a:t>
            </a:r>
          </a:p>
          <a:p>
            <a:pPr marL="174702" indent="-174702">
              <a:buFont typeface="Arial" pitchFamily="34" charset="0"/>
              <a:buChar char="•"/>
              <a:defRPr/>
            </a:pPr>
            <a:endParaRPr lang="en-CA" dirty="0"/>
          </a:p>
          <a:p>
            <a:endParaRPr lang="en-US" dirty="0"/>
          </a:p>
          <a:p>
            <a:r>
              <a:rPr lang="en-CA" dirty="0"/>
              <a:t>Photo by </a:t>
            </a:r>
            <a:r>
              <a:rPr lang="en-CA" dirty="0">
                <a:hlinkClick r:id="rId3"/>
              </a:rPr>
              <a:t>Dakota Corbin</a:t>
            </a:r>
            <a:r>
              <a:rPr lang="en-CA" dirty="0"/>
              <a:t> on </a:t>
            </a:r>
            <a:r>
              <a:rPr lang="en-CA" dirty="0">
                <a:hlinkClick r:id="rId4"/>
              </a:rPr>
              <a:t>Unsplash</a:t>
            </a:r>
            <a:r>
              <a:rPr lang="en-CA" dirty="0"/>
              <a:t> </a:t>
            </a:r>
            <a:endParaRPr lang="en-US" dirty="0"/>
          </a:p>
        </p:txBody>
      </p:sp>
      <p:sp>
        <p:nvSpPr>
          <p:cNvPr id="4" name="Slide Number Placeholder 3"/>
          <p:cNvSpPr>
            <a:spLocks noGrp="1"/>
          </p:cNvSpPr>
          <p:nvPr>
            <p:ph type="sldNum" sz="quarter" idx="5"/>
          </p:nvPr>
        </p:nvSpPr>
        <p:spPr/>
        <p:txBody>
          <a:bodyPr/>
          <a:lstStyle/>
          <a:p>
            <a:fld id="{0B2BC168-B386-5B4B-89C6-D99A3B17D508}" type="slidenum">
              <a:rPr lang="en-US" smtClean="0"/>
              <a:t>35</a:t>
            </a:fld>
            <a:endParaRPr lang="en-US"/>
          </a:p>
        </p:txBody>
      </p:sp>
    </p:spTree>
    <p:extLst>
      <p:ext uri="{BB962C8B-B14F-4D97-AF65-F5344CB8AC3E}">
        <p14:creationId xmlns:p14="http://schemas.microsoft.com/office/powerpoint/2010/main" val="32231442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JEM volunteers are part of the Emergency Management department of HRM which may be referred to as the Emergency Management Office (EMO). To respond and recover effectively from potentially catastrophic events, the Halifax Regional Municipality has created a Municipal Emergency Plan </a:t>
            </a:r>
            <a:r>
              <a:rPr lang="en-US" dirty="0"/>
              <a:t>which gives volunteers the authority to carry out certain duties. The roles and responsibilities of an EMO volunteer are defined in the Plan (may be accessed online) and we will review them in this training.</a:t>
            </a:r>
          </a:p>
          <a:p>
            <a:r>
              <a:rPr lang="en-US" dirty="0">
                <a:hlinkClick r:id="rId3"/>
              </a:rPr>
              <a:t>https://cdn.halifax.ca/sites/default/files/documents/city-hall/regional-council/170801rc1433.pdf</a:t>
            </a:r>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Looking at the framework of Emergency Management, JEM Volunteers support the all 4 phases through: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Preparedness – public education, training</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Mitigation – public education, training</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Response – Comfort Centre, Information Centre</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Recovery – Comfort Centre, Information Centre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JEM volunteers are an integral part of the humanitarian response however, they are not involved in the emergency response. Volunteers deal with impacts to people, not impacts to infrastructure/environment.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0B2BC168-B386-5B4B-89C6-D99A3B17D508}" type="slidenum">
              <a:rPr lang="en-US" smtClean="0"/>
              <a:t>5</a:t>
            </a:fld>
            <a:endParaRPr lang="en-US"/>
          </a:p>
        </p:txBody>
      </p:sp>
    </p:spTree>
    <p:extLst>
      <p:ext uri="{BB962C8B-B14F-4D97-AF65-F5344CB8AC3E}">
        <p14:creationId xmlns:p14="http://schemas.microsoft.com/office/powerpoint/2010/main" val="40206307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240"/>
              </a:spcAft>
            </a:pPr>
            <a:r>
              <a:rPr lang="en-CA" sz="1100" kern="100" dirty="0">
                <a:effectLst/>
                <a:latin typeface="Aptos" panose="020B0004020202020204" pitchFamily="34" charset="0"/>
                <a:ea typeface="Aptos" panose="020B0004020202020204" pitchFamily="34" charset="0"/>
                <a:cs typeface="Times New Roman" panose="02020603050405020304" pitchFamily="18" charset="0"/>
              </a:rPr>
              <a:t>Joint Emergency Management (JEM) is an HRM-led program with more than 200 dedicated volunteers who are </a:t>
            </a:r>
            <a:r>
              <a:rPr lang="en-US" sz="1100" kern="100" dirty="0">
                <a:effectLst/>
                <a:latin typeface="Aptos" panose="020B0004020202020204" pitchFamily="34" charset="0"/>
                <a:ea typeface="Aptos" panose="020B0004020202020204" pitchFamily="34" charset="0"/>
                <a:cs typeface="Times New Roman" panose="02020603050405020304" pitchFamily="18" charset="0"/>
              </a:rPr>
              <a:t>grouped by region into what we call JEM teams. </a:t>
            </a:r>
          </a:p>
          <a:p>
            <a:pPr marL="0" marR="0">
              <a:lnSpc>
                <a:spcPct val="107000"/>
              </a:lnSpc>
              <a:spcBef>
                <a:spcPts val="0"/>
              </a:spcBef>
              <a:spcAft>
                <a:spcPts val="240"/>
              </a:spcAft>
            </a:pPr>
            <a:r>
              <a:rPr lang="en-CA" sz="1100" kern="100" dirty="0">
                <a:effectLst/>
                <a:latin typeface="Aptos" panose="020B0004020202020204" pitchFamily="34" charset="0"/>
                <a:ea typeface="Aptos" panose="020B0004020202020204" pitchFamily="34" charset="0"/>
                <a:cs typeface="Times New Roman" panose="02020603050405020304" pitchFamily="18" charset="0"/>
              </a:rPr>
              <a:t> </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240"/>
              </a:spcAft>
            </a:pPr>
            <a:r>
              <a:rPr lang="en-CA" sz="1100" kern="100" dirty="0">
                <a:effectLst/>
                <a:latin typeface="Aptos" panose="020B0004020202020204" pitchFamily="34" charset="0"/>
                <a:ea typeface="Aptos" panose="020B0004020202020204" pitchFamily="34" charset="0"/>
                <a:cs typeface="Times New Roman" panose="02020603050405020304" pitchFamily="18" charset="0"/>
              </a:rPr>
              <a:t>JEM teams receive training and support from Emergency Management to be able to do three main functions: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marR="0" lvl="2" indent="-228600">
              <a:lnSpc>
                <a:spcPct val="107000"/>
              </a:lnSpc>
              <a:spcBef>
                <a:spcPts val="0"/>
              </a:spcBef>
              <a:spcAft>
                <a:spcPts val="240"/>
              </a:spcAft>
              <a:buFont typeface="Wingdings" panose="05000000000000000000" pitchFamily="2" charset="2"/>
              <a:buChar char=""/>
              <a:tabLst>
                <a:tab pos="1371600" algn="l"/>
              </a:tabLst>
            </a:pPr>
            <a:r>
              <a:rPr lang="en-US" sz="1100" kern="100" dirty="0">
                <a:effectLst/>
                <a:latin typeface="Aptos" panose="020B0004020202020204" pitchFamily="34" charset="0"/>
                <a:ea typeface="Aptos" panose="020B0004020202020204" pitchFamily="34" charset="0"/>
                <a:cs typeface="Times New Roman" panose="02020603050405020304" pitchFamily="18" charset="0"/>
              </a:rPr>
              <a:t>Provide community-based updates to EMO before, during and after an emergency – eyes, ears, and boots on the ground across HRM. </a:t>
            </a:r>
          </a:p>
          <a:p>
            <a:pPr marL="1143000" marR="0" lvl="2" indent="-228600">
              <a:lnSpc>
                <a:spcPct val="107000"/>
              </a:lnSpc>
              <a:spcBef>
                <a:spcPts val="0"/>
              </a:spcBef>
              <a:spcAft>
                <a:spcPts val="240"/>
              </a:spcAft>
              <a:buFont typeface="Wingdings" panose="05000000000000000000" pitchFamily="2" charset="2"/>
              <a:buChar char=""/>
              <a:tabLst>
                <a:tab pos="1371600" algn="l"/>
              </a:tabLst>
            </a:pPr>
            <a:r>
              <a:rPr lang="en-CA" sz="1100" kern="100" dirty="0">
                <a:effectLst/>
                <a:latin typeface="Aptos" panose="020B0004020202020204" pitchFamily="34" charset="0"/>
                <a:ea typeface="Aptos" panose="020B0004020202020204" pitchFamily="34" charset="0"/>
                <a:cs typeface="Times New Roman" panose="02020603050405020304" pitchFamily="18" charset="0"/>
              </a:rPr>
              <a:t>Educate the public on community safety programs through presentations and at events.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marR="0" lvl="2" indent="-228600">
              <a:lnSpc>
                <a:spcPct val="107000"/>
              </a:lnSpc>
              <a:spcBef>
                <a:spcPts val="0"/>
              </a:spcBef>
              <a:spcAft>
                <a:spcPts val="240"/>
              </a:spcAft>
              <a:buFont typeface="Wingdings" panose="05000000000000000000" pitchFamily="2" charset="2"/>
              <a:buChar char=""/>
              <a:tabLst>
                <a:tab pos="1371600" algn="l"/>
              </a:tabLst>
            </a:pPr>
            <a:r>
              <a:rPr lang="en-CA" sz="1100" kern="100" dirty="0">
                <a:effectLst/>
                <a:latin typeface="Aptos" panose="020B0004020202020204" pitchFamily="34" charset="0"/>
                <a:ea typeface="Aptos" panose="020B0004020202020204" pitchFamily="34" charset="0"/>
                <a:cs typeface="Times New Roman" panose="02020603050405020304" pitchFamily="18" charset="0"/>
              </a:rPr>
              <a:t>Main priority is to set up and operate Comfort Centres during an emergency. </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491335" lvl="2" indent="0" defTabSz="931774">
              <a:spcAft>
                <a:spcPts val="611"/>
              </a:spcAft>
              <a:buFont typeface="Wingdings" panose="05000000000000000000" pitchFamily="2" charset="2"/>
              <a:buNone/>
              <a:defRPr/>
            </a:pPr>
            <a:endParaRPr lang="en-CA" dirty="0"/>
          </a:p>
          <a:p>
            <a:r>
              <a:rPr lang="en-US" b="1" dirty="0"/>
              <a:t>Examples of past community updates:</a:t>
            </a:r>
          </a:p>
          <a:p>
            <a:endParaRPr lang="en-US" b="1" dirty="0"/>
          </a:p>
          <a:p>
            <a:r>
              <a:rPr lang="en-US" dirty="0"/>
              <a:t>Facility Profiles – collecting data on HRM and community-owned facilities for EMO mapping system. Helps EMO select most appropriate Comfort Centre location.</a:t>
            </a:r>
          </a:p>
          <a:p>
            <a:endParaRPr lang="en-US" dirty="0"/>
          </a:p>
          <a:p>
            <a:r>
              <a:rPr lang="en-US" dirty="0"/>
              <a:t>Cataloging Bridges – No pictures of bridges in HRM files. Only know through local knowledge or physically checking on the bridge about the current state of repair, usability, existence. Some bridges are listed in files but don’t actually exist. </a:t>
            </a:r>
          </a:p>
          <a:p>
            <a:endParaRPr lang="en-US" dirty="0"/>
          </a:p>
          <a:p>
            <a:r>
              <a:rPr lang="en-US" dirty="0"/>
              <a:t>Boat ramp locations – Where are these and can they be used for rescue?</a:t>
            </a:r>
          </a:p>
          <a:p>
            <a:endParaRPr lang="en-US" dirty="0"/>
          </a:p>
          <a:p>
            <a:r>
              <a:rPr lang="en-US" b="1" dirty="0"/>
              <a:t>Examples of Public Education:</a:t>
            </a:r>
          </a:p>
          <a:p>
            <a:endParaRPr lang="en-US" dirty="0"/>
          </a:p>
          <a:p>
            <a:r>
              <a:rPr lang="en-US" dirty="0"/>
              <a:t>72 Hour Preparedness </a:t>
            </a:r>
          </a:p>
          <a:p>
            <a:endParaRPr lang="en-US" dirty="0"/>
          </a:p>
          <a:p>
            <a:r>
              <a:rPr lang="en-US" dirty="0"/>
              <a:t>Hazard Risk Vulnerability Assessment – (HRVA) HRM wide project to identify, map and develop plans to mitigate. JEM involved at public meetings, education, etc.</a:t>
            </a:r>
          </a:p>
          <a:p>
            <a:endParaRPr lang="en-US" dirty="0"/>
          </a:p>
          <a:p>
            <a:r>
              <a:rPr lang="en-US" dirty="0" err="1"/>
              <a:t>FireSmart</a:t>
            </a:r>
            <a:r>
              <a:rPr lang="en-US" dirty="0"/>
              <a:t> – Halifax Fire starting up the Fire Smart Canada program in HRM. It is a process in which homeowners can have their properties evaluated for wildfire risk. JEM involvement will be assisting in make the public aware of the program.</a:t>
            </a:r>
          </a:p>
          <a:p>
            <a:endParaRPr lang="en-US" dirty="0"/>
          </a:p>
          <a:p>
            <a:r>
              <a:rPr lang="en-US" dirty="0" err="1"/>
              <a:t>hfxALERT</a:t>
            </a:r>
            <a:r>
              <a:rPr lang="en-US" dirty="0"/>
              <a:t> – following slides</a:t>
            </a:r>
          </a:p>
        </p:txBody>
      </p:sp>
      <p:sp>
        <p:nvSpPr>
          <p:cNvPr id="4" name="Slide Number Placeholder 3"/>
          <p:cNvSpPr>
            <a:spLocks noGrp="1"/>
          </p:cNvSpPr>
          <p:nvPr>
            <p:ph type="sldNum" sz="quarter" idx="5"/>
          </p:nvPr>
        </p:nvSpPr>
        <p:spPr/>
        <p:txBody>
          <a:bodyPr/>
          <a:lstStyle/>
          <a:p>
            <a:fld id="{0B2BC168-B386-5B4B-89C6-D99A3B17D508}" type="slidenum">
              <a:rPr lang="en-US" smtClean="0"/>
              <a:t>6</a:t>
            </a:fld>
            <a:endParaRPr lang="en-US"/>
          </a:p>
        </p:txBody>
      </p:sp>
    </p:spTree>
    <p:extLst>
      <p:ext uri="{BB962C8B-B14F-4D97-AF65-F5344CB8AC3E}">
        <p14:creationId xmlns:p14="http://schemas.microsoft.com/office/powerpoint/2010/main" val="12885195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240"/>
              </a:spcAft>
            </a:pPr>
            <a:r>
              <a:rPr lang="en-CA" sz="1100" kern="100" dirty="0">
                <a:effectLst/>
                <a:latin typeface="Aptos" panose="020B0004020202020204" pitchFamily="34" charset="0"/>
                <a:ea typeface="Aptos" panose="020B0004020202020204" pitchFamily="34" charset="0"/>
                <a:cs typeface="Times New Roman" panose="02020603050405020304" pitchFamily="18" charset="0"/>
              </a:rPr>
              <a:t> </a:t>
            </a:r>
            <a:r>
              <a:rPr lang="en-CA" baseline="0" dirty="0"/>
              <a:t>JEMs were first called Local Disaster Planning Committees</a:t>
            </a:r>
          </a:p>
          <a:p>
            <a:pPr marL="640573" lvl="1" indent="-174702">
              <a:buFont typeface="Arial" pitchFamily="34" charset="0"/>
              <a:buChar char="•"/>
            </a:pPr>
            <a:r>
              <a:rPr lang="en-CA" baseline="0" dirty="0"/>
              <a:t>First team formed in the Sheet Harbour area in the year 2000</a:t>
            </a:r>
          </a:p>
          <a:p>
            <a:pPr marL="640573" lvl="1" indent="-174702">
              <a:buFont typeface="Arial" pitchFamily="34" charset="0"/>
              <a:buChar char="•"/>
            </a:pPr>
            <a:r>
              <a:rPr lang="en-CA" baseline="0" dirty="0"/>
              <a:t>As a result of the Swissair crash of 1998, volunteers came together to prepare to help their community in times of crisis and emergency</a:t>
            </a:r>
          </a:p>
          <a:p>
            <a:pPr marL="640573" lvl="1" indent="-174702">
              <a:buFont typeface="Arial" pitchFamily="34" charset="0"/>
              <a:buChar char="•"/>
            </a:pPr>
            <a:r>
              <a:rPr lang="en-CA" baseline="0" dirty="0"/>
              <a:t>The name Joint Emergency Management (JEM) was selected by the volunteers in 2005</a:t>
            </a:r>
          </a:p>
          <a:p>
            <a:pPr marL="0" indent="0">
              <a:buFont typeface="Arial" pitchFamily="34" charset="0"/>
              <a:buNone/>
            </a:pPr>
            <a:endParaRPr lang="en-CA" baseline="0" dirty="0"/>
          </a:p>
          <a:p>
            <a:pPr marL="0" indent="0">
              <a:buFont typeface="Arial" pitchFamily="34" charset="0"/>
              <a:buNone/>
            </a:pPr>
            <a:r>
              <a:rPr lang="en-CA" baseline="0" dirty="0"/>
              <a:t>JEM is unique to HRM </a:t>
            </a:r>
          </a:p>
          <a:p>
            <a:pPr marL="640573" lvl="1" indent="-174702">
              <a:buFont typeface="Arial" pitchFamily="34" charset="0"/>
              <a:buChar char="•"/>
            </a:pPr>
            <a:r>
              <a:rPr lang="en-CA" baseline="0" dirty="0"/>
              <a:t>Developed by volunteers</a:t>
            </a:r>
          </a:p>
          <a:p>
            <a:pPr marL="640573" lvl="1" indent="-174702">
              <a:buFont typeface="Arial" pitchFamily="34" charset="0"/>
              <a:buChar char="•"/>
            </a:pPr>
            <a:r>
              <a:rPr lang="en-CA" baseline="0" dirty="0"/>
              <a:t>By the community and for the community</a:t>
            </a:r>
          </a:p>
          <a:p>
            <a:pPr marL="640573" lvl="1" indent="-174702">
              <a:buFont typeface="Arial" pitchFamily="34" charset="0"/>
              <a:buChar char="•"/>
            </a:pPr>
            <a:r>
              <a:rPr lang="en-CA" baseline="0" dirty="0"/>
              <a:t>Neighbours helping </a:t>
            </a:r>
            <a:r>
              <a:rPr lang="en-CA" dirty="0"/>
              <a:t>Neighbours</a:t>
            </a:r>
            <a:endParaRPr lang="en-CA" baseline="0" dirty="0"/>
          </a:p>
          <a:p>
            <a:pPr defTabSz="931774">
              <a:defRPr/>
            </a:pPr>
            <a:endParaRPr lang="en-CA" dirty="0">
              <a:cs typeface="Arial"/>
            </a:endParaRPr>
          </a:p>
          <a:p>
            <a:pPr defTabSz="931774">
              <a:defRPr/>
            </a:pPr>
            <a:r>
              <a:rPr lang="en-CA" dirty="0">
                <a:cs typeface="Arial"/>
              </a:rPr>
              <a:t>Currently there are 6 active JEM teams. Our goal is to have 12 teams throughout the Municipality. Emergency Management is working on a recruitment and retention strategy for growth.</a:t>
            </a:r>
          </a:p>
          <a:p>
            <a:pPr defTabSz="931774">
              <a:defRPr/>
            </a:pPr>
            <a:endParaRPr lang="en-CA" dirty="0">
              <a:cs typeface="Arial"/>
            </a:endParaRPr>
          </a:p>
          <a:p>
            <a:pPr defTabSz="931774">
              <a:defRPr/>
            </a:pPr>
            <a:r>
              <a:rPr lang="en-CA" b="1" dirty="0">
                <a:cs typeface="Arial"/>
              </a:rPr>
              <a:t>Active Teams:</a:t>
            </a:r>
          </a:p>
          <a:p>
            <a:pPr marL="228600" indent="-228600" defTabSz="931774">
              <a:buFont typeface="+mj-lt"/>
              <a:buAutoNum type="arabicPeriod"/>
              <a:defRPr/>
            </a:pPr>
            <a:r>
              <a:rPr lang="en-CA" dirty="0">
                <a:cs typeface="Arial"/>
              </a:rPr>
              <a:t>Western Region – Timberlea, </a:t>
            </a:r>
            <a:r>
              <a:rPr lang="en-CA" dirty="0" err="1">
                <a:cs typeface="Arial"/>
              </a:rPr>
              <a:t>Tantallon</a:t>
            </a:r>
            <a:r>
              <a:rPr lang="en-CA" dirty="0">
                <a:cs typeface="Arial"/>
              </a:rPr>
              <a:t>, St. Marg. Bay, Peggy’s Cove, Prospect areas</a:t>
            </a:r>
          </a:p>
          <a:p>
            <a:pPr marL="228600" indent="-228600" defTabSz="931774">
              <a:buFont typeface="+mj-lt"/>
              <a:buAutoNum type="arabicPeriod"/>
              <a:defRPr/>
            </a:pPr>
            <a:r>
              <a:rPr lang="en-CA" dirty="0">
                <a:cs typeface="Arial"/>
              </a:rPr>
              <a:t>Eastern Shore – Porter’s Lake, </a:t>
            </a:r>
            <a:r>
              <a:rPr lang="en-CA" dirty="0" err="1">
                <a:cs typeface="Arial"/>
              </a:rPr>
              <a:t>Mineville</a:t>
            </a:r>
            <a:r>
              <a:rPr lang="en-CA" dirty="0">
                <a:cs typeface="Arial"/>
              </a:rPr>
              <a:t>, Musquodoboit Harbour, </a:t>
            </a:r>
            <a:r>
              <a:rPr lang="en-CA" dirty="0" err="1">
                <a:cs typeface="Arial"/>
              </a:rPr>
              <a:t>Chezzetcook</a:t>
            </a:r>
            <a:r>
              <a:rPr lang="en-CA" dirty="0">
                <a:cs typeface="Arial"/>
              </a:rPr>
              <a:t>, Lawrencetown, Clam Harbour, Lake Echo</a:t>
            </a:r>
          </a:p>
          <a:p>
            <a:pPr marL="228600" indent="-228600" defTabSz="931774">
              <a:buFont typeface="+mj-lt"/>
              <a:buAutoNum type="arabicPeriod"/>
              <a:defRPr/>
            </a:pPr>
            <a:r>
              <a:rPr lang="en-CA" dirty="0">
                <a:cs typeface="Arial"/>
              </a:rPr>
              <a:t>Mainland North – Fairview, Fairmont, Larry </a:t>
            </a:r>
            <a:r>
              <a:rPr lang="en-CA" dirty="0" err="1">
                <a:cs typeface="Arial"/>
              </a:rPr>
              <a:t>Uteck</a:t>
            </a:r>
            <a:endParaRPr lang="en-CA" dirty="0">
              <a:cs typeface="Arial"/>
            </a:endParaRPr>
          </a:p>
          <a:p>
            <a:pPr marL="228600" indent="-228600" defTabSz="931774">
              <a:buFont typeface="+mj-lt"/>
              <a:buAutoNum type="arabicPeriod"/>
              <a:defRPr/>
            </a:pPr>
            <a:r>
              <a:rPr lang="en-CA" dirty="0">
                <a:cs typeface="Arial"/>
              </a:rPr>
              <a:t>River Lake – Fall River, Grand Lake, Waverley</a:t>
            </a:r>
          </a:p>
          <a:p>
            <a:pPr marL="228600" indent="-228600" defTabSz="931774">
              <a:buFont typeface="+mj-lt"/>
              <a:buAutoNum type="arabicPeriod"/>
              <a:defRPr/>
            </a:pPr>
            <a:r>
              <a:rPr lang="en-CA" dirty="0">
                <a:cs typeface="Arial"/>
              </a:rPr>
              <a:t>Sackville/Bedford – Bedford, Sackville, </a:t>
            </a:r>
            <a:r>
              <a:rPr lang="en-CA" dirty="0" err="1">
                <a:cs typeface="Arial"/>
              </a:rPr>
              <a:t>Beaverbank</a:t>
            </a:r>
            <a:endParaRPr lang="en-CA" dirty="0">
              <a:cs typeface="Arial"/>
            </a:endParaRPr>
          </a:p>
          <a:p>
            <a:pPr marL="228600" indent="-228600" defTabSz="931774">
              <a:buFont typeface="+mj-lt"/>
              <a:buAutoNum type="arabicPeriod"/>
              <a:defRPr/>
            </a:pPr>
            <a:r>
              <a:rPr lang="en-CA" dirty="0">
                <a:cs typeface="Arial"/>
              </a:rPr>
              <a:t>Musquodoboit Valley </a:t>
            </a:r>
          </a:p>
          <a:p>
            <a:pPr marL="228600" indent="-228600" defTabSz="931774">
              <a:buFont typeface="+mj-lt"/>
              <a:buAutoNum type="arabicPeriod"/>
              <a:defRPr/>
            </a:pPr>
            <a:endParaRPr lang="en-CA" b="1" dirty="0">
              <a:cs typeface="Arial"/>
            </a:endParaRPr>
          </a:p>
          <a:p>
            <a:pPr marL="0" indent="0" defTabSz="931774">
              <a:buFont typeface="+mj-lt"/>
              <a:buNone/>
              <a:defRPr/>
            </a:pPr>
            <a:r>
              <a:rPr lang="en-CA" b="1" dirty="0">
                <a:cs typeface="Arial"/>
              </a:rPr>
              <a:t>Teams Under Development:</a:t>
            </a:r>
          </a:p>
          <a:p>
            <a:pPr marL="228600" indent="-228600" defTabSz="931774">
              <a:buFont typeface="+mj-lt"/>
              <a:buAutoNum type="arabicPeriod"/>
              <a:defRPr/>
            </a:pPr>
            <a:r>
              <a:rPr lang="en-CA" dirty="0">
                <a:cs typeface="Arial"/>
              </a:rPr>
              <a:t>Dartmouth</a:t>
            </a:r>
          </a:p>
          <a:p>
            <a:pPr marL="228600" indent="-228600" defTabSz="931774">
              <a:buFont typeface="+mj-lt"/>
              <a:buAutoNum type="arabicPeriod"/>
              <a:defRPr/>
            </a:pPr>
            <a:r>
              <a:rPr lang="en-CA" dirty="0">
                <a:cs typeface="Arial"/>
              </a:rPr>
              <a:t>Mulgrave</a:t>
            </a:r>
          </a:p>
          <a:p>
            <a:pPr marL="228600" indent="-228600" defTabSz="931774">
              <a:buFont typeface="+mj-lt"/>
              <a:buAutoNum type="arabicPeriod"/>
              <a:defRPr/>
            </a:pPr>
            <a:r>
              <a:rPr lang="en-CA" dirty="0">
                <a:cs typeface="Arial"/>
              </a:rPr>
              <a:t>Preston</a:t>
            </a:r>
          </a:p>
          <a:p>
            <a:pPr marL="228600" indent="-228600" defTabSz="931774">
              <a:buFont typeface="+mj-lt"/>
              <a:buAutoNum type="arabicPeriod"/>
              <a:defRPr/>
            </a:pPr>
            <a:r>
              <a:rPr lang="en-CA" dirty="0" err="1">
                <a:cs typeface="Arial"/>
              </a:rPr>
              <a:t>Chebucto</a:t>
            </a:r>
            <a:endParaRPr lang="en-CA" dirty="0">
              <a:cs typeface="Arial"/>
            </a:endParaRPr>
          </a:p>
          <a:p>
            <a:pPr marL="228600" indent="-228600" defTabSz="931774">
              <a:buFont typeface="+mj-lt"/>
              <a:buAutoNum type="arabicPeriod"/>
              <a:defRPr/>
            </a:pPr>
            <a:r>
              <a:rPr lang="en-CA" dirty="0">
                <a:cs typeface="Arial"/>
              </a:rPr>
              <a:t>Peninsula South</a:t>
            </a:r>
          </a:p>
          <a:p>
            <a:pPr marL="228600" indent="-228600" defTabSz="931774">
              <a:buFont typeface="+mj-lt"/>
              <a:buAutoNum type="arabicPeriod"/>
              <a:defRPr/>
            </a:pPr>
            <a:r>
              <a:rPr lang="en-CA" dirty="0">
                <a:cs typeface="Arial"/>
              </a:rPr>
              <a:t>Sheet Harbour</a:t>
            </a:r>
          </a:p>
          <a:p>
            <a:endParaRPr lang="en-US" dirty="0"/>
          </a:p>
        </p:txBody>
      </p:sp>
      <p:sp>
        <p:nvSpPr>
          <p:cNvPr id="4" name="Slide Number Placeholder 3"/>
          <p:cNvSpPr>
            <a:spLocks noGrp="1"/>
          </p:cNvSpPr>
          <p:nvPr>
            <p:ph type="sldNum" sz="quarter" idx="5"/>
          </p:nvPr>
        </p:nvSpPr>
        <p:spPr/>
        <p:txBody>
          <a:bodyPr/>
          <a:lstStyle/>
          <a:p>
            <a:fld id="{0B2BC168-B386-5B4B-89C6-D99A3B17D508}" type="slidenum">
              <a:rPr lang="en-US" smtClean="0"/>
              <a:t>7</a:t>
            </a:fld>
            <a:endParaRPr lang="en-US"/>
          </a:p>
        </p:txBody>
      </p:sp>
    </p:spTree>
    <p:extLst>
      <p:ext uri="{BB962C8B-B14F-4D97-AF65-F5344CB8AC3E}">
        <p14:creationId xmlns:p14="http://schemas.microsoft.com/office/powerpoint/2010/main" val="29287346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solidFill>
                  <a:srgbClr val="000000"/>
                </a:solidFill>
                <a:effectLst/>
                <a:latin typeface="Arial" panose="020B0604020202020204" pitchFamily="34" charset="0"/>
                <a:ea typeface="Times New Roman" panose="02020603050405020304" pitchFamily="18" charset="0"/>
              </a:rPr>
              <a:t>EMO provides support to public alerting via two systems: Alert Ready and </a:t>
            </a:r>
            <a:r>
              <a:rPr lang="en-CA" sz="1200" dirty="0" err="1">
                <a:solidFill>
                  <a:srgbClr val="000000"/>
                </a:solidFill>
                <a:effectLst/>
                <a:latin typeface="Arial" panose="020B0604020202020204" pitchFamily="34" charset="0"/>
                <a:ea typeface="Times New Roman" panose="02020603050405020304" pitchFamily="18" charset="0"/>
              </a:rPr>
              <a:t>hfxALERT</a:t>
            </a:r>
            <a:r>
              <a:rPr lang="en-CA" sz="1200" dirty="0">
                <a:solidFill>
                  <a:srgbClr val="000000"/>
                </a:solidFill>
                <a:effectLst/>
                <a:latin typeface="Arial" panose="020B0604020202020204" pitchFamily="34" charset="0"/>
                <a:ea typeface="Times New Roman" panose="02020603050405020304" pitchFamily="18" charset="0"/>
              </a:rPr>
              <a:t>.</a:t>
            </a:r>
            <a:endParaRPr lang="en-US" sz="1200" dirty="0">
              <a:solidFill>
                <a:srgbClr val="000000"/>
              </a:solidFill>
              <a:effectLst/>
              <a:latin typeface="Arial" panose="020B0604020202020204" pitchFamily="34" charset="0"/>
              <a:ea typeface="Times New Roman" panose="02020603050405020304" pitchFamily="18" charset="0"/>
            </a:endParaRPr>
          </a:p>
          <a:p>
            <a:endParaRPr lang="en-CA" dirty="0"/>
          </a:p>
          <a:p>
            <a:r>
              <a:rPr lang="en-CA" dirty="0" err="1"/>
              <a:t>hfxALERT</a:t>
            </a:r>
            <a:r>
              <a:rPr lang="en-CA" dirty="0"/>
              <a:t> is the Municipality’s mass notification system which sends urgent and non-urgent messages from Halifax Regional Police, Halifax Fire, Emergency Management Division, and municipal winter parking ban notices. It is a subscription based system and messages can be sent via Voice, Email and Text, depending on what contact information is provided upon registration. </a:t>
            </a:r>
          </a:p>
          <a:p>
            <a:endParaRPr lang="en-CA" b="0" u="none"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b="0" u="none" dirty="0"/>
              <a:t>It is important to note that this is </a:t>
            </a:r>
            <a:r>
              <a:rPr lang="en-CA" b="1" u="sng" dirty="0"/>
              <a:t>NOT</a:t>
            </a:r>
            <a:r>
              <a:rPr lang="en-CA" dirty="0"/>
              <a:t> the same as the NS Provincial alerting system (Alert Ready) which will be covered in the next slide.</a:t>
            </a:r>
          </a:p>
          <a:p>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Aptos" panose="020B0004020202020204" pitchFamily="34" charset="0"/>
                <a:ea typeface="Aptos" panose="020B0004020202020204" pitchFamily="34" charset="0"/>
                <a:cs typeface="Aptos" panose="020B0004020202020204" pitchFamily="34" charset="0"/>
              </a:rPr>
              <a:t>As a JEM volunteer, you will be</a:t>
            </a:r>
            <a:r>
              <a:rPr lang="en-US" sz="1200" dirty="0">
                <a:effectLst/>
                <a:latin typeface="Aptos" panose="020B0004020202020204" pitchFamily="34" charset="0"/>
                <a:ea typeface="Arial" panose="020B0604020202020204" pitchFamily="34" charset="0"/>
              </a:rPr>
              <a:t> registered for </a:t>
            </a:r>
            <a:r>
              <a:rPr lang="en-US" sz="1200" dirty="0" err="1">
                <a:effectLst/>
                <a:latin typeface="Aptos" panose="020B0004020202020204" pitchFamily="34" charset="0"/>
                <a:ea typeface="Arial" panose="020B0604020202020204" pitchFamily="34" charset="0"/>
              </a:rPr>
              <a:t>hfxALERT</a:t>
            </a:r>
            <a:r>
              <a:rPr lang="en-US" sz="1200" dirty="0">
                <a:effectLst/>
                <a:latin typeface="Aptos" panose="020B0004020202020204" pitchFamily="34" charset="0"/>
                <a:ea typeface="Arial" panose="020B0604020202020204" pitchFamily="34" charset="0"/>
              </a:rPr>
              <a:t> to receive messages about JEM volunteer work only, such as meeting notices and emergency activations.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Aptos" panose="020B0004020202020204" pitchFamily="34" charset="0"/>
                <a:ea typeface="Arial" panose="020B0604020202020204" pitchFamily="34" charset="0"/>
              </a:rPr>
              <a:t>If you would like to receive additional alerts, registration may be done through the website: </a:t>
            </a:r>
            <a:r>
              <a:rPr lang="en-US" dirty="0">
                <a:hlinkClick r:id="rId3"/>
              </a:rPr>
              <a:t>https://www.halifax.ca/fire-police/fire/emergency-management/hfxalert</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endParaRPr lang="en-CA" dirty="0"/>
          </a:p>
          <a:p>
            <a:endParaRPr lang="en-CA" dirty="0"/>
          </a:p>
          <a:p>
            <a:endParaRPr lang="en-US" dirty="0"/>
          </a:p>
        </p:txBody>
      </p:sp>
      <p:sp>
        <p:nvSpPr>
          <p:cNvPr id="4" name="Slide Number Placeholder 3"/>
          <p:cNvSpPr>
            <a:spLocks noGrp="1"/>
          </p:cNvSpPr>
          <p:nvPr>
            <p:ph type="sldNum" sz="quarter" idx="5"/>
          </p:nvPr>
        </p:nvSpPr>
        <p:spPr/>
        <p:txBody>
          <a:bodyPr/>
          <a:lstStyle/>
          <a:p>
            <a:fld id="{0B2BC168-B386-5B4B-89C6-D99A3B17D508}" type="slidenum">
              <a:rPr lang="en-US" smtClean="0"/>
              <a:t>8</a:t>
            </a:fld>
            <a:endParaRPr lang="en-US"/>
          </a:p>
        </p:txBody>
      </p:sp>
    </p:spTree>
    <p:extLst>
      <p:ext uri="{BB962C8B-B14F-4D97-AF65-F5344CB8AC3E}">
        <p14:creationId xmlns:p14="http://schemas.microsoft.com/office/powerpoint/2010/main" val="3550666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https://en.wikipedia.org/wiki/Alert_Ready</a:t>
            </a:r>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solidFill>
                  <a:srgbClr val="000000"/>
                </a:solidFill>
                <a:effectLst/>
                <a:latin typeface="Arial" panose="020B0604020202020204" pitchFamily="34" charset="0"/>
                <a:ea typeface="Times New Roman" panose="02020603050405020304" pitchFamily="18" charset="0"/>
              </a:rPr>
              <a:t>Alert Ready is Canada’s emergency alerting system. Alert Ready delivers critical and potentially life-saving alerts to Canadians through television, radio and LTE-connected and compatible wireless devices. Alert Ready can send intrusive alerts to be broadcasted immediately because of imminent threat to life. Although HRM does not issue alerts through this method, we may send a request to the province, if it is warranted.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solidFill>
                <a:srgbClr val="000000"/>
              </a:solidFill>
              <a:effectLst/>
              <a:latin typeface="Arial" panose="020B0604020202020204" pitchFamily="34"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0B2BC168-B386-5B4B-89C6-D99A3B17D508}" type="slidenum">
              <a:rPr lang="en-US" smtClean="0"/>
              <a:t>9</a:t>
            </a:fld>
            <a:endParaRPr lang="en-US"/>
          </a:p>
        </p:txBody>
      </p:sp>
    </p:spTree>
    <p:extLst>
      <p:ext uri="{BB962C8B-B14F-4D97-AF65-F5344CB8AC3E}">
        <p14:creationId xmlns:p14="http://schemas.microsoft.com/office/powerpoint/2010/main" val="24423441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b="1" kern="100" dirty="0">
                <a:effectLst/>
                <a:latin typeface="Aptos" panose="020B0004020202020204" pitchFamily="34" charset="0"/>
                <a:ea typeface="Aptos" panose="020B0004020202020204" pitchFamily="34" charset="0"/>
                <a:cs typeface="Times New Roman" panose="02020603050405020304" pitchFamily="18" charset="0"/>
              </a:rPr>
              <a:t>A Comfort Centre </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is opened by the Municipality and all logistics are coordinated through Emergency Management. </a:t>
            </a:r>
          </a:p>
          <a:p>
            <a:pPr marL="0" marR="0">
              <a:lnSpc>
                <a:spcPct val="107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It is a place where people who are displaced during an emergency, can access food, water, charge devices and receive up-to-date information. </a:t>
            </a:r>
          </a:p>
          <a:p>
            <a:pPr marL="0" marR="0">
              <a:lnSpc>
                <a:spcPct val="107000"/>
              </a:lnSpc>
              <a:spcBef>
                <a:spcPts val="0"/>
              </a:spcBef>
              <a:spcAft>
                <a:spcPts val="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Historically, Comfort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Centres</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have been opened in response to:</a:t>
            </a:r>
          </a:p>
          <a:p>
            <a:pPr marL="342900" marR="0" lvl="0" indent="-342900">
              <a:lnSpc>
                <a:spcPct val="107000"/>
              </a:lnSpc>
              <a:spcBef>
                <a:spcPts val="0"/>
              </a:spcBef>
              <a:spcAft>
                <a:spcPts val="0"/>
              </a:spcAft>
              <a:buFont typeface="Symbol" panose="05050102010706020507" pitchFamily="18" charset="2"/>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prolonged power outages</a:t>
            </a:r>
          </a:p>
          <a:p>
            <a:pPr marL="342900" marR="0" lvl="0" indent="-342900">
              <a:lnSpc>
                <a:spcPct val="107000"/>
              </a:lnSpc>
              <a:spcBef>
                <a:spcPts val="0"/>
              </a:spcBef>
              <a:spcAft>
                <a:spcPts val="0"/>
              </a:spcAft>
              <a:buFont typeface="Symbol" panose="05050102010706020507" pitchFamily="18" charset="2"/>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wildland fires</a:t>
            </a:r>
          </a:p>
          <a:p>
            <a:pPr marL="342900" marR="0" lvl="0" indent="-342900">
              <a:lnSpc>
                <a:spcPct val="107000"/>
              </a:lnSpc>
              <a:spcBef>
                <a:spcPts val="0"/>
              </a:spcBef>
              <a:spcAft>
                <a:spcPts val="0"/>
              </a:spcAft>
              <a:buFont typeface="Symbol" panose="05050102010706020507" pitchFamily="18" charset="2"/>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floods</a:t>
            </a:r>
          </a:p>
          <a:p>
            <a:pPr marL="342900" marR="0" lvl="0" indent="-342900">
              <a:lnSpc>
                <a:spcPct val="107000"/>
              </a:lnSpc>
              <a:spcBef>
                <a:spcPts val="0"/>
              </a:spcBef>
              <a:spcAft>
                <a:spcPts val="0"/>
              </a:spcAft>
              <a:buFont typeface="Symbol" panose="05050102010706020507" pitchFamily="18" charset="2"/>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hurricanes, and</a:t>
            </a:r>
          </a:p>
          <a:p>
            <a:pPr marL="342900" marR="0" lvl="0" indent="-342900">
              <a:lnSpc>
                <a:spcPct val="107000"/>
              </a:lnSpc>
              <a:spcBef>
                <a:spcPts val="0"/>
              </a:spcBef>
              <a:spcAft>
                <a:spcPts val="0"/>
              </a:spcAft>
              <a:buFont typeface="Symbol" panose="05050102010706020507" pitchFamily="18" charset="2"/>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extreme weather events</a:t>
            </a:r>
          </a:p>
          <a:p>
            <a:pPr marL="457200" marR="0">
              <a:lnSpc>
                <a:spcPct val="107000"/>
              </a:lnSpc>
              <a:spcBef>
                <a:spcPts val="0"/>
              </a:spcBef>
              <a:spcAft>
                <a:spcPts val="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p>
          <a:p>
            <a:pPr marL="0" indent="0">
              <a:buFont typeface="Arial" pitchFamily="34" charset="0"/>
              <a:buNone/>
            </a:pPr>
            <a:r>
              <a:rPr lang="en-CA" sz="1800" kern="100" dirty="0">
                <a:effectLst/>
                <a:latin typeface="Aptos" panose="020B0004020202020204" pitchFamily="34" charset="0"/>
                <a:ea typeface="Aptos" panose="020B0004020202020204" pitchFamily="34" charset="0"/>
                <a:cs typeface="Times New Roman" panose="02020603050405020304" pitchFamily="18" charset="0"/>
              </a:rPr>
              <a:t>The facility being used for a Comfort Centre is selected by the Municipality based on the type of emergency, the location and the amenities that are required. </a:t>
            </a:r>
            <a:endParaRPr lang="en-CA" sz="1800" baseline="0" dirty="0"/>
          </a:p>
          <a:p>
            <a:pPr marL="0" indent="0">
              <a:buFont typeface="Arial" pitchFamily="34" charset="0"/>
              <a:buNone/>
            </a:pPr>
            <a:r>
              <a:rPr lang="en-CA" sz="1800" dirty="0"/>
              <a:t>Depending on the type of emergency, a Comfort Centre may or may not have a generator</a:t>
            </a:r>
            <a:r>
              <a:rPr lang="en-CA" sz="1800" baseline="0" dirty="0"/>
              <a:t>. A Comfort Centre should have easy access and parking.</a:t>
            </a:r>
          </a:p>
          <a:p>
            <a:pPr marL="0" marR="0">
              <a:lnSpc>
                <a:spcPct val="107000"/>
              </a:lnSpc>
              <a:spcBef>
                <a:spcPts val="0"/>
              </a:spcBef>
              <a:spcAft>
                <a:spcPts val="80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n-CA" sz="1800" kern="100" dirty="0">
                <a:effectLst/>
                <a:latin typeface="Aptos" panose="020B0004020202020204" pitchFamily="34" charset="0"/>
                <a:ea typeface="Aptos" panose="020B0004020202020204" pitchFamily="34" charset="0"/>
                <a:cs typeface="Times New Roman" panose="02020603050405020304" pitchFamily="18" charset="0"/>
              </a:rPr>
              <a:t>Municipal facilities are used whenever possible but if a suitable HRM facility is not available in the area, a pre-approved facility that has a Service Level Agreement in place with Emergency Management, may be used.</a:t>
            </a:r>
          </a:p>
          <a:p>
            <a:pPr marL="0" marR="0">
              <a:lnSpc>
                <a:spcPct val="107000"/>
              </a:lnSpc>
              <a:spcBef>
                <a:spcPts val="0"/>
              </a:spcBef>
              <a:spcAft>
                <a:spcPts val="80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n-CA" sz="1800" kern="100" dirty="0">
                <a:effectLst/>
                <a:latin typeface="Aptos" panose="020B0004020202020204" pitchFamily="34" charset="0"/>
                <a:ea typeface="Aptos" panose="020B0004020202020204" pitchFamily="34" charset="0"/>
                <a:cs typeface="Times New Roman" panose="02020603050405020304" pitchFamily="18" charset="0"/>
              </a:rPr>
              <a:t>It’s important to note that a Comfort Centre does not have sleeping accommodations – unlike an Emergency Shelter and an Evacuation Centre.</a:t>
            </a:r>
          </a:p>
          <a:p>
            <a:pPr marL="0" marR="0">
              <a:lnSpc>
                <a:spcPct val="107000"/>
              </a:lnSpc>
              <a:spcBef>
                <a:spcPts val="0"/>
              </a:spcBef>
              <a:spcAft>
                <a:spcPts val="80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Font typeface="Arial" pitchFamily="34" charset="0"/>
              <a:buNone/>
            </a:pPr>
            <a:r>
              <a:rPr lang="en-CA" baseline="0" dirty="0"/>
              <a:t>Normally, if a facility is being used as a Comfort Centre, it will not be used for other activities. </a:t>
            </a:r>
          </a:p>
          <a:p>
            <a:pPr marL="0" indent="0">
              <a:buFont typeface="Arial" pitchFamily="34" charset="0"/>
              <a:buNone/>
            </a:pPr>
            <a:endParaRPr lang="en-CA" baseline="0" dirty="0"/>
          </a:p>
          <a:p>
            <a:pPr marL="0" indent="0">
              <a:buFont typeface="Arial" pitchFamily="34" charset="0"/>
              <a:buNone/>
            </a:pPr>
            <a:r>
              <a:rPr lang="en-CA" baseline="0" dirty="0"/>
              <a:t>Comfort </a:t>
            </a:r>
            <a:r>
              <a:rPr lang="en-CA" dirty="0"/>
              <a:t>C</a:t>
            </a:r>
            <a:r>
              <a:rPr lang="en-CA" baseline="0" dirty="0"/>
              <a:t>entres are operated entirely by volunteers! HRM could not provide the community with this resource if it wasn’t for kind-hearted people, like you!</a:t>
            </a:r>
          </a:p>
          <a:p>
            <a:pPr marL="0" indent="0">
              <a:buFont typeface="Arial" pitchFamily="34" charset="0"/>
              <a:buNone/>
            </a:pPr>
            <a:endParaRPr lang="en-CA" baseline="0" dirty="0"/>
          </a:p>
          <a:p>
            <a:endParaRPr lang="en-US" dirty="0"/>
          </a:p>
          <a:p>
            <a:endParaRPr lang="en-US" dirty="0"/>
          </a:p>
        </p:txBody>
      </p:sp>
      <p:sp>
        <p:nvSpPr>
          <p:cNvPr id="4" name="Slide Number Placeholder 3"/>
          <p:cNvSpPr>
            <a:spLocks noGrp="1"/>
          </p:cNvSpPr>
          <p:nvPr>
            <p:ph type="sldNum" sz="quarter" idx="5"/>
          </p:nvPr>
        </p:nvSpPr>
        <p:spPr/>
        <p:txBody>
          <a:bodyPr/>
          <a:lstStyle/>
          <a:p>
            <a:fld id="{0B2BC168-B386-5B4B-89C6-D99A3B17D508}" type="slidenum">
              <a:rPr lang="en-US" smtClean="0"/>
              <a:t>10</a:t>
            </a:fld>
            <a:endParaRPr lang="en-US"/>
          </a:p>
        </p:txBody>
      </p:sp>
    </p:spTree>
    <p:extLst>
      <p:ext uri="{BB962C8B-B14F-4D97-AF65-F5344CB8AC3E}">
        <p14:creationId xmlns:p14="http://schemas.microsoft.com/office/powerpoint/2010/main" val="2246652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8466" y="-8468"/>
            <a:ext cx="9169804" cy="6874935"/>
            <a:chOff x="-8466" y="-8468"/>
            <a:chExt cx="9169804" cy="6874935"/>
          </a:xfrm>
        </p:grpSpPr>
        <p:cxnSp>
          <p:nvCxnSpPr>
            <p:cNvPr id="17" name="Straight Connector 16"/>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9" name="Freeform 18"/>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19"/>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Freeform 20"/>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21"/>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Freeform 22"/>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Freeform 23"/>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Freeform 24"/>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Freeform 27"/>
            <p:cNvSpPr/>
            <p:nvPr/>
          </p:nvSpPr>
          <p:spPr>
            <a:xfrm>
              <a:off x="-8466" y="-8468"/>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595" y="2404534"/>
            <a:ext cx="5826719"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130595" y="4050834"/>
            <a:ext cx="5826719"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244C6DC-AA4B-4F93-9D49-13C16A14D475}" type="datetime1">
              <a:rPr lang="en-US" smtClean="0"/>
              <a:t>11/18/2024</a:t>
            </a:fld>
            <a:endParaRPr lang="en-US"/>
          </a:p>
        </p:txBody>
      </p:sp>
      <p:sp>
        <p:nvSpPr>
          <p:cNvPr id="5" name="Footer Placeholder 4"/>
          <p:cNvSpPr>
            <a:spLocks noGrp="1"/>
          </p:cNvSpPr>
          <p:nvPr>
            <p:ph type="ftr" sz="quarter" idx="11"/>
          </p:nvPr>
        </p:nvSpPr>
        <p:spPr/>
        <p:txBody>
          <a:bodyPr/>
          <a:lstStyle/>
          <a:p>
            <a:r>
              <a:rPr lang="en-US"/>
              <a:t>Revision July 2024</a:t>
            </a:r>
          </a:p>
        </p:txBody>
      </p:sp>
      <p:sp>
        <p:nvSpPr>
          <p:cNvPr id="6" name="Slide Number Placeholder 5"/>
          <p:cNvSpPr>
            <a:spLocks noGrp="1"/>
          </p:cNvSpPr>
          <p:nvPr>
            <p:ph type="sldNum" sz="quarter" idx="12"/>
          </p:nvPr>
        </p:nvSpPr>
        <p:spPr/>
        <p:txBody>
          <a:bodyPr/>
          <a:lstStyle/>
          <a:p>
            <a:fld id="{1ED27131-846E-F941-AA9E-84DEF7FAA5A8}" type="slidenum">
              <a:rPr lang="en-US" smtClean="0"/>
              <a:t>‹#›</a:t>
            </a:fld>
            <a:endParaRPr lang="en-US"/>
          </a:p>
        </p:txBody>
      </p:sp>
    </p:spTree>
    <p:extLst>
      <p:ext uri="{BB962C8B-B14F-4D97-AF65-F5344CB8AC3E}">
        <p14:creationId xmlns:p14="http://schemas.microsoft.com/office/powerpoint/2010/main" val="1767291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09600" y="4470400"/>
            <a:ext cx="6347714"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DB0F4E2-659E-4568-9FBA-561F1F585AEF}" type="datetime1">
              <a:rPr lang="en-US" smtClean="0"/>
              <a:t>11/18/2024</a:t>
            </a:fld>
            <a:endParaRPr lang="en-US"/>
          </a:p>
        </p:txBody>
      </p:sp>
      <p:sp>
        <p:nvSpPr>
          <p:cNvPr id="5" name="Footer Placeholder 4"/>
          <p:cNvSpPr>
            <a:spLocks noGrp="1"/>
          </p:cNvSpPr>
          <p:nvPr>
            <p:ph type="ftr" sz="quarter" idx="11"/>
          </p:nvPr>
        </p:nvSpPr>
        <p:spPr/>
        <p:txBody>
          <a:bodyPr/>
          <a:lstStyle/>
          <a:p>
            <a:r>
              <a:rPr lang="en-US"/>
              <a:t>Revision July 2024</a:t>
            </a:r>
          </a:p>
        </p:txBody>
      </p:sp>
      <p:sp>
        <p:nvSpPr>
          <p:cNvPr id="6" name="Slide Number Placeholder 5"/>
          <p:cNvSpPr>
            <a:spLocks noGrp="1"/>
          </p:cNvSpPr>
          <p:nvPr>
            <p:ph type="sldNum" sz="quarter" idx="12"/>
          </p:nvPr>
        </p:nvSpPr>
        <p:spPr/>
        <p:txBody>
          <a:bodyPr/>
          <a:lstStyle/>
          <a:p>
            <a:fld id="{1ED27131-846E-F941-AA9E-84DEF7FAA5A8}" type="slidenum">
              <a:rPr lang="en-US" smtClean="0"/>
              <a:t>‹#›</a:t>
            </a:fld>
            <a:endParaRPr lang="en-US"/>
          </a:p>
        </p:txBody>
      </p:sp>
    </p:spTree>
    <p:extLst>
      <p:ext uri="{BB962C8B-B14F-4D97-AF65-F5344CB8AC3E}">
        <p14:creationId xmlns:p14="http://schemas.microsoft.com/office/powerpoint/2010/main" val="27861561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101074" y="3632200"/>
            <a:ext cx="541980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09598" y="4470400"/>
            <a:ext cx="6347715"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1FE6C2A-1B7A-452C-97DE-812111E22B69}" type="datetime1">
              <a:rPr lang="en-US" smtClean="0"/>
              <a:t>11/18/2024</a:t>
            </a:fld>
            <a:endParaRPr lang="en-US"/>
          </a:p>
        </p:txBody>
      </p:sp>
      <p:sp>
        <p:nvSpPr>
          <p:cNvPr id="5" name="Footer Placeholder 4"/>
          <p:cNvSpPr>
            <a:spLocks noGrp="1"/>
          </p:cNvSpPr>
          <p:nvPr>
            <p:ph type="ftr" sz="quarter" idx="11"/>
          </p:nvPr>
        </p:nvSpPr>
        <p:spPr/>
        <p:txBody>
          <a:bodyPr/>
          <a:lstStyle/>
          <a:p>
            <a:r>
              <a:rPr lang="en-US"/>
              <a:t>Revision July 2024</a:t>
            </a:r>
          </a:p>
        </p:txBody>
      </p:sp>
      <p:sp>
        <p:nvSpPr>
          <p:cNvPr id="6" name="Slide Number Placeholder 5"/>
          <p:cNvSpPr>
            <a:spLocks noGrp="1"/>
          </p:cNvSpPr>
          <p:nvPr>
            <p:ph type="sldNum" sz="quarter" idx="12"/>
          </p:nvPr>
        </p:nvSpPr>
        <p:spPr/>
        <p:txBody>
          <a:bodyPr/>
          <a:lstStyle/>
          <a:p>
            <a:fld id="{1ED27131-846E-F941-AA9E-84DEF7FAA5A8}" type="slidenum">
              <a:rPr lang="en-US" smtClean="0"/>
              <a:t>‹#›</a:t>
            </a:fld>
            <a:endParaRPr lang="en-US"/>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2018040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09598" y="1931988"/>
            <a:ext cx="6347715"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D7AA889-A523-405F-8D6E-1A23D923BD0B}" type="datetime1">
              <a:rPr lang="en-US" smtClean="0"/>
              <a:t>11/18/2024</a:t>
            </a:fld>
            <a:endParaRPr lang="en-US"/>
          </a:p>
        </p:txBody>
      </p:sp>
      <p:sp>
        <p:nvSpPr>
          <p:cNvPr id="5" name="Footer Placeholder 4"/>
          <p:cNvSpPr>
            <a:spLocks noGrp="1"/>
          </p:cNvSpPr>
          <p:nvPr>
            <p:ph type="ftr" sz="quarter" idx="11"/>
          </p:nvPr>
        </p:nvSpPr>
        <p:spPr/>
        <p:txBody>
          <a:bodyPr/>
          <a:lstStyle/>
          <a:p>
            <a:r>
              <a:rPr lang="en-US"/>
              <a:t>Revision July 2024</a:t>
            </a:r>
          </a:p>
        </p:txBody>
      </p:sp>
      <p:sp>
        <p:nvSpPr>
          <p:cNvPr id="6" name="Slide Number Placeholder 5"/>
          <p:cNvSpPr>
            <a:spLocks noGrp="1"/>
          </p:cNvSpPr>
          <p:nvPr>
            <p:ph type="sldNum" sz="quarter" idx="12"/>
          </p:nvPr>
        </p:nvSpPr>
        <p:spPr/>
        <p:txBody>
          <a:bodyPr/>
          <a:lstStyle/>
          <a:p>
            <a:fld id="{1ED27131-846E-F941-AA9E-84DEF7FAA5A8}" type="slidenum">
              <a:rPr lang="en-US" smtClean="0"/>
              <a:t>‹#›</a:t>
            </a:fld>
            <a:endParaRPr lang="en-US"/>
          </a:p>
        </p:txBody>
      </p:sp>
    </p:spTree>
    <p:extLst>
      <p:ext uri="{BB962C8B-B14F-4D97-AF65-F5344CB8AC3E}">
        <p14:creationId xmlns:p14="http://schemas.microsoft.com/office/powerpoint/2010/main" val="8112664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48BBFB3-D747-4E59-9D0C-9E1575E8FE74}" type="datetime1">
              <a:rPr lang="en-US" smtClean="0"/>
              <a:t>11/18/2024</a:t>
            </a:fld>
            <a:endParaRPr lang="en-US"/>
          </a:p>
        </p:txBody>
      </p:sp>
      <p:sp>
        <p:nvSpPr>
          <p:cNvPr id="5" name="Footer Placeholder 4"/>
          <p:cNvSpPr>
            <a:spLocks noGrp="1"/>
          </p:cNvSpPr>
          <p:nvPr>
            <p:ph type="ftr" sz="quarter" idx="11"/>
          </p:nvPr>
        </p:nvSpPr>
        <p:spPr/>
        <p:txBody>
          <a:bodyPr/>
          <a:lstStyle/>
          <a:p>
            <a:r>
              <a:rPr lang="en-US"/>
              <a:t>Revision July 2024</a:t>
            </a:r>
          </a:p>
        </p:txBody>
      </p:sp>
      <p:sp>
        <p:nvSpPr>
          <p:cNvPr id="6" name="Slide Number Placeholder 5"/>
          <p:cNvSpPr>
            <a:spLocks noGrp="1"/>
          </p:cNvSpPr>
          <p:nvPr>
            <p:ph type="sldNum" sz="quarter" idx="12"/>
          </p:nvPr>
        </p:nvSpPr>
        <p:spPr/>
        <p:txBody>
          <a:bodyPr/>
          <a:lstStyle/>
          <a:p>
            <a:fld id="{1ED27131-846E-F941-AA9E-84DEF7FAA5A8}" type="slidenum">
              <a:rPr lang="en-US" smtClean="0"/>
              <a:t>‹#›</a:t>
            </a:fld>
            <a:endParaRPr lang="en-US"/>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2553709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15848" y="609600"/>
            <a:ext cx="6341465"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8E85513-CF1B-4132-BD05-6B94C0508989}" type="datetime1">
              <a:rPr lang="en-US" smtClean="0"/>
              <a:t>11/18/2024</a:t>
            </a:fld>
            <a:endParaRPr lang="en-US"/>
          </a:p>
        </p:txBody>
      </p:sp>
      <p:sp>
        <p:nvSpPr>
          <p:cNvPr id="5" name="Footer Placeholder 4"/>
          <p:cNvSpPr>
            <a:spLocks noGrp="1"/>
          </p:cNvSpPr>
          <p:nvPr>
            <p:ph type="ftr" sz="quarter" idx="11"/>
          </p:nvPr>
        </p:nvSpPr>
        <p:spPr/>
        <p:txBody>
          <a:bodyPr/>
          <a:lstStyle/>
          <a:p>
            <a:r>
              <a:rPr lang="en-US"/>
              <a:t>Revision July 2024</a:t>
            </a:r>
          </a:p>
        </p:txBody>
      </p:sp>
      <p:sp>
        <p:nvSpPr>
          <p:cNvPr id="6" name="Slide Number Placeholder 5"/>
          <p:cNvSpPr>
            <a:spLocks noGrp="1"/>
          </p:cNvSpPr>
          <p:nvPr>
            <p:ph type="sldNum" sz="quarter" idx="12"/>
          </p:nvPr>
        </p:nvSpPr>
        <p:spPr/>
        <p:txBody>
          <a:bodyPr/>
          <a:lstStyle/>
          <a:p>
            <a:fld id="{1ED27131-846E-F941-AA9E-84DEF7FAA5A8}" type="slidenum">
              <a:rPr lang="en-US" smtClean="0"/>
              <a:t>‹#›</a:t>
            </a:fld>
            <a:endParaRPr lang="en-US"/>
          </a:p>
        </p:txBody>
      </p:sp>
    </p:spTree>
    <p:extLst>
      <p:ext uri="{BB962C8B-B14F-4D97-AF65-F5344CB8AC3E}">
        <p14:creationId xmlns:p14="http://schemas.microsoft.com/office/powerpoint/2010/main" val="42068104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2F9CCCB-8936-4879-8CC6-72BEC47932AE}" type="datetime1">
              <a:rPr lang="en-US" smtClean="0"/>
              <a:t>11/18/2024</a:t>
            </a:fld>
            <a:endParaRPr lang="en-US"/>
          </a:p>
        </p:txBody>
      </p:sp>
      <p:sp>
        <p:nvSpPr>
          <p:cNvPr id="5" name="Footer Placeholder 4"/>
          <p:cNvSpPr>
            <a:spLocks noGrp="1"/>
          </p:cNvSpPr>
          <p:nvPr>
            <p:ph type="ftr" sz="quarter" idx="11"/>
          </p:nvPr>
        </p:nvSpPr>
        <p:spPr/>
        <p:txBody>
          <a:bodyPr/>
          <a:lstStyle/>
          <a:p>
            <a:r>
              <a:rPr lang="en-US"/>
              <a:t>Revision July 2024</a:t>
            </a:r>
          </a:p>
        </p:txBody>
      </p:sp>
      <p:sp>
        <p:nvSpPr>
          <p:cNvPr id="6" name="Slide Number Placeholder 5"/>
          <p:cNvSpPr>
            <a:spLocks noGrp="1"/>
          </p:cNvSpPr>
          <p:nvPr>
            <p:ph type="sldNum" sz="quarter" idx="12"/>
          </p:nvPr>
        </p:nvSpPr>
        <p:spPr/>
        <p:txBody>
          <a:bodyPr/>
          <a:lstStyle/>
          <a:p>
            <a:fld id="{1ED27131-846E-F941-AA9E-84DEF7FAA5A8}" type="slidenum">
              <a:rPr lang="en-US" smtClean="0"/>
              <a:t>‹#›</a:t>
            </a:fld>
            <a:endParaRPr lang="en-US"/>
          </a:p>
        </p:txBody>
      </p:sp>
    </p:spTree>
    <p:extLst>
      <p:ext uri="{BB962C8B-B14F-4D97-AF65-F5344CB8AC3E}">
        <p14:creationId xmlns:p14="http://schemas.microsoft.com/office/powerpoint/2010/main" val="33646259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7312" y="609600"/>
            <a:ext cx="978812"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09599" y="609600"/>
            <a:ext cx="5195026" cy="52514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A19A615-28B2-4E30-B6E6-A4C3A1F50275}" type="datetime1">
              <a:rPr lang="en-US" smtClean="0"/>
              <a:t>11/18/2024</a:t>
            </a:fld>
            <a:endParaRPr lang="en-US"/>
          </a:p>
        </p:txBody>
      </p:sp>
      <p:sp>
        <p:nvSpPr>
          <p:cNvPr id="5" name="Footer Placeholder 4"/>
          <p:cNvSpPr>
            <a:spLocks noGrp="1"/>
          </p:cNvSpPr>
          <p:nvPr>
            <p:ph type="ftr" sz="quarter" idx="11"/>
          </p:nvPr>
        </p:nvSpPr>
        <p:spPr/>
        <p:txBody>
          <a:bodyPr/>
          <a:lstStyle/>
          <a:p>
            <a:r>
              <a:rPr lang="en-US"/>
              <a:t>Revision July 2024</a:t>
            </a:r>
          </a:p>
        </p:txBody>
      </p:sp>
      <p:sp>
        <p:nvSpPr>
          <p:cNvPr id="6" name="Slide Number Placeholder 5"/>
          <p:cNvSpPr>
            <a:spLocks noGrp="1"/>
          </p:cNvSpPr>
          <p:nvPr>
            <p:ph type="sldNum" sz="quarter" idx="12"/>
          </p:nvPr>
        </p:nvSpPr>
        <p:spPr/>
        <p:txBody>
          <a:bodyPr/>
          <a:lstStyle/>
          <a:p>
            <a:fld id="{1ED27131-846E-F941-AA9E-84DEF7FAA5A8}" type="slidenum">
              <a:rPr lang="en-US" smtClean="0"/>
              <a:t>‹#›</a:t>
            </a:fld>
            <a:endParaRPr lang="en-US"/>
          </a:p>
        </p:txBody>
      </p:sp>
    </p:spTree>
    <p:extLst>
      <p:ext uri="{BB962C8B-B14F-4D97-AF65-F5344CB8AC3E}">
        <p14:creationId xmlns:p14="http://schemas.microsoft.com/office/powerpoint/2010/main" val="26267443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0E7DE09-3DF6-4CEC-905D-12FE8826F6FE}" type="datetime1">
              <a:rPr lang="en-US" smtClean="0"/>
              <a:t>11/18/2024</a:t>
            </a:fld>
            <a:endParaRPr lang="en-US"/>
          </a:p>
        </p:txBody>
      </p:sp>
      <p:sp>
        <p:nvSpPr>
          <p:cNvPr id="5" name="Footer Placeholder 4"/>
          <p:cNvSpPr>
            <a:spLocks noGrp="1"/>
          </p:cNvSpPr>
          <p:nvPr>
            <p:ph type="ftr" sz="quarter" idx="11"/>
          </p:nvPr>
        </p:nvSpPr>
        <p:spPr/>
        <p:txBody>
          <a:bodyPr/>
          <a:lstStyle/>
          <a:p>
            <a:r>
              <a:rPr lang="en-US"/>
              <a:t>Revision July 2024</a:t>
            </a:r>
          </a:p>
        </p:txBody>
      </p:sp>
      <p:sp>
        <p:nvSpPr>
          <p:cNvPr id="6" name="Slide Number Placeholder 5"/>
          <p:cNvSpPr>
            <a:spLocks noGrp="1"/>
          </p:cNvSpPr>
          <p:nvPr>
            <p:ph type="sldNum" sz="quarter" idx="12"/>
          </p:nvPr>
        </p:nvSpPr>
        <p:spPr/>
        <p:txBody>
          <a:bodyPr/>
          <a:lstStyle/>
          <a:p>
            <a:fld id="{1ED27131-846E-F941-AA9E-84DEF7FAA5A8}" type="slidenum">
              <a:rPr lang="en-US" smtClean="0"/>
              <a:t>‹#›</a:t>
            </a:fld>
            <a:endParaRPr lang="en-US"/>
          </a:p>
        </p:txBody>
      </p:sp>
    </p:spTree>
    <p:extLst>
      <p:ext uri="{BB962C8B-B14F-4D97-AF65-F5344CB8AC3E}">
        <p14:creationId xmlns:p14="http://schemas.microsoft.com/office/powerpoint/2010/main" val="28545564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598" y="2700868"/>
            <a:ext cx="6347715"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09598" y="4527448"/>
            <a:ext cx="6347715"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ECDC59F-3F17-4462-B110-F50E8D9D8D23}" type="datetime1">
              <a:rPr lang="en-US" smtClean="0"/>
              <a:t>11/18/2024</a:t>
            </a:fld>
            <a:endParaRPr lang="en-US"/>
          </a:p>
        </p:txBody>
      </p:sp>
      <p:sp>
        <p:nvSpPr>
          <p:cNvPr id="5" name="Footer Placeholder 4"/>
          <p:cNvSpPr>
            <a:spLocks noGrp="1"/>
          </p:cNvSpPr>
          <p:nvPr>
            <p:ph type="ftr" sz="quarter" idx="11"/>
          </p:nvPr>
        </p:nvSpPr>
        <p:spPr/>
        <p:txBody>
          <a:bodyPr/>
          <a:lstStyle/>
          <a:p>
            <a:r>
              <a:rPr lang="en-US"/>
              <a:t>Revision July 2024</a:t>
            </a:r>
          </a:p>
        </p:txBody>
      </p:sp>
      <p:sp>
        <p:nvSpPr>
          <p:cNvPr id="6" name="Slide Number Placeholder 5"/>
          <p:cNvSpPr>
            <a:spLocks noGrp="1"/>
          </p:cNvSpPr>
          <p:nvPr>
            <p:ph type="sldNum" sz="quarter" idx="12"/>
          </p:nvPr>
        </p:nvSpPr>
        <p:spPr/>
        <p:txBody>
          <a:bodyPr/>
          <a:lstStyle/>
          <a:p>
            <a:fld id="{1ED27131-846E-F941-AA9E-84DEF7FAA5A8}" type="slidenum">
              <a:rPr lang="en-US" smtClean="0"/>
              <a:t>‹#›</a:t>
            </a:fld>
            <a:endParaRPr lang="en-US"/>
          </a:p>
        </p:txBody>
      </p:sp>
    </p:spTree>
    <p:extLst>
      <p:ext uri="{BB962C8B-B14F-4D97-AF65-F5344CB8AC3E}">
        <p14:creationId xmlns:p14="http://schemas.microsoft.com/office/powerpoint/2010/main" val="42948064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1320800"/>
          </a:xfrm>
        </p:spPr>
        <p:txBody>
          <a:bodyPr/>
          <a:lstStyle/>
          <a:p>
            <a:r>
              <a:rPr lang="en-US"/>
              <a:t>Click to edit Master title style</a:t>
            </a:r>
            <a:endParaRPr lang="en-US" dirty="0"/>
          </a:p>
        </p:txBody>
      </p:sp>
      <p:sp>
        <p:nvSpPr>
          <p:cNvPr id="3" name="Content Placeholder 2"/>
          <p:cNvSpPr>
            <a:spLocks noGrp="1"/>
          </p:cNvSpPr>
          <p:nvPr>
            <p:ph sz="half" idx="1"/>
          </p:nvPr>
        </p:nvSpPr>
        <p:spPr>
          <a:xfrm>
            <a:off x="609600" y="2160589"/>
            <a:ext cx="308810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869204" y="2160590"/>
            <a:ext cx="308811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03134CB-A4CE-4BB7-9984-0ADD7A1F065E}" type="datetime1">
              <a:rPr lang="en-US" smtClean="0"/>
              <a:t>11/18/2024</a:t>
            </a:fld>
            <a:endParaRPr lang="en-US"/>
          </a:p>
        </p:txBody>
      </p:sp>
      <p:sp>
        <p:nvSpPr>
          <p:cNvPr id="6" name="Footer Placeholder 5"/>
          <p:cNvSpPr>
            <a:spLocks noGrp="1"/>
          </p:cNvSpPr>
          <p:nvPr>
            <p:ph type="ftr" sz="quarter" idx="11"/>
          </p:nvPr>
        </p:nvSpPr>
        <p:spPr/>
        <p:txBody>
          <a:bodyPr/>
          <a:lstStyle/>
          <a:p>
            <a:r>
              <a:rPr lang="en-US"/>
              <a:t>Revision July 2024</a:t>
            </a:r>
          </a:p>
        </p:txBody>
      </p:sp>
      <p:sp>
        <p:nvSpPr>
          <p:cNvPr id="7" name="Slide Number Placeholder 6"/>
          <p:cNvSpPr>
            <a:spLocks noGrp="1"/>
          </p:cNvSpPr>
          <p:nvPr>
            <p:ph type="sldNum" sz="quarter" idx="12"/>
          </p:nvPr>
        </p:nvSpPr>
        <p:spPr/>
        <p:txBody>
          <a:bodyPr/>
          <a:lstStyle/>
          <a:p>
            <a:fld id="{1ED27131-846E-F941-AA9E-84DEF7FAA5A8}" type="slidenum">
              <a:rPr lang="en-US" smtClean="0"/>
              <a:t>‹#›</a:t>
            </a:fld>
            <a:endParaRPr lang="en-US"/>
          </a:p>
        </p:txBody>
      </p:sp>
    </p:spTree>
    <p:extLst>
      <p:ext uri="{BB962C8B-B14F-4D97-AF65-F5344CB8AC3E}">
        <p14:creationId xmlns:p14="http://schemas.microsoft.com/office/powerpoint/2010/main" val="21131642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3" cy="132080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09599"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599" y="2737246"/>
            <a:ext cx="3090672"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866640"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3866640" y="2737246"/>
            <a:ext cx="3090672"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3C85555-0EB7-459A-89D8-A3E072A1EFA6}" type="datetime1">
              <a:rPr lang="en-US" smtClean="0"/>
              <a:t>11/18/2024</a:t>
            </a:fld>
            <a:endParaRPr lang="en-US"/>
          </a:p>
        </p:txBody>
      </p:sp>
      <p:sp>
        <p:nvSpPr>
          <p:cNvPr id="8" name="Footer Placeholder 7"/>
          <p:cNvSpPr>
            <a:spLocks noGrp="1"/>
          </p:cNvSpPr>
          <p:nvPr>
            <p:ph type="ftr" sz="quarter" idx="11"/>
          </p:nvPr>
        </p:nvSpPr>
        <p:spPr/>
        <p:txBody>
          <a:bodyPr/>
          <a:lstStyle/>
          <a:p>
            <a:r>
              <a:rPr lang="en-US"/>
              <a:t>Revision July 2024</a:t>
            </a:r>
          </a:p>
        </p:txBody>
      </p:sp>
      <p:sp>
        <p:nvSpPr>
          <p:cNvPr id="9" name="Slide Number Placeholder 8"/>
          <p:cNvSpPr>
            <a:spLocks noGrp="1"/>
          </p:cNvSpPr>
          <p:nvPr>
            <p:ph type="sldNum" sz="quarter" idx="12"/>
          </p:nvPr>
        </p:nvSpPr>
        <p:spPr/>
        <p:txBody>
          <a:bodyPr/>
          <a:lstStyle/>
          <a:p>
            <a:fld id="{1ED27131-846E-F941-AA9E-84DEF7FAA5A8}" type="slidenum">
              <a:rPr lang="en-US" smtClean="0"/>
              <a:t>‹#›</a:t>
            </a:fld>
            <a:endParaRPr lang="en-US"/>
          </a:p>
        </p:txBody>
      </p:sp>
    </p:spTree>
    <p:extLst>
      <p:ext uri="{BB962C8B-B14F-4D97-AF65-F5344CB8AC3E}">
        <p14:creationId xmlns:p14="http://schemas.microsoft.com/office/powerpoint/2010/main" val="34645718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4"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D0AC261-F21E-42B4-A1C7-7A194DEEFA41}" type="datetime1">
              <a:rPr lang="en-US" smtClean="0"/>
              <a:t>11/18/2024</a:t>
            </a:fld>
            <a:endParaRPr lang="en-US"/>
          </a:p>
        </p:txBody>
      </p:sp>
      <p:sp>
        <p:nvSpPr>
          <p:cNvPr id="4" name="Footer Placeholder 3"/>
          <p:cNvSpPr>
            <a:spLocks noGrp="1"/>
          </p:cNvSpPr>
          <p:nvPr>
            <p:ph type="ftr" sz="quarter" idx="11"/>
          </p:nvPr>
        </p:nvSpPr>
        <p:spPr/>
        <p:txBody>
          <a:bodyPr/>
          <a:lstStyle/>
          <a:p>
            <a:r>
              <a:rPr lang="en-US"/>
              <a:t>Revision July 2024</a:t>
            </a:r>
          </a:p>
        </p:txBody>
      </p:sp>
      <p:sp>
        <p:nvSpPr>
          <p:cNvPr id="5" name="Slide Number Placeholder 4"/>
          <p:cNvSpPr>
            <a:spLocks noGrp="1"/>
          </p:cNvSpPr>
          <p:nvPr>
            <p:ph type="sldNum" sz="quarter" idx="12"/>
          </p:nvPr>
        </p:nvSpPr>
        <p:spPr/>
        <p:txBody>
          <a:bodyPr/>
          <a:lstStyle/>
          <a:p>
            <a:fld id="{1ED27131-846E-F941-AA9E-84DEF7FAA5A8}" type="slidenum">
              <a:rPr lang="en-US" smtClean="0"/>
              <a:t>‹#›</a:t>
            </a:fld>
            <a:endParaRPr lang="en-US"/>
          </a:p>
        </p:txBody>
      </p:sp>
    </p:spTree>
    <p:extLst>
      <p:ext uri="{BB962C8B-B14F-4D97-AF65-F5344CB8AC3E}">
        <p14:creationId xmlns:p14="http://schemas.microsoft.com/office/powerpoint/2010/main" val="42697706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1088108-7014-4569-97E8-8579D5100FD3}" type="datetime1">
              <a:rPr lang="en-US" smtClean="0"/>
              <a:t>11/18/2024</a:t>
            </a:fld>
            <a:endParaRPr lang="en-US"/>
          </a:p>
        </p:txBody>
      </p:sp>
      <p:sp>
        <p:nvSpPr>
          <p:cNvPr id="3" name="Footer Placeholder 2"/>
          <p:cNvSpPr>
            <a:spLocks noGrp="1"/>
          </p:cNvSpPr>
          <p:nvPr>
            <p:ph type="ftr" sz="quarter" idx="11"/>
          </p:nvPr>
        </p:nvSpPr>
        <p:spPr/>
        <p:txBody>
          <a:bodyPr/>
          <a:lstStyle/>
          <a:p>
            <a:r>
              <a:rPr lang="en-US"/>
              <a:t>Revision July 2024</a:t>
            </a:r>
          </a:p>
        </p:txBody>
      </p:sp>
      <p:sp>
        <p:nvSpPr>
          <p:cNvPr id="4" name="Slide Number Placeholder 3"/>
          <p:cNvSpPr>
            <a:spLocks noGrp="1"/>
          </p:cNvSpPr>
          <p:nvPr>
            <p:ph type="sldNum" sz="quarter" idx="12"/>
          </p:nvPr>
        </p:nvSpPr>
        <p:spPr/>
        <p:txBody>
          <a:bodyPr/>
          <a:lstStyle/>
          <a:p>
            <a:fld id="{1ED27131-846E-F941-AA9E-84DEF7FAA5A8}" type="slidenum">
              <a:rPr lang="en-US" smtClean="0"/>
              <a:t>‹#›</a:t>
            </a:fld>
            <a:endParaRPr lang="en-US"/>
          </a:p>
        </p:txBody>
      </p:sp>
    </p:spTree>
    <p:extLst>
      <p:ext uri="{BB962C8B-B14F-4D97-AF65-F5344CB8AC3E}">
        <p14:creationId xmlns:p14="http://schemas.microsoft.com/office/powerpoint/2010/main" val="3117823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1498604"/>
            <a:ext cx="2790182"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3571275" y="514925"/>
            <a:ext cx="3386037"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599" y="2777069"/>
            <a:ext cx="2790182"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8713FF08-D87D-4B50-BE4F-0C7936F918C7}" type="datetime1">
              <a:rPr lang="en-US" smtClean="0"/>
              <a:t>11/18/2024</a:t>
            </a:fld>
            <a:endParaRPr lang="en-US"/>
          </a:p>
        </p:txBody>
      </p:sp>
      <p:sp>
        <p:nvSpPr>
          <p:cNvPr id="6" name="Footer Placeholder 5"/>
          <p:cNvSpPr>
            <a:spLocks noGrp="1"/>
          </p:cNvSpPr>
          <p:nvPr>
            <p:ph type="ftr" sz="quarter" idx="11"/>
          </p:nvPr>
        </p:nvSpPr>
        <p:spPr/>
        <p:txBody>
          <a:bodyPr/>
          <a:lstStyle/>
          <a:p>
            <a:r>
              <a:rPr lang="en-US"/>
              <a:t>Revision July 2024</a:t>
            </a:r>
          </a:p>
        </p:txBody>
      </p:sp>
      <p:sp>
        <p:nvSpPr>
          <p:cNvPr id="7" name="Slide Number Placeholder 6"/>
          <p:cNvSpPr>
            <a:spLocks noGrp="1"/>
          </p:cNvSpPr>
          <p:nvPr>
            <p:ph type="sldNum" sz="quarter" idx="12"/>
          </p:nvPr>
        </p:nvSpPr>
        <p:spPr/>
        <p:txBody>
          <a:bodyPr/>
          <a:lstStyle/>
          <a:p>
            <a:fld id="{1ED27131-846E-F941-AA9E-84DEF7FAA5A8}" type="slidenum">
              <a:rPr lang="en-US" smtClean="0"/>
              <a:t>‹#›</a:t>
            </a:fld>
            <a:endParaRPr lang="en-US"/>
          </a:p>
        </p:txBody>
      </p:sp>
    </p:spTree>
    <p:extLst>
      <p:ext uri="{BB962C8B-B14F-4D97-AF65-F5344CB8AC3E}">
        <p14:creationId xmlns:p14="http://schemas.microsoft.com/office/powerpoint/2010/main" val="27048893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4800600"/>
            <a:ext cx="6347714"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 y="609600"/>
            <a:ext cx="6347714"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09599" y="5367338"/>
            <a:ext cx="6347714"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51B3403-5306-4055-9ABE-E8752DD82BFF}" type="datetime1">
              <a:rPr lang="en-US" smtClean="0"/>
              <a:t>11/18/2024</a:t>
            </a:fld>
            <a:endParaRPr lang="en-US"/>
          </a:p>
        </p:txBody>
      </p:sp>
      <p:sp>
        <p:nvSpPr>
          <p:cNvPr id="6" name="Footer Placeholder 5"/>
          <p:cNvSpPr>
            <a:spLocks noGrp="1"/>
          </p:cNvSpPr>
          <p:nvPr>
            <p:ph type="ftr" sz="quarter" idx="11"/>
          </p:nvPr>
        </p:nvSpPr>
        <p:spPr/>
        <p:txBody>
          <a:bodyPr/>
          <a:lstStyle/>
          <a:p>
            <a:r>
              <a:rPr lang="en-US"/>
              <a:t>Revision July 2024</a:t>
            </a:r>
          </a:p>
        </p:txBody>
      </p:sp>
      <p:sp>
        <p:nvSpPr>
          <p:cNvPr id="7" name="Slide Number Placeholder 6"/>
          <p:cNvSpPr>
            <a:spLocks noGrp="1"/>
          </p:cNvSpPr>
          <p:nvPr>
            <p:ph type="sldNum" sz="quarter" idx="12"/>
          </p:nvPr>
        </p:nvSpPr>
        <p:spPr/>
        <p:txBody>
          <a:bodyPr/>
          <a:lstStyle/>
          <a:p>
            <a:fld id="{1ED27131-846E-F941-AA9E-84DEF7FAA5A8}" type="slidenum">
              <a:rPr lang="en-US" smtClean="0"/>
              <a:t>‹#›</a:t>
            </a:fld>
            <a:endParaRPr lang="en-US"/>
          </a:p>
        </p:txBody>
      </p:sp>
    </p:spTree>
    <p:extLst>
      <p:ext uri="{BB962C8B-B14F-4D97-AF65-F5344CB8AC3E}">
        <p14:creationId xmlns:p14="http://schemas.microsoft.com/office/powerpoint/2010/main" val="37829894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7" name="Group 16"/>
          <p:cNvGrpSpPr/>
          <p:nvPr/>
        </p:nvGrpSpPr>
        <p:grpSpPr>
          <a:xfrm>
            <a:off x="-8467" y="-8468"/>
            <a:ext cx="9169805" cy="6874935"/>
            <a:chOff x="-8467" y="-8468"/>
            <a:chExt cx="9169805" cy="6874935"/>
          </a:xfrm>
        </p:grpSpPr>
        <p:sp>
          <p:nvSpPr>
            <p:cNvPr id="7" name="Freeform 6"/>
            <p:cNvSpPr/>
            <p:nvPr/>
          </p:nvSpPr>
          <p:spPr>
            <a:xfrm>
              <a:off x="-8467" y="4013200"/>
              <a:ext cx="4572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09599" y="609600"/>
            <a:ext cx="6347713"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09599" y="2160590"/>
            <a:ext cx="6347714"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405258" y="6041363"/>
            <a:ext cx="684132"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3006C86E-DA3B-4EAF-A35B-F79AEFB90BDC}" type="datetime1">
              <a:rPr lang="en-US" smtClean="0"/>
              <a:t>11/18/2024</a:t>
            </a:fld>
            <a:endParaRPr lang="en-US"/>
          </a:p>
        </p:txBody>
      </p:sp>
      <p:sp>
        <p:nvSpPr>
          <p:cNvPr id="5" name="Footer Placeholder 4"/>
          <p:cNvSpPr>
            <a:spLocks noGrp="1"/>
          </p:cNvSpPr>
          <p:nvPr>
            <p:ph type="ftr" sz="quarter" idx="3"/>
          </p:nvPr>
        </p:nvSpPr>
        <p:spPr>
          <a:xfrm>
            <a:off x="609599" y="6041363"/>
            <a:ext cx="4622973" cy="365125"/>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US"/>
              <a:t>Revision July 2024</a:t>
            </a:r>
          </a:p>
        </p:txBody>
      </p:sp>
      <p:sp>
        <p:nvSpPr>
          <p:cNvPr id="6" name="Slide Number Placeholder 5"/>
          <p:cNvSpPr>
            <a:spLocks noGrp="1"/>
          </p:cNvSpPr>
          <p:nvPr>
            <p:ph type="sldNum" sz="quarter" idx="4"/>
          </p:nvPr>
        </p:nvSpPr>
        <p:spPr>
          <a:xfrm>
            <a:off x="6444676" y="6041363"/>
            <a:ext cx="512638" cy="365125"/>
          </a:xfrm>
          <a:prstGeom prst="rect">
            <a:avLst/>
          </a:prstGeom>
        </p:spPr>
        <p:txBody>
          <a:bodyPr vert="horz" lIns="91440" tIns="45720" rIns="91440" bIns="45720" rtlCol="0" anchor="ctr"/>
          <a:lstStyle>
            <a:lvl1pPr algn="r">
              <a:defRPr sz="900">
                <a:solidFill>
                  <a:schemeClr val="accent1"/>
                </a:solidFill>
              </a:defRPr>
            </a:lvl1pPr>
          </a:lstStyle>
          <a:p>
            <a:fld id="{1ED27131-846E-F941-AA9E-84DEF7FAA5A8}" type="slidenum">
              <a:rPr lang="en-US" smtClean="0"/>
              <a:t>‹#›</a:t>
            </a:fld>
            <a:endParaRPr lang="en-US"/>
          </a:p>
        </p:txBody>
      </p:sp>
    </p:spTree>
    <p:extLst>
      <p:ext uri="{BB962C8B-B14F-4D97-AF65-F5344CB8AC3E}">
        <p14:creationId xmlns:p14="http://schemas.microsoft.com/office/powerpoint/2010/main" val="1805082116"/>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Lst>
  <p:hf sldNum="0" hdr="0" dt="0"/>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3.jpg"/></Relationships>
</file>

<file path=ppt/slides/_rels/slide11.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24.png"/><Relationship Id="rId7" Type="http://schemas.openxmlformats.org/officeDocument/2006/relationships/image" Target="../media/image28.png"/><Relationship Id="rId12" Type="http://schemas.openxmlformats.org/officeDocument/2006/relationships/image" Target="../media/image33.sv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7.svg"/><Relationship Id="rId11" Type="http://schemas.openxmlformats.org/officeDocument/2006/relationships/image" Target="../media/image32.png"/><Relationship Id="rId5" Type="http://schemas.openxmlformats.org/officeDocument/2006/relationships/image" Target="../media/image26.png"/><Relationship Id="rId10" Type="http://schemas.openxmlformats.org/officeDocument/2006/relationships/image" Target="../media/image31.svg"/><Relationship Id="rId4" Type="http://schemas.openxmlformats.org/officeDocument/2006/relationships/image" Target="../media/image25.svg"/><Relationship Id="rId9" Type="http://schemas.openxmlformats.org/officeDocument/2006/relationships/image" Target="../media/image30.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5.jpeg"/><Relationship Id="rId7" Type="http://schemas.openxmlformats.org/officeDocument/2006/relationships/image" Target="../media/image39.jp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8.jpg"/><Relationship Id="rId5" Type="http://schemas.openxmlformats.org/officeDocument/2006/relationships/image" Target="../media/image37.jpg"/><Relationship Id="rId4" Type="http://schemas.openxmlformats.org/officeDocument/2006/relationships/image" Target="../media/image36.jpeg"/></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 Id="rId9" Type="http://schemas.openxmlformats.org/officeDocument/2006/relationships/image" Target="../media/image41.svg"/></Relationships>
</file>

<file path=ppt/slides/_rels/slide1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sv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www.halifax.ca/fire-police/fire/emergency-management/hfxalert"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EA60F-B9C2-5F46-B7E0-1B504C5751A0}"/>
              </a:ext>
            </a:extLst>
          </p:cNvPr>
          <p:cNvSpPr>
            <a:spLocks noGrp="1"/>
          </p:cNvSpPr>
          <p:nvPr>
            <p:ph type="ctrTitle"/>
          </p:nvPr>
        </p:nvSpPr>
        <p:spPr>
          <a:xfrm>
            <a:off x="1054791" y="3831659"/>
            <a:ext cx="6216024" cy="822237"/>
          </a:xfrm>
        </p:spPr>
        <p:txBody>
          <a:bodyPr>
            <a:normAutofit/>
          </a:bodyPr>
          <a:lstStyle/>
          <a:p>
            <a:pPr algn="ctr"/>
            <a:r>
              <a:rPr lang="en-US" sz="3600" dirty="0"/>
              <a:t>Comfort Centre Training</a:t>
            </a:r>
          </a:p>
        </p:txBody>
      </p:sp>
      <p:sp>
        <p:nvSpPr>
          <p:cNvPr id="3" name="Subtitle 2">
            <a:extLst>
              <a:ext uri="{FF2B5EF4-FFF2-40B4-BE49-F238E27FC236}">
                <a16:creationId xmlns:a16="http://schemas.microsoft.com/office/drawing/2014/main" id="{E93367FB-CEAB-7746-BD14-518798623A2B}"/>
              </a:ext>
            </a:extLst>
          </p:cNvPr>
          <p:cNvSpPr>
            <a:spLocks noGrp="1"/>
          </p:cNvSpPr>
          <p:nvPr>
            <p:ph type="subTitle" idx="1"/>
          </p:nvPr>
        </p:nvSpPr>
        <p:spPr>
          <a:xfrm>
            <a:off x="1073939" y="4719213"/>
            <a:ext cx="6216024" cy="521090"/>
          </a:xfrm>
        </p:spPr>
        <p:txBody>
          <a:bodyPr>
            <a:normAutofit/>
          </a:bodyPr>
          <a:lstStyle/>
          <a:p>
            <a:pPr algn="ctr"/>
            <a:r>
              <a:rPr lang="en-US" sz="2400" dirty="0"/>
              <a:t>Level 1 </a:t>
            </a:r>
          </a:p>
        </p:txBody>
      </p:sp>
      <p:pic>
        <p:nvPicPr>
          <p:cNvPr id="4" name="Picture 3">
            <a:extLst>
              <a:ext uri="{FF2B5EF4-FFF2-40B4-BE49-F238E27FC236}">
                <a16:creationId xmlns:a16="http://schemas.microsoft.com/office/drawing/2014/main" id="{8A1D972E-EBCE-8847-8A45-4716DB4DAF20}"/>
              </a:ext>
            </a:extLst>
          </p:cNvPr>
          <p:cNvPicPr>
            <a:picLocks noChangeAspect="1"/>
          </p:cNvPicPr>
          <p:nvPr/>
        </p:nvPicPr>
        <p:blipFill rotWithShape="1">
          <a:blip r:embed="rId3"/>
          <a:srcRect l="47558" t="-4039" b="-1"/>
          <a:stretch/>
        </p:blipFill>
        <p:spPr>
          <a:xfrm>
            <a:off x="2324100" y="1522637"/>
            <a:ext cx="3259801" cy="2117979"/>
          </a:xfrm>
          <a:prstGeom prst="rect">
            <a:avLst/>
          </a:prstGeom>
        </p:spPr>
      </p:pic>
      <p:sp>
        <p:nvSpPr>
          <p:cNvPr id="5" name="Footer Placeholder 4">
            <a:extLst>
              <a:ext uri="{FF2B5EF4-FFF2-40B4-BE49-F238E27FC236}">
                <a16:creationId xmlns:a16="http://schemas.microsoft.com/office/drawing/2014/main" id="{B248162E-DD1D-34BD-7A07-33A82CB72D76}"/>
              </a:ext>
            </a:extLst>
          </p:cNvPr>
          <p:cNvSpPr>
            <a:spLocks noGrp="1"/>
          </p:cNvSpPr>
          <p:nvPr>
            <p:ph type="ftr" sz="quarter" idx="11"/>
          </p:nvPr>
        </p:nvSpPr>
        <p:spPr/>
        <p:txBody>
          <a:bodyPr/>
          <a:lstStyle/>
          <a:p>
            <a:r>
              <a:rPr lang="en-US" dirty="0"/>
              <a:t>Revision November 2024</a:t>
            </a:r>
          </a:p>
        </p:txBody>
      </p:sp>
    </p:spTree>
    <p:extLst>
      <p:ext uri="{BB962C8B-B14F-4D97-AF65-F5344CB8AC3E}">
        <p14:creationId xmlns:p14="http://schemas.microsoft.com/office/powerpoint/2010/main" val="26431744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A48F0F-1712-DA42-86A0-9A86B0623FA5}"/>
              </a:ext>
            </a:extLst>
          </p:cNvPr>
          <p:cNvSpPr>
            <a:spLocks noGrp="1"/>
          </p:cNvSpPr>
          <p:nvPr>
            <p:ph type="title"/>
          </p:nvPr>
        </p:nvSpPr>
        <p:spPr>
          <a:xfrm>
            <a:off x="506298" y="609600"/>
            <a:ext cx="2197889" cy="1320800"/>
          </a:xfrm>
        </p:spPr>
        <p:txBody>
          <a:bodyPr anchor="ctr">
            <a:normAutofit/>
          </a:bodyPr>
          <a:lstStyle/>
          <a:p>
            <a:pPr>
              <a:lnSpc>
                <a:spcPct val="90000"/>
              </a:lnSpc>
            </a:pPr>
            <a:r>
              <a:rPr lang="en-CA" sz="2800" dirty="0"/>
              <a:t>Comfort Centres</a:t>
            </a:r>
            <a:endParaRPr lang="en-US" sz="2800" dirty="0"/>
          </a:p>
        </p:txBody>
      </p:sp>
      <p:sp>
        <p:nvSpPr>
          <p:cNvPr id="3" name="Content Placeholder 2">
            <a:extLst>
              <a:ext uri="{FF2B5EF4-FFF2-40B4-BE49-F238E27FC236}">
                <a16:creationId xmlns:a16="http://schemas.microsoft.com/office/drawing/2014/main" id="{DF11DEB5-EA88-1A44-9CD8-511F37E6A56B}"/>
              </a:ext>
            </a:extLst>
          </p:cNvPr>
          <p:cNvSpPr>
            <a:spLocks noGrp="1"/>
          </p:cNvSpPr>
          <p:nvPr>
            <p:ph idx="1"/>
          </p:nvPr>
        </p:nvSpPr>
        <p:spPr>
          <a:xfrm>
            <a:off x="503520" y="2160589"/>
            <a:ext cx="2197888" cy="3880773"/>
          </a:xfrm>
        </p:spPr>
        <p:txBody>
          <a:bodyPr>
            <a:normAutofit/>
          </a:bodyPr>
          <a:lstStyle/>
          <a:p>
            <a:pPr marL="0" indent="0">
              <a:lnSpc>
                <a:spcPct val="90000"/>
              </a:lnSpc>
              <a:buNone/>
            </a:pPr>
            <a:r>
              <a:rPr lang="en-US" sz="1600" b="0" i="0" dirty="0">
                <a:effectLst/>
                <a:latin typeface="Alright Sans"/>
              </a:rPr>
              <a:t>Comfort </a:t>
            </a:r>
            <a:r>
              <a:rPr lang="en-US" sz="1600" dirty="0" err="1">
                <a:latin typeface="Alright Sans"/>
              </a:rPr>
              <a:t>C</a:t>
            </a:r>
            <a:r>
              <a:rPr lang="en-US" sz="1600" b="0" i="0" dirty="0" err="1">
                <a:effectLst/>
                <a:latin typeface="Alright Sans"/>
              </a:rPr>
              <a:t>entres</a:t>
            </a:r>
            <a:r>
              <a:rPr lang="en-US" sz="1600" b="0" i="0" dirty="0">
                <a:effectLst/>
                <a:latin typeface="Alright Sans"/>
              </a:rPr>
              <a:t> are temporary daytime accommodations that provide refreshments, </a:t>
            </a:r>
            <a:r>
              <a:rPr lang="en-US" sz="1600" dirty="0">
                <a:latin typeface="Alright Sans"/>
              </a:rPr>
              <a:t>device charging, </a:t>
            </a:r>
            <a:r>
              <a:rPr lang="en-US" sz="1600" b="0" i="0" dirty="0">
                <a:effectLst/>
                <a:latin typeface="Alright Sans"/>
              </a:rPr>
              <a:t>and up-to-date information, when residents are impacted by prolonged power outages, extreme temperatures or other significant events.</a:t>
            </a:r>
            <a:endParaRPr lang="en-US" sz="1600" dirty="0"/>
          </a:p>
        </p:txBody>
      </p:sp>
      <p:pic>
        <p:nvPicPr>
          <p:cNvPr id="7" name="Picture 6" descr="Close up of clipboard">
            <a:extLst>
              <a:ext uri="{FF2B5EF4-FFF2-40B4-BE49-F238E27FC236}">
                <a16:creationId xmlns:a16="http://schemas.microsoft.com/office/drawing/2014/main" id="{C3E622A3-AF27-A947-AEA9-E7492A2CE91B}"/>
              </a:ext>
            </a:extLst>
          </p:cNvPr>
          <p:cNvPicPr>
            <a:picLocks noChangeAspect="1"/>
          </p:cNvPicPr>
          <p:nvPr/>
        </p:nvPicPr>
        <p:blipFill>
          <a:blip r:embed="rId3"/>
          <a:stretch/>
        </p:blipFill>
        <p:spPr>
          <a:xfrm>
            <a:off x="2974814" y="609600"/>
            <a:ext cx="3897748" cy="2601747"/>
          </a:xfrm>
          <a:prstGeom prst="rect">
            <a:avLst/>
          </a:prstGeom>
        </p:spPr>
      </p:pic>
      <p:sp>
        <p:nvSpPr>
          <p:cNvPr id="4" name="Footer Placeholder 3">
            <a:extLst>
              <a:ext uri="{FF2B5EF4-FFF2-40B4-BE49-F238E27FC236}">
                <a16:creationId xmlns:a16="http://schemas.microsoft.com/office/drawing/2014/main" id="{145EBD7E-3A1F-3ADA-F3D0-F19DACF7FD18}"/>
              </a:ext>
            </a:extLst>
          </p:cNvPr>
          <p:cNvSpPr>
            <a:spLocks noGrp="1"/>
          </p:cNvSpPr>
          <p:nvPr>
            <p:ph type="ftr" sz="quarter" idx="11"/>
          </p:nvPr>
        </p:nvSpPr>
        <p:spPr>
          <a:xfrm>
            <a:off x="508000" y="6041362"/>
            <a:ext cx="3894420" cy="365125"/>
          </a:xfrm>
        </p:spPr>
        <p:txBody>
          <a:bodyPr>
            <a:normAutofit/>
          </a:bodyPr>
          <a:lstStyle/>
          <a:p>
            <a:pPr>
              <a:spcAft>
                <a:spcPts val="600"/>
              </a:spcAft>
            </a:pPr>
            <a:r>
              <a:rPr lang="en-US" dirty="0"/>
              <a:t>Revision November 2024</a:t>
            </a:r>
          </a:p>
        </p:txBody>
      </p:sp>
      <p:pic>
        <p:nvPicPr>
          <p:cNvPr id="5" name="Picture 4" descr="Blue and grey mugs with steam coming out">
            <a:extLst>
              <a:ext uri="{FF2B5EF4-FFF2-40B4-BE49-F238E27FC236}">
                <a16:creationId xmlns:a16="http://schemas.microsoft.com/office/drawing/2014/main" id="{B290CAB8-1C22-E447-9E09-5BB260F97953}"/>
              </a:ext>
            </a:extLst>
          </p:cNvPr>
          <p:cNvPicPr>
            <a:picLocks noChangeAspect="1"/>
          </p:cNvPicPr>
          <p:nvPr/>
        </p:nvPicPr>
        <p:blipFill>
          <a:blip r:embed="rId4"/>
          <a:stretch/>
        </p:blipFill>
        <p:spPr>
          <a:xfrm>
            <a:off x="2974370" y="3439020"/>
            <a:ext cx="3898638" cy="2602341"/>
          </a:xfrm>
          <a:prstGeom prst="rect">
            <a:avLst/>
          </a:prstGeom>
        </p:spPr>
      </p:pic>
    </p:spTree>
    <p:extLst>
      <p:ext uri="{BB962C8B-B14F-4D97-AF65-F5344CB8AC3E}">
        <p14:creationId xmlns:p14="http://schemas.microsoft.com/office/powerpoint/2010/main" val="30060065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3E6E5E-DD52-7624-CCE8-6727FAF7C6B6}"/>
              </a:ext>
            </a:extLst>
          </p:cNvPr>
          <p:cNvSpPr>
            <a:spLocks noGrp="1"/>
          </p:cNvSpPr>
          <p:nvPr>
            <p:ph type="title"/>
          </p:nvPr>
        </p:nvSpPr>
        <p:spPr/>
        <p:txBody>
          <a:bodyPr/>
          <a:lstStyle/>
          <a:p>
            <a:r>
              <a:rPr lang="en-US" dirty="0"/>
              <a:t>Types of Support </a:t>
            </a:r>
            <a:r>
              <a:rPr lang="en-US" dirty="0" err="1"/>
              <a:t>Centres</a:t>
            </a:r>
            <a:endParaRPr lang="en-US" dirty="0"/>
          </a:p>
        </p:txBody>
      </p:sp>
      <p:sp>
        <p:nvSpPr>
          <p:cNvPr id="4" name="Footer Placeholder 3">
            <a:extLst>
              <a:ext uri="{FF2B5EF4-FFF2-40B4-BE49-F238E27FC236}">
                <a16:creationId xmlns:a16="http://schemas.microsoft.com/office/drawing/2014/main" id="{AC5AF0A0-D828-C57A-2F37-CA4D6EDE0112}"/>
              </a:ext>
            </a:extLst>
          </p:cNvPr>
          <p:cNvSpPr>
            <a:spLocks noGrp="1"/>
          </p:cNvSpPr>
          <p:nvPr>
            <p:ph type="ftr" sz="quarter" idx="11"/>
          </p:nvPr>
        </p:nvSpPr>
        <p:spPr/>
        <p:txBody>
          <a:bodyPr/>
          <a:lstStyle/>
          <a:p>
            <a:r>
              <a:rPr lang="en-US" dirty="0"/>
              <a:t>Revision November 2024</a:t>
            </a:r>
          </a:p>
        </p:txBody>
      </p:sp>
      <p:sp>
        <p:nvSpPr>
          <p:cNvPr id="5" name="Content Placeholder 2">
            <a:extLst>
              <a:ext uri="{FF2B5EF4-FFF2-40B4-BE49-F238E27FC236}">
                <a16:creationId xmlns:a16="http://schemas.microsoft.com/office/drawing/2014/main" id="{D18F1E44-BD15-30E7-FCD7-0DEEF09E06CC}"/>
              </a:ext>
            </a:extLst>
          </p:cNvPr>
          <p:cNvSpPr txBox="1">
            <a:spLocks/>
          </p:cNvSpPr>
          <p:nvPr/>
        </p:nvSpPr>
        <p:spPr>
          <a:xfrm>
            <a:off x="545098" y="2203580"/>
            <a:ext cx="2664293" cy="3262313"/>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Font typeface="Wingdings 3" charset="2"/>
              <a:buNone/>
            </a:pPr>
            <a:r>
              <a:rPr lang="en-US" sz="2000" b="1" dirty="0"/>
              <a:t>Comfort </a:t>
            </a:r>
          </a:p>
          <a:p>
            <a:r>
              <a:rPr lang="en-US" dirty="0"/>
              <a:t>Daytime Only</a:t>
            </a:r>
          </a:p>
          <a:p>
            <a:r>
              <a:rPr lang="en-US" dirty="0"/>
              <a:t>HRM Volunteers</a:t>
            </a:r>
          </a:p>
        </p:txBody>
      </p:sp>
      <p:sp>
        <p:nvSpPr>
          <p:cNvPr id="6" name="Content Placeholder 2">
            <a:extLst>
              <a:ext uri="{FF2B5EF4-FFF2-40B4-BE49-F238E27FC236}">
                <a16:creationId xmlns:a16="http://schemas.microsoft.com/office/drawing/2014/main" id="{525417D7-9B44-39DF-C3A2-E989470FE9CA}"/>
              </a:ext>
            </a:extLst>
          </p:cNvPr>
          <p:cNvSpPr txBox="1">
            <a:spLocks/>
          </p:cNvSpPr>
          <p:nvPr/>
        </p:nvSpPr>
        <p:spPr>
          <a:xfrm>
            <a:off x="2489314" y="2203580"/>
            <a:ext cx="2664293" cy="3262313"/>
          </a:xfrm>
          <a:prstGeom prst="rect">
            <a:avLst/>
          </a:prstGeom>
        </p:spPr>
        <p:txBody>
          <a:bodyPr vert="horz" lIns="91440" tIns="45720" rIns="91440" bIns="45720" rtlCol="0">
            <a:normAutofit/>
          </a:bodyPr>
          <a:lstStyle>
            <a:lvl1pPr marL="257156" indent="-257156" algn="l" defTabSz="685749" rtl="0" eaLnBrk="1" latinLnBrk="0" hangingPunct="1">
              <a:spcBef>
                <a:spcPct val="20000"/>
              </a:spcBef>
              <a:spcAft>
                <a:spcPts val="0"/>
              </a:spcAft>
              <a:buClr>
                <a:schemeClr val="accent1"/>
              </a:buClr>
              <a:buSzPct val="80000"/>
              <a:buFont typeface="Arial" panose="020B0604020202020204" pitchFamily="34" charset="0"/>
              <a:buChar char="•"/>
              <a:defRPr sz="2400" kern="1200">
                <a:solidFill>
                  <a:srgbClr val="000000"/>
                </a:solidFill>
                <a:latin typeface="+mn-lt"/>
                <a:ea typeface="+mn-ea"/>
                <a:cs typeface="+mn-cs"/>
              </a:defRPr>
            </a:lvl1pPr>
            <a:lvl2pPr marL="342873" indent="0" algn="l" defTabSz="685749" rtl="0" eaLnBrk="1" latinLnBrk="0" hangingPunct="1">
              <a:spcBef>
                <a:spcPct val="20000"/>
              </a:spcBef>
              <a:spcAft>
                <a:spcPts val="0"/>
              </a:spcAft>
              <a:buClr>
                <a:schemeClr val="accent1"/>
              </a:buClr>
              <a:buSzPct val="80000"/>
              <a:buFont typeface="Arial" panose="020B0604020202020204" pitchFamily="34" charset="0"/>
              <a:buNone/>
              <a:defRPr sz="1800" kern="1200">
                <a:solidFill>
                  <a:srgbClr val="000000"/>
                </a:solidFill>
                <a:latin typeface="+mn-lt"/>
                <a:ea typeface="+mn-ea"/>
                <a:cs typeface="+mn-cs"/>
              </a:defRPr>
            </a:lvl2pPr>
            <a:lvl3pPr marL="857186" indent="-171438" algn="l" defTabSz="685749" rtl="0" eaLnBrk="1" latinLnBrk="0" hangingPunct="1">
              <a:spcBef>
                <a:spcPct val="20000"/>
              </a:spcBef>
              <a:spcAft>
                <a:spcPts val="0"/>
              </a:spcAft>
              <a:buClr>
                <a:schemeClr val="accent1"/>
              </a:buClr>
              <a:buSzPct val="80000"/>
              <a:buFont typeface="Arial" panose="020B0604020202020204" pitchFamily="34" charset="0"/>
              <a:buChar char="•"/>
              <a:defRPr sz="1650" kern="1200">
                <a:solidFill>
                  <a:srgbClr val="000000"/>
                </a:solidFill>
                <a:latin typeface="+mn-lt"/>
                <a:ea typeface="+mn-ea"/>
                <a:cs typeface="+mn-cs"/>
              </a:defRPr>
            </a:lvl3pPr>
            <a:lvl4pPr marL="1200060" indent="-171438" algn="l" defTabSz="685749" rtl="0" eaLnBrk="1" latinLnBrk="0" hangingPunct="1">
              <a:spcBef>
                <a:spcPct val="20000"/>
              </a:spcBef>
              <a:spcAft>
                <a:spcPts val="0"/>
              </a:spcAft>
              <a:buClr>
                <a:schemeClr val="accent1"/>
              </a:buClr>
              <a:buSzPct val="80000"/>
              <a:buFont typeface="Arial" panose="020B0604020202020204" pitchFamily="34" charset="0"/>
              <a:buChar char="•"/>
              <a:defRPr sz="1500" kern="1200">
                <a:solidFill>
                  <a:srgbClr val="000000"/>
                </a:solidFill>
                <a:latin typeface="+mn-lt"/>
                <a:ea typeface="+mn-ea"/>
                <a:cs typeface="+mn-cs"/>
              </a:defRPr>
            </a:lvl4pPr>
            <a:lvl5pPr marL="1542935" indent="-171438" algn="l" defTabSz="685749" rtl="0" eaLnBrk="1" latinLnBrk="0" hangingPunct="1">
              <a:spcBef>
                <a:spcPct val="20000"/>
              </a:spcBef>
              <a:spcAft>
                <a:spcPts val="0"/>
              </a:spcAft>
              <a:buClr>
                <a:schemeClr val="accent1"/>
              </a:buClr>
              <a:buSzPct val="80000"/>
              <a:buFont typeface="Arial" panose="020B0604020202020204" pitchFamily="34" charset="0"/>
              <a:buChar char="•"/>
              <a:defRPr sz="1500" kern="1200">
                <a:solidFill>
                  <a:srgbClr val="000000"/>
                </a:solidFill>
                <a:latin typeface="+mn-lt"/>
                <a:ea typeface="+mn-ea"/>
                <a:cs typeface="+mn-cs"/>
              </a:defRPr>
            </a:lvl5pPr>
            <a:lvl6pPr marL="1885809" indent="-171438" algn="l" defTabSz="685749" rtl="0" eaLnBrk="1" latinLnBrk="0" hangingPunct="1">
              <a:spcBef>
                <a:spcPct val="20000"/>
              </a:spcBef>
              <a:spcAft>
                <a:spcPts val="0"/>
              </a:spcAft>
              <a:buClr>
                <a:schemeClr val="accent1"/>
              </a:buClr>
              <a:buSzPct val="80000"/>
              <a:buFont typeface="Arial" panose="020B0604020202020204" pitchFamily="34" charset="0"/>
              <a:buChar char="•"/>
              <a:defRPr sz="1500" kern="1200">
                <a:solidFill>
                  <a:schemeClr val="tx1"/>
                </a:solidFill>
                <a:latin typeface="+mn-lt"/>
                <a:ea typeface="+mn-ea"/>
                <a:cs typeface="+mn-cs"/>
              </a:defRPr>
            </a:lvl6pPr>
            <a:lvl7pPr marL="2228684" indent="-171438" algn="l" defTabSz="685749" rtl="0" eaLnBrk="1" latinLnBrk="0" hangingPunct="1">
              <a:spcBef>
                <a:spcPct val="20000"/>
              </a:spcBef>
              <a:spcAft>
                <a:spcPts val="0"/>
              </a:spcAft>
              <a:buClr>
                <a:schemeClr val="accent1"/>
              </a:buClr>
              <a:buSzPct val="80000"/>
              <a:buFont typeface="Arial" panose="020B0604020202020204" pitchFamily="34" charset="0"/>
              <a:buChar char="•"/>
              <a:defRPr sz="1500" kern="1200">
                <a:solidFill>
                  <a:schemeClr val="tx1"/>
                </a:solidFill>
                <a:latin typeface="+mn-lt"/>
                <a:ea typeface="+mn-ea"/>
                <a:cs typeface="+mn-cs"/>
              </a:defRPr>
            </a:lvl7pPr>
            <a:lvl8pPr marL="2571558" indent="-171438" algn="l" defTabSz="685749" rtl="0" eaLnBrk="1" latinLnBrk="0" hangingPunct="1">
              <a:spcBef>
                <a:spcPct val="20000"/>
              </a:spcBef>
              <a:spcAft>
                <a:spcPts val="0"/>
              </a:spcAft>
              <a:buClr>
                <a:schemeClr val="accent1"/>
              </a:buClr>
              <a:buSzPct val="80000"/>
              <a:buFont typeface="Arial" panose="020B0604020202020204" pitchFamily="34" charset="0"/>
              <a:buChar char="•"/>
              <a:defRPr sz="1500" kern="1200">
                <a:solidFill>
                  <a:schemeClr val="tx1"/>
                </a:solidFill>
                <a:latin typeface="+mn-lt"/>
                <a:ea typeface="+mn-ea"/>
                <a:cs typeface="+mn-cs"/>
              </a:defRPr>
            </a:lvl8pPr>
            <a:lvl9pPr marL="2914433" indent="-171438" algn="l" defTabSz="685749" rtl="0" eaLnBrk="1" latinLnBrk="0" hangingPunct="1">
              <a:spcBef>
                <a:spcPct val="20000"/>
              </a:spcBef>
              <a:spcAft>
                <a:spcPts val="0"/>
              </a:spcAft>
              <a:buClr>
                <a:schemeClr val="accent1"/>
              </a:buClr>
              <a:buSzPct val="80000"/>
              <a:buFont typeface="Arial" panose="020B0604020202020204" pitchFamily="34" charset="0"/>
              <a:buChar char="•"/>
              <a:defRPr sz="1500" kern="1200">
                <a:solidFill>
                  <a:schemeClr val="tx1"/>
                </a:solidFill>
                <a:latin typeface="+mn-lt"/>
                <a:ea typeface="+mn-ea"/>
                <a:cs typeface="+mn-cs"/>
              </a:defRPr>
            </a:lvl9pPr>
          </a:lstStyle>
          <a:p>
            <a:pPr marL="0" indent="0">
              <a:buFont typeface="Arial" panose="020B0604020202020204" pitchFamily="34" charset="0"/>
              <a:buNone/>
            </a:pPr>
            <a:r>
              <a:rPr lang="en-US" sz="2000" b="1" dirty="0">
                <a:latin typeface="Trebuchet MS" panose="020B0603020202020204" pitchFamily="34" charset="0"/>
              </a:rPr>
              <a:t>Emergency</a:t>
            </a:r>
          </a:p>
          <a:p>
            <a:r>
              <a:rPr lang="en-US" sz="1800" dirty="0"/>
              <a:t>Shelter for Those Experiencing Homelessness</a:t>
            </a:r>
          </a:p>
          <a:p>
            <a:r>
              <a:rPr lang="en-US" sz="1800" dirty="0"/>
              <a:t>Province of NS</a:t>
            </a:r>
          </a:p>
        </p:txBody>
      </p:sp>
      <p:sp>
        <p:nvSpPr>
          <p:cNvPr id="7" name="TextBox 6">
            <a:extLst>
              <a:ext uri="{FF2B5EF4-FFF2-40B4-BE49-F238E27FC236}">
                <a16:creationId xmlns:a16="http://schemas.microsoft.com/office/drawing/2014/main" id="{5015EC15-29CC-B846-72D3-4DBAC123FE6B}"/>
              </a:ext>
            </a:extLst>
          </p:cNvPr>
          <p:cNvSpPr txBox="1"/>
          <p:nvPr/>
        </p:nvSpPr>
        <p:spPr>
          <a:xfrm>
            <a:off x="4649554" y="2153525"/>
            <a:ext cx="2387821" cy="2394502"/>
          </a:xfrm>
          <a:prstGeom prst="rect">
            <a:avLst/>
          </a:prstGeom>
          <a:noFill/>
        </p:spPr>
        <p:txBody>
          <a:bodyPr wrap="square">
            <a:spAutoFit/>
          </a:bodyPr>
          <a:lstStyle/>
          <a:p>
            <a:pPr defTabSz="685732">
              <a:spcBef>
                <a:spcPct val="20000"/>
              </a:spcBef>
              <a:defRPr/>
            </a:pPr>
            <a:r>
              <a:rPr lang="en-US" sz="2000" b="1" dirty="0">
                <a:solidFill>
                  <a:srgbClr val="000000"/>
                </a:solidFill>
                <a:latin typeface="+mj-lt"/>
              </a:rPr>
              <a:t>Evacuation </a:t>
            </a:r>
          </a:p>
          <a:p>
            <a:pPr marL="285750" indent="-285750" defTabSz="685732">
              <a:spcBef>
                <a:spcPct val="20000"/>
              </a:spcBef>
              <a:buFont typeface="Arial" panose="020B0604020202020204" pitchFamily="34" charset="0"/>
              <a:buChar char="•"/>
              <a:defRPr/>
            </a:pPr>
            <a:r>
              <a:rPr lang="en-US" dirty="0">
                <a:solidFill>
                  <a:srgbClr val="000000"/>
                </a:solidFill>
                <a:latin typeface="+mj-lt"/>
              </a:rPr>
              <a:t>Sleeping Accommodations</a:t>
            </a:r>
          </a:p>
          <a:p>
            <a:pPr marL="257150" indent="-257150" defTabSz="685732">
              <a:spcBef>
                <a:spcPct val="20000"/>
              </a:spcBef>
              <a:buFont typeface="Arial" panose="020B0604020202020204" pitchFamily="34" charset="0"/>
              <a:buChar char="•"/>
              <a:defRPr/>
            </a:pPr>
            <a:r>
              <a:rPr lang="en-US" dirty="0">
                <a:solidFill>
                  <a:srgbClr val="000000"/>
                </a:solidFill>
                <a:latin typeface="+mj-lt"/>
              </a:rPr>
              <a:t>Red Cross Volunteers </a:t>
            </a:r>
          </a:p>
          <a:p>
            <a:pPr marL="257150" indent="-257150" defTabSz="685732">
              <a:spcBef>
                <a:spcPct val="20000"/>
              </a:spcBef>
              <a:buFont typeface="Arial" panose="020B0604020202020204" pitchFamily="34" charset="0"/>
              <a:buChar char="•"/>
              <a:defRPr/>
            </a:pPr>
            <a:r>
              <a:rPr lang="en-US" dirty="0">
                <a:solidFill>
                  <a:srgbClr val="000000"/>
                </a:solidFill>
                <a:latin typeface="+mj-lt"/>
              </a:rPr>
              <a:t>HRM and Province</a:t>
            </a:r>
          </a:p>
          <a:p>
            <a:pPr marL="257150" indent="-257150" defTabSz="685732">
              <a:spcBef>
                <a:spcPct val="20000"/>
              </a:spcBef>
              <a:buFont typeface="Arial" panose="020B0604020202020204" pitchFamily="34" charset="0"/>
              <a:buChar char="•"/>
              <a:defRPr/>
            </a:pPr>
            <a:endParaRPr lang="en-US" sz="2400" dirty="0">
              <a:solidFill>
                <a:srgbClr val="000000"/>
              </a:solidFill>
              <a:latin typeface="Arial"/>
            </a:endParaRPr>
          </a:p>
        </p:txBody>
      </p:sp>
      <p:pic>
        <p:nvPicPr>
          <p:cNvPr id="8" name="Graphic 7" descr="Water Bottle outline">
            <a:extLst>
              <a:ext uri="{FF2B5EF4-FFF2-40B4-BE49-F238E27FC236}">
                <a16:creationId xmlns:a16="http://schemas.microsoft.com/office/drawing/2014/main" id="{19CEB6AA-2E8A-C491-F3B4-ECF06B18E14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74870" y="4507991"/>
            <a:ext cx="646292" cy="646292"/>
          </a:xfrm>
          <a:prstGeom prst="rect">
            <a:avLst/>
          </a:prstGeom>
        </p:spPr>
      </p:pic>
      <p:pic>
        <p:nvPicPr>
          <p:cNvPr id="9" name="Graphic 8" descr="Full battery with solid fill">
            <a:extLst>
              <a:ext uri="{FF2B5EF4-FFF2-40B4-BE49-F238E27FC236}">
                <a16:creationId xmlns:a16="http://schemas.microsoft.com/office/drawing/2014/main" id="{E55E3F9A-F052-6C03-F225-D247580F753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65220" y="4597450"/>
            <a:ext cx="663970" cy="663970"/>
          </a:xfrm>
          <a:prstGeom prst="rect">
            <a:avLst/>
          </a:prstGeom>
        </p:spPr>
      </p:pic>
      <p:pic>
        <p:nvPicPr>
          <p:cNvPr id="10" name="Graphic 9" descr="Coffee with solid fill">
            <a:extLst>
              <a:ext uri="{FF2B5EF4-FFF2-40B4-BE49-F238E27FC236}">
                <a16:creationId xmlns:a16="http://schemas.microsoft.com/office/drawing/2014/main" id="{981E998B-ACD8-F3F2-3B1D-F64EAC107BB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553210" y="4490313"/>
            <a:ext cx="663970" cy="663970"/>
          </a:xfrm>
          <a:prstGeom prst="rect">
            <a:avLst/>
          </a:prstGeom>
        </p:spPr>
      </p:pic>
      <p:pic>
        <p:nvPicPr>
          <p:cNvPr id="11" name="Graphic 10" descr="Sleep with solid fill">
            <a:extLst>
              <a:ext uri="{FF2B5EF4-FFF2-40B4-BE49-F238E27FC236}">
                <a16:creationId xmlns:a16="http://schemas.microsoft.com/office/drawing/2014/main" id="{DA703B1C-71FD-CFB8-5602-C0C4A7B1539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497426" y="4457781"/>
            <a:ext cx="811812" cy="811812"/>
          </a:xfrm>
          <a:prstGeom prst="rect">
            <a:avLst/>
          </a:prstGeom>
        </p:spPr>
      </p:pic>
      <p:pic>
        <p:nvPicPr>
          <p:cNvPr id="12" name="Graphic 11" descr="Fork and knife with solid fill">
            <a:extLst>
              <a:ext uri="{FF2B5EF4-FFF2-40B4-BE49-F238E27FC236}">
                <a16:creationId xmlns:a16="http://schemas.microsoft.com/office/drawing/2014/main" id="{AF39D4D8-3F0E-C971-0E84-00E92C65DC86}"/>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777346" y="4490313"/>
            <a:ext cx="612176" cy="612176"/>
          </a:xfrm>
          <a:prstGeom prst="rect">
            <a:avLst/>
          </a:prstGeom>
        </p:spPr>
      </p:pic>
      <p:pic>
        <p:nvPicPr>
          <p:cNvPr id="13" name="Graphic 12" descr="Sleep with solid fill">
            <a:extLst>
              <a:ext uri="{FF2B5EF4-FFF2-40B4-BE49-F238E27FC236}">
                <a16:creationId xmlns:a16="http://schemas.microsoft.com/office/drawing/2014/main" id="{647F4E66-CE40-E75E-4C34-412D1DDED7E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657666" y="4457781"/>
            <a:ext cx="811812" cy="811812"/>
          </a:xfrm>
          <a:prstGeom prst="rect">
            <a:avLst/>
          </a:prstGeom>
        </p:spPr>
      </p:pic>
      <p:pic>
        <p:nvPicPr>
          <p:cNvPr id="14" name="Graphic 13" descr="Fork and knife with solid fill">
            <a:extLst>
              <a:ext uri="{FF2B5EF4-FFF2-40B4-BE49-F238E27FC236}">
                <a16:creationId xmlns:a16="http://schemas.microsoft.com/office/drawing/2014/main" id="{549998D4-3025-949E-4DFB-921A53EA7CE2}"/>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4937586" y="4490313"/>
            <a:ext cx="612176" cy="612176"/>
          </a:xfrm>
          <a:prstGeom prst="rect">
            <a:avLst/>
          </a:prstGeom>
        </p:spPr>
      </p:pic>
    </p:spTree>
    <p:extLst>
      <p:ext uri="{BB962C8B-B14F-4D97-AF65-F5344CB8AC3E}">
        <p14:creationId xmlns:p14="http://schemas.microsoft.com/office/powerpoint/2010/main" val="21274797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7E3D07-06DB-0F43-B228-4AE19EA81A76}"/>
              </a:ext>
            </a:extLst>
          </p:cNvPr>
          <p:cNvSpPr>
            <a:spLocks noGrp="1"/>
          </p:cNvSpPr>
          <p:nvPr>
            <p:ph type="title"/>
          </p:nvPr>
        </p:nvSpPr>
        <p:spPr/>
        <p:txBody>
          <a:bodyPr/>
          <a:lstStyle/>
          <a:p>
            <a:r>
              <a:rPr lang="en-US" dirty="0"/>
              <a:t>Humanitarian Agencies</a:t>
            </a:r>
          </a:p>
        </p:txBody>
      </p:sp>
      <p:sp>
        <p:nvSpPr>
          <p:cNvPr id="3" name="Content Placeholder 2">
            <a:extLst>
              <a:ext uri="{FF2B5EF4-FFF2-40B4-BE49-F238E27FC236}">
                <a16:creationId xmlns:a16="http://schemas.microsoft.com/office/drawing/2014/main" id="{21438B3B-F946-F141-94A6-9B046924BF05}"/>
              </a:ext>
            </a:extLst>
          </p:cNvPr>
          <p:cNvSpPr>
            <a:spLocks noGrp="1"/>
          </p:cNvSpPr>
          <p:nvPr>
            <p:ph idx="1"/>
          </p:nvPr>
        </p:nvSpPr>
        <p:spPr>
          <a:xfrm>
            <a:off x="509811" y="1521720"/>
            <a:ext cx="6447501" cy="3405881"/>
          </a:xfrm>
        </p:spPr>
        <p:txBody>
          <a:bodyPr>
            <a:normAutofit/>
          </a:bodyPr>
          <a:lstStyle/>
          <a:p>
            <a:pPr marL="0" indent="0">
              <a:buNone/>
            </a:pPr>
            <a:r>
              <a:rPr lang="en-CA" sz="2000" b="1" dirty="0"/>
              <a:t>Non-Government Organizations (NGOs)</a:t>
            </a:r>
          </a:p>
          <a:p>
            <a:pPr lvl="1"/>
            <a:r>
              <a:rPr lang="en-CA" sz="1800" dirty="0"/>
              <a:t>The Salvation Army</a:t>
            </a:r>
          </a:p>
          <a:p>
            <a:pPr lvl="1"/>
            <a:r>
              <a:rPr lang="en-CA" sz="1800" dirty="0"/>
              <a:t>Canadian Red Cross</a:t>
            </a:r>
          </a:p>
          <a:p>
            <a:pPr lvl="1"/>
            <a:r>
              <a:rPr lang="en-CA" sz="1800" dirty="0"/>
              <a:t>Ground Search and Rescue</a:t>
            </a:r>
          </a:p>
          <a:p>
            <a:pPr lvl="1"/>
            <a:r>
              <a:rPr lang="en-CA" sz="1800" dirty="0"/>
              <a:t>Disaster Animal Rescue Team (DART)</a:t>
            </a:r>
          </a:p>
          <a:p>
            <a:pPr lvl="1"/>
            <a:r>
              <a:rPr lang="en-CA" sz="1800" dirty="0"/>
              <a:t>Community Groups– Lion’s Club, Legions, etc.</a:t>
            </a:r>
          </a:p>
          <a:p>
            <a:pPr marL="0" indent="0">
              <a:buNone/>
            </a:pPr>
            <a:endParaRPr lang="en-US" dirty="0"/>
          </a:p>
        </p:txBody>
      </p:sp>
      <p:sp>
        <p:nvSpPr>
          <p:cNvPr id="4" name="Footer Placeholder 3">
            <a:extLst>
              <a:ext uri="{FF2B5EF4-FFF2-40B4-BE49-F238E27FC236}">
                <a16:creationId xmlns:a16="http://schemas.microsoft.com/office/drawing/2014/main" id="{2F4F6A59-7173-8C03-4386-BE4549914FBA}"/>
              </a:ext>
            </a:extLst>
          </p:cNvPr>
          <p:cNvSpPr>
            <a:spLocks noGrp="1"/>
          </p:cNvSpPr>
          <p:nvPr>
            <p:ph type="ftr" sz="quarter" idx="11"/>
          </p:nvPr>
        </p:nvSpPr>
        <p:spPr/>
        <p:txBody>
          <a:bodyPr/>
          <a:lstStyle/>
          <a:p>
            <a:r>
              <a:rPr lang="en-US" dirty="0"/>
              <a:t>Revision November 2024</a:t>
            </a:r>
          </a:p>
        </p:txBody>
      </p:sp>
    </p:spTree>
    <p:extLst>
      <p:ext uri="{BB962C8B-B14F-4D97-AF65-F5344CB8AC3E}">
        <p14:creationId xmlns:p14="http://schemas.microsoft.com/office/powerpoint/2010/main" val="19311991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Steel gears">
            <a:extLst>
              <a:ext uri="{FF2B5EF4-FFF2-40B4-BE49-F238E27FC236}">
                <a16:creationId xmlns:a16="http://schemas.microsoft.com/office/drawing/2014/main" id="{40BB82B2-50C5-4CF9-AE19-22064C39A4AF}"/>
              </a:ext>
            </a:extLst>
          </p:cNvPr>
          <p:cNvPicPr>
            <a:picLocks noChangeAspect="1"/>
          </p:cNvPicPr>
          <p:nvPr/>
        </p:nvPicPr>
        <p:blipFill rotWithShape="1">
          <a:blip r:embed="rId3"/>
          <a:srcRect r="22891" b="-2"/>
          <a:stretch/>
        </p:blipFill>
        <p:spPr>
          <a:xfrm>
            <a:off x="3202390" y="857250"/>
            <a:ext cx="5941610" cy="51435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2" name="Title 1">
            <a:extLst>
              <a:ext uri="{FF2B5EF4-FFF2-40B4-BE49-F238E27FC236}">
                <a16:creationId xmlns:a16="http://schemas.microsoft.com/office/drawing/2014/main" id="{8EC19ECE-51A2-5940-B00B-83554998F328}"/>
              </a:ext>
            </a:extLst>
          </p:cNvPr>
          <p:cNvSpPr>
            <a:spLocks noGrp="1"/>
          </p:cNvSpPr>
          <p:nvPr>
            <p:ph type="ctrTitle"/>
          </p:nvPr>
        </p:nvSpPr>
        <p:spPr>
          <a:xfrm>
            <a:off x="501650" y="1871318"/>
            <a:ext cx="3066143" cy="1776820"/>
          </a:xfrm>
        </p:spPr>
        <p:txBody>
          <a:bodyPr>
            <a:normAutofit/>
          </a:bodyPr>
          <a:lstStyle/>
          <a:p>
            <a:r>
              <a:rPr lang="en-CA" sz="3600" dirty="0"/>
              <a:t>Comfort Centre Mechanics</a:t>
            </a:r>
            <a:endParaRPr lang="en-US" sz="3600" dirty="0"/>
          </a:p>
        </p:txBody>
      </p:sp>
      <p:sp>
        <p:nvSpPr>
          <p:cNvPr id="3" name="Content Placeholder 2">
            <a:extLst>
              <a:ext uri="{FF2B5EF4-FFF2-40B4-BE49-F238E27FC236}">
                <a16:creationId xmlns:a16="http://schemas.microsoft.com/office/drawing/2014/main" id="{3A0530B6-96F5-594B-81A7-86AB15AB6F3F}"/>
              </a:ext>
            </a:extLst>
          </p:cNvPr>
          <p:cNvSpPr>
            <a:spLocks noGrp="1"/>
          </p:cNvSpPr>
          <p:nvPr>
            <p:ph type="subTitle" idx="1"/>
          </p:nvPr>
        </p:nvSpPr>
        <p:spPr>
          <a:xfrm>
            <a:off x="181948" y="3895374"/>
            <a:ext cx="3736910" cy="1256696"/>
          </a:xfrm>
        </p:spPr>
        <p:txBody>
          <a:bodyPr>
            <a:normAutofit/>
          </a:bodyPr>
          <a:lstStyle/>
          <a:p>
            <a:pPr>
              <a:lnSpc>
                <a:spcPct val="90000"/>
              </a:lnSpc>
            </a:pPr>
            <a:r>
              <a:rPr lang="en-CA" dirty="0"/>
              <a:t>WHO? WHEN? WHERE? HOW? </a:t>
            </a:r>
          </a:p>
          <a:p>
            <a:pPr>
              <a:lnSpc>
                <a:spcPct val="90000"/>
              </a:lnSpc>
            </a:pPr>
            <a:endParaRPr lang="en-US" sz="1050" dirty="0"/>
          </a:p>
        </p:txBody>
      </p:sp>
      <p:sp>
        <p:nvSpPr>
          <p:cNvPr id="4" name="Footer Placeholder 3">
            <a:extLst>
              <a:ext uri="{FF2B5EF4-FFF2-40B4-BE49-F238E27FC236}">
                <a16:creationId xmlns:a16="http://schemas.microsoft.com/office/drawing/2014/main" id="{E29DC549-992D-34FF-0805-CF12FE5FC885}"/>
              </a:ext>
            </a:extLst>
          </p:cNvPr>
          <p:cNvSpPr>
            <a:spLocks noGrp="1"/>
          </p:cNvSpPr>
          <p:nvPr>
            <p:ph type="ftr" sz="quarter" idx="11"/>
          </p:nvPr>
        </p:nvSpPr>
        <p:spPr/>
        <p:txBody>
          <a:bodyPr/>
          <a:lstStyle/>
          <a:p>
            <a:r>
              <a:rPr lang="en-US" dirty="0"/>
              <a:t>Revision November 2024</a:t>
            </a:r>
          </a:p>
        </p:txBody>
      </p:sp>
    </p:spTree>
    <p:extLst>
      <p:ext uri="{BB962C8B-B14F-4D97-AF65-F5344CB8AC3E}">
        <p14:creationId xmlns:p14="http://schemas.microsoft.com/office/powerpoint/2010/main" val="1139904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5B2583-E199-9746-B81F-9E2A3B7A4B2A}"/>
              </a:ext>
            </a:extLst>
          </p:cNvPr>
          <p:cNvSpPr>
            <a:spLocks noGrp="1"/>
          </p:cNvSpPr>
          <p:nvPr>
            <p:ph type="title"/>
          </p:nvPr>
        </p:nvSpPr>
        <p:spPr>
          <a:xfrm>
            <a:off x="0" y="133403"/>
            <a:ext cx="7346197" cy="245411"/>
          </a:xfrm>
        </p:spPr>
        <p:txBody>
          <a:bodyPr>
            <a:noAutofit/>
          </a:bodyPr>
          <a:lstStyle/>
          <a:p>
            <a:r>
              <a:rPr lang="en-CA" sz="3200" dirty="0"/>
              <a:t>Five Pieces of a Comfort Centre</a:t>
            </a:r>
            <a:endParaRPr lang="en-US" sz="3200" dirty="0"/>
          </a:p>
        </p:txBody>
      </p:sp>
      <p:pic>
        <p:nvPicPr>
          <p:cNvPr id="5" name="Picture 4" descr="A hand holding a touch screen device&#10;&#10;Description automatically generated with low confidence">
            <a:extLst>
              <a:ext uri="{FF2B5EF4-FFF2-40B4-BE49-F238E27FC236}">
                <a16:creationId xmlns:a16="http://schemas.microsoft.com/office/drawing/2014/main" id="{F0244983-C634-4D4F-9A5F-29A6E3EE65FC}"/>
              </a:ext>
            </a:extLst>
          </p:cNvPr>
          <p:cNvPicPr>
            <a:picLocks noChangeAspect="1"/>
          </p:cNvPicPr>
          <p:nvPr/>
        </p:nvPicPr>
        <p:blipFill>
          <a:blip r:embed="rId3"/>
          <a:stretch>
            <a:fillRect/>
          </a:stretch>
        </p:blipFill>
        <p:spPr>
          <a:xfrm>
            <a:off x="449699" y="3348837"/>
            <a:ext cx="3020960" cy="2008617"/>
          </a:xfrm>
          <a:prstGeom prst="flowChartExtract">
            <a:avLst/>
          </a:prstGeom>
        </p:spPr>
      </p:pic>
      <p:pic>
        <p:nvPicPr>
          <p:cNvPr id="9" name="Picture 8" descr="A picture containing text, indoor, bedroom&#10;&#10;Description automatically generated">
            <a:extLst>
              <a:ext uri="{FF2B5EF4-FFF2-40B4-BE49-F238E27FC236}">
                <a16:creationId xmlns:a16="http://schemas.microsoft.com/office/drawing/2014/main" id="{C653B517-6592-3D45-BEBD-1B710FDEF8A1}"/>
              </a:ext>
            </a:extLst>
          </p:cNvPr>
          <p:cNvPicPr>
            <a:picLocks noChangeAspect="1"/>
          </p:cNvPicPr>
          <p:nvPr/>
        </p:nvPicPr>
        <p:blipFill>
          <a:blip r:embed="rId4"/>
          <a:stretch>
            <a:fillRect/>
          </a:stretch>
        </p:blipFill>
        <p:spPr>
          <a:xfrm>
            <a:off x="2376029" y="3192184"/>
            <a:ext cx="2977584" cy="2196681"/>
          </a:xfrm>
          <a:prstGeom prst="flowChartMerge">
            <a:avLst/>
          </a:prstGeom>
        </p:spPr>
      </p:pic>
      <p:sp>
        <p:nvSpPr>
          <p:cNvPr id="14" name="Rectangle 13">
            <a:extLst>
              <a:ext uri="{FF2B5EF4-FFF2-40B4-BE49-F238E27FC236}">
                <a16:creationId xmlns:a16="http://schemas.microsoft.com/office/drawing/2014/main" id="{2B1DF43A-848F-4B4C-A9A7-852948AFCC59}"/>
              </a:ext>
            </a:extLst>
          </p:cNvPr>
          <p:cNvSpPr/>
          <p:nvPr/>
        </p:nvSpPr>
        <p:spPr>
          <a:xfrm>
            <a:off x="5205178" y="5416332"/>
            <a:ext cx="1128835" cy="338554"/>
          </a:xfrm>
          <a:prstGeom prst="rect">
            <a:avLst/>
          </a:prstGeom>
        </p:spPr>
        <p:txBody>
          <a:bodyPr wrap="none">
            <a:spAutoFit/>
          </a:bodyPr>
          <a:lstStyle/>
          <a:p>
            <a:r>
              <a:rPr lang="en-CA" sz="1600" b="1" dirty="0"/>
              <a:t>Personnel</a:t>
            </a:r>
          </a:p>
        </p:txBody>
      </p:sp>
      <p:sp>
        <p:nvSpPr>
          <p:cNvPr id="15" name="Rectangle 14">
            <a:extLst>
              <a:ext uri="{FF2B5EF4-FFF2-40B4-BE49-F238E27FC236}">
                <a16:creationId xmlns:a16="http://schemas.microsoft.com/office/drawing/2014/main" id="{F4D03830-7914-6A41-86A9-A20C2392BA23}"/>
              </a:ext>
            </a:extLst>
          </p:cNvPr>
          <p:cNvSpPr/>
          <p:nvPr/>
        </p:nvSpPr>
        <p:spPr>
          <a:xfrm>
            <a:off x="3166553" y="2843076"/>
            <a:ext cx="1396536" cy="338554"/>
          </a:xfrm>
          <a:prstGeom prst="rect">
            <a:avLst/>
          </a:prstGeom>
        </p:spPr>
        <p:txBody>
          <a:bodyPr wrap="none">
            <a:spAutoFit/>
          </a:bodyPr>
          <a:lstStyle/>
          <a:p>
            <a:r>
              <a:rPr lang="en-CA" sz="1600" b="1" dirty="0"/>
              <a:t>Management</a:t>
            </a:r>
          </a:p>
        </p:txBody>
      </p:sp>
      <p:sp>
        <p:nvSpPr>
          <p:cNvPr id="16" name="Rectangle 15">
            <a:extLst>
              <a:ext uri="{FF2B5EF4-FFF2-40B4-BE49-F238E27FC236}">
                <a16:creationId xmlns:a16="http://schemas.microsoft.com/office/drawing/2014/main" id="{E42CD469-0289-A84D-889F-5500A991F94D}"/>
              </a:ext>
            </a:extLst>
          </p:cNvPr>
          <p:cNvSpPr/>
          <p:nvPr/>
        </p:nvSpPr>
        <p:spPr>
          <a:xfrm>
            <a:off x="6334013" y="1272391"/>
            <a:ext cx="1002197" cy="338554"/>
          </a:xfrm>
          <a:prstGeom prst="rect">
            <a:avLst/>
          </a:prstGeom>
        </p:spPr>
        <p:txBody>
          <a:bodyPr wrap="none">
            <a:spAutoFit/>
          </a:bodyPr>
          <a:lstStyle/>
          <a:p>
            <a:r>
              <a:rPr lang="en-CA" sz="1600" b="1" dirty="0"/>
              <a:t>Logistics</a:t>
            </a:r>
          </a:p>
        </p:txBody>
      </p:sp>
      <p:sp>
        <p:nvSpPr>
          <p:cNvPr id="17" name="Rectangle 16">
            <a:extLst>
              <a:ext uri="{FF2B5EF4-FFF2-40B4-BE49-F238E27FC236}">
                <a16:creationId xmlns:a16="http://schemas.microsoft.com/office/drawing/2014/main" id="{9AD076FC-D9CC-2443-8A4E-DEEF6B04E758}"/>
              </a:ext>
            </a:extLst>
          </p:cNvPr>
          <p:cNvSpPr/>
          <p:nvPr/>
        </p:nvSpPr>
        <p:spPr>
          <a:xfrm>
            <a:off x="53388" y="1272391"/>
            <a:ext cx="1385316" cy="338554"/>
          </a:xfrm>
          <a:prstGeom prst="rect">
            <a:avLst/>
          </a:prstGeom>
        </p:spPr>
        <p:txBody>
          <a:bodyPr wrap="none">
            <a:spAutoFit/>
          </a:bodyPr>
          <a:lstStyle/>
          <a:p>
            <a:r>
              <a:rPr lang="en-CA" sz="1600" b="1" dirty="0"/>
              <a:t>Psychosocial</a:t>
            </a:r>
            <a:endParaRPr lang="en-US" sz="1600" b="1" dirty="0"/>
          </a:p>
        </p:txBody>
      </p:sp>
      <p:sp>
        <p:nvSpPr>
          <p:cNvPr id="18" name="Rectangle 17">
            <a:extLst>
              <a:ext uri="{FF2B5EF4-FFF2-40B4-BE49-F238E27FC236}">
                <a16:creationId xmlns:a16="http://schemas.microsoft.com/office/drawing/2014/main" id="{276478DD-4EAA-C646-893F-82661744749D}"/>
              </a:ext>
            </a:extLst>
          </p:cNvPr>
          <p:cNvSpPr/>
          <p:nvPr/>
        </p:nvSpPr>
        <p:spPr>
          <a:xfrm>
            <a:off x="1438704" y="5433646"/>
            <a:ext cx="1061509" cy="338554"/>
          </a:xfrm>
          <a:prstGeom prst="rect">
            <a:avLst/>
          </a:prstGeom>
        </p:spPr>
        <p:txBody>
          <a:bodyPr wrap="none">
            <a:spAutoFit/>
          </a:bodyPr>
          <a:lstStyle/>
          <a:p>
            <a:r>
              <a:rPr lang="en-CA" sz="1600" b="1" dirty="0"/>
              <a:t>Location</a:t>
            </a:r>
            <a:r>
              <a:rPr lang="en-CA" sz="1350" dirty="0"/>
              <a:t> </a:t>
            </a:r>
          </a:p>
        </p:txBody>
      </p:sp>
      <p:sp>
        <p:nvSpPr>
          <p:cNvPr id="3" name="Footer Placeholder 2">
            <a:extLst>
              <a:ext uri="{FF2B5EF4-FFF2-40B4-BE49-F238E27FC236}">
                <a16:creationId xmlns:a16="http://schemas.microsoft.com/office/drawing/2014/main" id="{8930A1CC-750C-11FD-4DC5-40ECBBE523FF}"/>
              </a:ext>
            </a:extLst>
          </p:cNvPr>
          <p:cNvSpPr>
            <a:spLocks noGrp="1"/>
          </p:cNvSpPr>
          <p:nvPr>
            <p:ph type="ftr" sz="quarter" idx="11"/>
          </p:nvPr>
        </p:nvSpPr>
        <p:spPr/>
        <p:txBody>
          <a:bodyPr/>
          <a:lstStyle/>
          <a:p>
            <a:r>
              <a:rPr lang="en-US" dirty="0"/>
              <a:t>Revision November 2024</a:t>
            </a:r>
          </a:p>
        </p:txBody>
      </p:sp>
      <p:pic>
        <p:nvPicPr>
          <p:cNvPr id="28" name="Picture 27" descr="Woman comforting friend">
            <a:extLst>
              <a:ext uri="{FF2B5EF4-FFF2-40B4-BE49-F238E27FC236}">
                <a16:creationId xmlns:a16="http://schemas.microsoft.com/office/drawing/2014/main" id="{E014A526-BF3B-7E95-441D-E40278ACD56C}"/>
              </a:ext>
            </a:extLst>
          </p:cNvPr>
          <p:cNvPicPr>
            <a:picLocks noChangeAspect="1"/>
          </p:cNvPicPr>
          <p:nvPr/>
        </p:nvPicPr>
        <p:blipFill>
          <a:blip r:embed="rId5"/>
          <a:srcRect t="133" b="133"/>
          <a:stretch/>
        </p:blipFill>
        <p:spPr>
          <a:xfrm>
            <a:off x="597313" y="834459"/>
            <a:ext cx="3020960" cy="2008617"/>
          </a:xfrm>
          <a:prstGeom prst="flowChartExtract">
            <a:avLst/>
          </a:prstGeom>
        </p:spPr>
      </p:pic>
      <p:pic>
        <p:nvPicPr>
          <p:cNvPr id="32" name="Picture 31" descr="Volunteers packing food in carton boxes">
            <a:extLst>
              <a:ext uri="{FF2B5EF4-FFF2-40B4-BE49-F238E27FC236}">
                <a16:creationId xmlns:a16="http://schemas.microsoft.com/office/drawing/2014/main" id="{55ED1999-1F2B-A7FD-A459-247D9CD12DB9}"/>
              </a:ext>
            </a:extLst>
          </p:cNvPr>
          <p:cNvPicPr>
            <a:picLocks noChangeAspect="1"/>
          </p:cNvPicPr>
          <p:nvPr/>
        </p:nvPicPr>
        <p:blipFill>
          <a:blip r:embed="rId6"/>
          <a:srcRect t="133" b="133"/>
          <a:stretch/>
        </p:blipFill>
        <p:spPr>
          <a:xfrm>
            <a:off x="4325237" y="3380248"/>
            <a:ext cx="3020960" cy="2008617"/>
          </a:xfrm>
          <a:prstGeom prst="flowChartExtract">
            <a:avLst/>
          </a:prstGeom>
        </p:spPr>
      </p:pic>
      <p:pic>
        <p:nvPicPr>
          <p:cNvPr id="33" name="Picture 32" descr="Close up of checklist">
            <a:extLst>
              <a:ext uri="{FF2B5EF4-FFF2-40B4-BE49-F238E27FC236}">
                <a16:creationId xmlns:a16="http://schemas.microsoft.com/office/drawing/2014/main" id="{E18F38FD-E8B3-D639-3F0C-69444B160CF5}"/>
              </a:ext>
            </a:extLst>
          </p:cNvPr>
          <p:cNvPicPr>
            <a:picLocks noChangeAspect="1"/>
          </p:cNvPicPr>
          <p:nvPr/>
        </p:nvPicPr>
        <p:blipFill>
          <a:blip r:embed="rId7"/>
          <a:srcRect t="133" b="133"/>
          <a:stretch/>
        </p:blipFill>
        <p:spPr>
          <a:xfrm>
            <a:off x="4044429" y="841612"/>
            <a:ext cx="3020960" cy="2008617"/>
          </a:xfrm>
          <a:prstGeom prst="flowChartExtract">
            <a:avLst/>
          </a:prstGeom>
        </p:spPr>
      </p:pic>
    </p:spTree>
    <p:extLst>
      <p:ext uri="{BB962C8B-B14F-4D97-AF65-F5344CB8AC3E}">
        <p14:creationId xmlns:p14="http://schemas.microsoft.com/office/powerpoint/2010/main" val="41118792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F4444CE-BC8D-4D61-B303-4C05614E62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603C42D-E253-EC4D-BC28-CA5B613B8AC7}"/>
              </a:ext>
            </a:extLst>
          </p:cNvPr>
          <p:cNvSpPr>
            <a:spLocks noGrp="1"/>
          </p:cNvSpPr>
          <p:nvPr>
            <p:ph type="title"/>
          </p:nvPr>
        </p:nvSpPr>
        <p:spPr>
          <a:xfrm>
            <a:off x="965199" y="609600"/>
            <a:ext cx="7648121" cy="1099457"/>
          </a:xfrm>
        </p:spPr>
        <p:txBody>
          <a:bodyPr>
            <a:normAutofit/>
          </a:bodyPr>
          <a:lstStyle/>
          <a:p>
            <a:r>
              <a:rPr lang="en-US" dirty="0"/>
              <a:t>Opening a Comfort Centre</a:t>
            </a:r>
          </a:p>
        </p:txBody>
      </p:sp>
      <p:sp>
        <p:nvSpPr>
          <p:cNvPr id="11" name="Isosceles Triangle 10">
            <a:extLst>
              <a:ext uri="{FF2B5EF4-FFF2-40B4-BE49-F238E27FC236}">
                <a16:creationId xmlns:a16="http://schemas.microsoft.com/office/drawing/2014/main" id="{73772B81-181F-48B7-8826-4D9686D15D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631947"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3" name="Isosceles Triangle 12">
            <a:extLst>
              <a:ext uri="{FF2B5EF4-FFF2-40B4-BE49-F238E27FC236}">
                <a16:creationId xmlns:a16="http://schemas.microsoft.com/office/drawing/2014/main" id="{B2205F6E-03C6-4E92-877C-E2482F6599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807450" y="4013200"/>
            <a:ext cx="336550"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aphicFrame>
        <p:nvGraphicFramePr>
          <p:cNvPr id="6" name="Content Placeholder 2">
            <a:extLst>
              <a:ext uri="{FF2B5EF4-FFF2-40B4-BE49-F238E27FC236}">
                <a16:creationId xmlns:a16="http://schemas.microsoft.com/office/drawing/2014/main" id="{8848C51E-A007-432D-A2B5-F0BFF256230C}"/>
              </a:ext>
            </a:extLst>
          </p:cNvPr>
          <p:cNvGraphicFramePr>
            <a:graphicFrameLocks noGrp="1"/>
          </p:cNvGraphicFramePr>
          <p:nvPr>
            <p:ph idx="1"/>
            <p:extLst>
              <p:ext uri="{D42A27DB-BD31-4B8C-83A1-F6EECF244321}">
                <p14:modId xmlns:p14="http://schemas.microsoft.com/office/powerpoint/2010/main" val="64451918"/>
              </p:ext>
            </p:extLst>
          </p:nvPr>
        </p:nvGraphicFramePr>
        <p:xfrm>
          <a:off x="965198" y="1401890"/>
          <a:ext cx="7493001" cy="483657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Footer Placeholder 2">
            <a:extLst>
              <a:ext uri="{FF2B5EF4-FFF2-40B4-BE49-F238E27FC236}">
                <a16:creationId xmlns:a16="http://schemas.microsoft.com/office/drawing/2014/main" id="{7B0F07FA-E11E-7942-D6FD-B3504B20F4D4}"/>
              </a:ext>
            </a:extLst>
          </p:cNvPr>
          <p:cNvSpPr>
            <a:spLocks noGrp="1"/>
          </p:cNvSpPr>
          <p:nvPr>
            <p:ph type="ftr" sz="quarter" idx="11"/>
          </p:nvPr>
        </p:nvSpPr>
        <p:spPr/>
        <p:txBody>
          <a:bodyPr/>
          <a:lstStyle/>
          <a:p>
            <a:r>
              <a:rPr lang="en-US" dirty="0"/>
              <a:t>Revision November 2024</a:t>
            </a:r>
          </a:p>
        </p:txBody>
      </p:sp>
    </p:spTree>
    <p:extLst>
      <p:ext uri="{BB962C8B-B14F-4D97-AF65-F5344CB8AC3E}">
        <p14:creationId xmlns:p14="http://schemas.microsoft.com/office/powerpoint/2010/main" val="10284440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EE1373-1371-7944-B8DE-12923C3C6952}"/>
              </a:ext>
            </a:extLst>
          </p:cNvPr>
          <p:cNvSpPr>
            <a:spLocks noGrp="1"/>
          </p:cNvSpPr>
          <p:nvPr>
            <p:ph type="title"/>
          </p:nvPr>
        </p:nvSpPr>
        <p:spPr>
          <a:xfrm>
            <a:off x="268760" y="245067"/>
            <a:ext cx="7648121" cy="824593"/>
          </a:xfrm>
        </p:spPr>
        <p:txBody>
          <a:bodyPr>
            <a:normAutofit/>
          </a:bodyPr>
          <a:lstStyle/>
          <a:p>
            <a:r>
              <a:rPr lang="en-US" dirty="0"/>
              <a:t>Roles and Responsibilities</a:t>
            </a:r>
          </a:p>
        </p:txBody>
      </p:sp>
      <p:graphicFrame>
        <p:nvGraphicFramePr>
          <p:cNvPr id="5" name="Content Placeholder 2">
            <a:extLst>
              <a:ext uri="{FF2B5EF4-FFF2-40B4-BE49-F238E27FC236}">
                <a16:creationId xmlns:a16="http://schemas.microsoft.com/office/drawing/2014/main" id="{E48CC6AE-5CC1-40BD-A3D9-77993D9EF14B}"/>
              </a:ext>
            </a:extLst>
          </p:cNvPr>
          <p:cNvGraphicFramePr>
            <a:graphicFrameLocks noGrp="1"/>
          </p:cNvGraphicFramePr>
          <p:nvPr>
            <p:ph idx="1"/>
            <p:extLst>
              <p:ext uri="{D42A27DB-BD31-4B8C-83A1-F6EECF244321}">
                <p14:modId xmlns:p14="http://schemas.microsoft.com/office/powerpoint/2010/main" val="661861417"/>
              </p:ext>
            </p:extLst>
          </p:nvPr>
        </p:nvGraphicFramePr>
        <p:xfrm>
          <a:off x="205260" y="981130"/>
          <a:ext cx="7910040" cy="48957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Footer Placeholder 2">
            <a:extLst>
              <a:ext uri="{FF2B5EF4-FFF2-40B4-BE49-F238E27FC236}">
                <a16:creationId xmlns:a16="http://schemas.microsoft.com/office/drawing/2014/main" id="{C0FB3ED7-DCA1-81F5-45C5-AEBC4BBB480B}"/>
              </a:ext>
            </a:extLst>
          </p:cNvPr>
          <p:cNvSpPr>
            <a:spLocks noGrp="1"/>
          </p:cNvSpPr>
          <p:nvPr>
            <p:ph type="ftr" sz="quarter" idx="11"/>
          </p:nvPr>
        </p:nvSpPr>
        <p:spPr/>
        <p:txBody>
          <a:bodyPr/>
          <a:lstStyle/>
          <a:p>
            <a:r>
              <a:rPr lang="en-US" dirty="0"/>
              <a:t>Revision November 2024</a:t>
            </a:r>
          </a:p>
        </p:txBody>
      </p:sp>
      <p:pic>
        <p:nvPicPr>
          <p:cNvPr id="6" name="Graphic 5" descr="Caret Right with solid fill">
            <a:extLst>
              <a:ext uri="{FF2B5EF4-FFF2-40B4-BE49-F238E27FC236}">
                <a16:creationId xmlns:a16="http://schemas.microsoft.com/office/drawing/2014/main" id="{20B99489-1E98-DFBB-C046-AF8886D474D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866900" y="2435280"/>
            <a:ext cx="552450" cy="552450"/>
          </a:xfrm>
          <a:prstGeom prst="rect">
            <a:avLst/>
          </a:prstGeom>
        </p:spPr>
      </p:pic>
      <p:pic>
        <p:nvPicPr>
          <p:cNvPr id="7" name="Graphic 6" descr="Caret Right with solid fill">
            <a:extLst>
              <a:ext uri="{FF2B5EF4-FFF2-40B4-BE49-F238E27FC236}">
                <a16:creationId xmlns:a16="http://schemas.microsoft.com/office/drawing/2014/main" id="{5E3E03F8-4DE2-9B81-7D5A-FEB6675B9DE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884055" y="2463855"/>
            <a:ext cx="552450" cy="552450"/>
          </a:xfrm>
          <a:prstGeom prst="rect">
            <a:avLst/>
          </a:prstGeom>
        </p:spPr>
      </p:pic>
      <p:pic>
        <p:nvPicPr>
          <p:cNvPr id="8" name="Graphic 7" descr="Caret Right with solid fill">
            <a:extLst>
              <a:ext uri="{FF2B5EF4-FFF2-40B4-BE49-F238E27FC236}">
                <a16:creationId xmlns:a16="http://schemas.microsoft.com/office/drawing/2014/main" id="{D1D0258E-807F-472B-67C1-4E78AC967F7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917539" y="2463855"/>
            <a:ext cx="552450" cy="552450"/>
          </a:xfrm>
          <a:prstGeom prst="rect">
            <a:avLst/>
          </a:prstGeom>
        </p:spPr>
      </p:pic>
    </p:spTree>
    <p:extLst>
      <p:ext uri="{BB962C8B-B14F-4D97-AF65-F5344CB8AC3E}">
        <p14:creationId xmlns:p14="http://schemas.microsoft.com/office/powerpoint/2010/main" val="16361194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8EEB15-08E8-944A-8D39-9A1E43B751CC}"/>
              </a:ext>
            </a:extLst>
          </p:cNvPr>
          <p:cNvSpPr>
            <a:spLocks noGrp="1"/>
          </p:cNvSpPr>
          <p:nvPr>
            <p:ph type="title"/>
          </p:nvPr>
        </p:nvSpPr>
        <p:spPr>
          <a:xfrm>
            <a:off x="3119418" y="609600"/>
            <a:ext cx="3836082" cy="1320800"/>
          </a:xfrm>
        </p:spPr>
        <p:txBody>
          <a:bodyPr>
            <a:normAutofit/>
          </a:bodyPr>
          <a:lstStyle/>
          <a:p>
            <a:r>
              <a:rPr lang="en-US"/>
              <a:t>Expectations for Volunteer Staff</a:t>
            </a:r>
          </a:p>
        </p:txBody>
      </p:sp>
      <p:pic>
        <p:nvPicPr>
          <p:cNvPr id="13" name="Picture 12" descr="Close up of clipboard">
            <a:extLst>
              <a:ext uri="{FF2B5EF4-FFF2-40B4-BE49-F238E27FC236}">
                <a16:creationId xmlns:a16="http://schemas.microsoft.com/office/drawing/2014/main" id="{886EBE41-5E8E-3540-8656-D2F86FEC0C9B}"/>
              </a:ext>
            </a:extLst>
          </p:cNvPr>
          <p:cNvPicPr>
            <a:picLocks noChangeAspect="1"/>
          </p:cNvPicPr>
          <p:nvPr/>
        </p:nvPicPr>
        <p:blipFill>
          <a:blip r:embed="rId3">
            <a:alphaModFix/>
          </a:blip>
          <a:srcRect t="252" r="7" b="7"/>
          <a:stretch/>
        </p:blipFill>
        <p:spPr>
          <a:xfrm>
            <a:off x="445236" y="10"/>
            <a:ext cx="2575023" cy="1714490"/>
          </a:xfrm>
          <a:custGeom>
            <a:avLst/>
            <a:gdLst/>
            <a:ahLst/>
            <a:cxnLst/>
            <a:rect l="l" t="t" r="r" b="b"/>
            <a:pathLst>
              <a:path w="3433363" h="1714500">
                <a:moveTo>
                  <a:pt x="254958" y="0"/>
                </a:moveTo>
                <a:lnTo>
                  <a:pt x="3433363" y="0"/>
                </a:lnTo>
                <a:lnTo>
                  <a:pt x="3386734" y="312174"/>
                </a:lnTo>
                <a:lnTo>
                  <a:pt x="3386620" y="312174"/>
                </a:lnTo>
                <a:lnTo>
                  <a:pt x="3177155" y="1714500"/>
                </a:lnTo>
                <a:lnTo>
                  <a:pt x="0" y="1714500"/>
                </a:lnTo>
                <a:close/>
              </a:path>
            </a:pathLst>
          </a:custGeom>
        </p:spPr>
      </p:pic>
      <p:pic>
        <p:nvPicPr>
          <p:cNvPr id="5" name="Picture 4" descr="Teapot pouring tea into cup">
            <a:extLst>
              <a:ext uri="{FF2B5EF4-FFF2-40B4-BE49-F238E27FC236}">
                <a16:creationId xmlns:a16="http://schemas.microsoft.com/office/drawing/2014/main" id="{A6A31381-A7D7-BB4A-9266-A2DAB7D8622D}"/>
              </a:ext>
            </a:extLst>
          </p:cNvPr>
          <p:cNvPicPr>
            <a:picLocks noChangeAspect="1"/>
          </p:cNvPicPr>
          <p:nvPr/>
        </p:nvPicPr>
        <p:blipFill>
          <a:blip r:embed="rId4">
            <a:alphaModFix/>
          </a:blip>
          <a:srcRect r="538" b="3"/>
          <a:stretch/>
        </p:blipFill>
        <p:spPr>
          <a:xfrm>
            <a:off x="254018" y="1714500"/>
            <a:ext cx="2574085" cy="1714500"/>
          </a:xfrm>
          <a:custGeom>
            <a:avLst/>
            <a:gdLst/>
            <a:ahLst/>
            <a:cxnLst/>
            <a:rect l="l" t="t" r="r" b="b"/>
            <a:pathLst>
              <a:path w="3432113" h="1714500">
                <a:moveTo>
                  <a:pt x="254958" y="0"/>
                </a:moveTo>
                <a:lnTo>
                  <a:pt x="3432113" y="0"/>
                </a:lnTo>
                <a:lnTo>
                  <a:pt x="3176018" y="1714500"/>
                </a:lnTo>
                <a:lnTo>
                  <a:pt x="0" y="1714500"/>
                </a:lnTo>
                <a:close/>
              </a:path>
            </a:pathLst>
          </a:custGeom>
        </p:spPr>
      </p:pic>
      <p:pic>
        <p:nvPicPr>
          <p:cNvPr id="11" name="Picture 10" descr="Handwashing with soap">
            <a:extLst>
              <a:ext uri="{FF2B5EF4-FFF2-40B4-BE49-F238E27FC236}">
                <a16:creationId xmlns:a16="http://schemas.microsoft.com/office/drawing/2014/main" id="{F0A1FF55-658C-004E-909F-F82F8E8EEADA}"/>
              </a:ext>
            </a:extLst>
          </p:cNvPr>
          <p:cNvPicPr>
            <a:picLocks noChangeAspect="1"/>
          </p:cNvPicPr>
          <p:nvPr/>
        </p:nvPicPr>
        <p:blipFill>
          <a:blip r:embed="rId5">
            <a:alphaModFix/>
          </a:blip>
          <a:srcRect r="-1" b="181"/>
          <a:stretch/>
        </p:blipFill>
        <p:spPr>
          <a:xfrm>
            <a:off x="62799" y="3429000"/>
            <a:ext cx="2573232" cy="1714500"/>
          </a:xfrm>
          <a:custGeom>
            <a:avLst/>
            <a:gdLst/>
            <a:ahLst/>
            <a:cxnLst/>
            <a:rect l="l" t="t" r="r" b="b"/>
            <a:pathLst>
              <a:path w="3430976" h="1714500">
                <a:moveTo>
                  <a:pt x="254958" y="0"/>
                </a:moveTo>
                <a:lnTo>
                  <a:pt x="3430976" y="0"/>
                </a:lnTo>
                <a:lnTo>
                  <a:pt x="3174882" y="1714500"/>
                </a:lnTo>
                <a:lnTo>
                  <a:pt x="0" y="1714500"/>
                </a:lnTo>
                <a:close/>
              </a:path>
            </a:pathLst>
          </a:custGeom>
        </p:spPr>
      </p:pic>
      <p:pic>
        <p:nvPicPr>
          <p:cNvPr id="9" name="Picture 8" descr="Dog with red heart on nose">
            <a:extLst>
              <a:ext uri="{FF2B5EF4-FFF2-40B4-BE49-F238E27FC236}">
                <a16:creationId xmlns:a16="http://schemas.microsoft.com/office/drawing/2014/main" id="{A552984A-20B3-BA42-889F-B739F94E8C03}"/>
              </a:ext>
            </a:extLst>
          </p:cNvPr>
          <p:cNvPicPr>
            <a:picLocks noChangeAspect="1"/>
          </p:cNvPicPr>
          <p:nvPr/>
        </p:nvPicPr>
        <p:blipFill>
          <a:blip r:embed="rId6">
            <a:alphaModFix/>
          </a:blip>
          <a:srcRect l="3055" r="2267" b="-7"/>
          <a:stretch/>
        </p:blipFill>
        <p:spPr>
          <a:xfrm>
            <a:off x="-7974" y="5127992"/>
            <a:ext cx="2453672" cy="1730008"/>
          </a:xfrm>
          <a:custGeom>
            <a:avLst/>
            <a:gdLst/>
            <a:ahLst/>
            <a:cxnLst/>
            <a:rect l="l" t="t" r="r" b="b"/>
            <a:pathLst>
              <a:path w="3271564" h="1730008">
                <a:moveTo>
                  <a:pt x="96673" y="0"/>
                </a:moveTo>
                <a:lnTo>
                  <a:pt x="3271564" y="0"/>
                </a:lnTo>
                <a:lnTo>
                  <a:pt x="3013153" y="1730008"/>
                </a:lnTo>
                <a:lnTo>
                  <a:pt x="0" y="1730008"/>
                </a:lnTo>
                <a:lnTo>
                  <a:pt x="0" y="650088"/>
                </a:lnTo>
                <a:close/>
              </a:path>
            </a:pathLst>
          </a:custGeom>
        </p:spPr>
      </p:pic>
      <p:sp>
        <p:nvSpPr>
          <p:cNvPr id="18" name="Isosceles Triangle 30">
            <a:extLst>
              <a:ext uri="{FF2B5EF4-FFF2-40B4-BE49-F238E27FC236}">
                <a16:creationId xmlns:a16="http://schemas.microsoft.com/office/drawing/2014/main" id="{E09C6EA1-A72F-431C-A81E-14B793A288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7975" y="0"/>
            <a:ext cx="63194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20" name="Straight Connector 19">
            <a:extLst>
              <a:ext uri="{FF2B5EF4-FFF2-40B4-BE49-F238E27FC236}">
                <a16:creationId xmlns:a16="http://schemas.microsoft.com/office/drawing/2014/main" id="{F335CC31-F319-461D-9045-F34BF78A2F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34034" y="1714500"/>
            <a:ext cx="240456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B7BCA152-E42A-42E3-8DE8-3C8B59DCB84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37816" y="3421959"/>
            <a:ext cx="240456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041DA940-D863-420D-A3F8-9F997C09FA4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712" y="5127992"/>
            <a:ext cx="240456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6" name="Isosceles Triangle 30">
            <a:extLst>
              <a:ext uri="{FF2B5EF4-FFF2-40B4-BE49-F238E27FC236}">
                <a16:creationId xmlns:a16="http://schemas.microsoft.com/office/drawing/2014/main" id="{56E4DBE8-15E2-4BA3-B171-C959C9CDF6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7455" y="0"/>
            <a:ext cx="631947"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 name="Content Placeholder 2">
            <a:extLst>
              <a:ext uri="{FF2B5EF4-FFF2-40B4-BE49-F238E27FC236}">
                <a16:creationId xmlns:a16="http://schemas.microsoft.com/office/drawing/2014/main" id="{D37643EA-F62A-004B-A5AF-79967312C7CD}"/>
              </a:ext>
            </a:extLst>
          </p:cNvPr>
          <p:cNvSpPr>
            <a:spLocks noGrp="1"/>
          </p:cNvSpPr>
          <p:nvPr>
            <p:ph idx="1"/>
          </p:nvPr>
        </p:nvSpPr>
        <p:spPr>
          <a:xfrm>
            <a:off x="3119418" y="2160589"/>
            <a:ext cx="3836082" cy="3880773"/>
          </a:xfrm>
        </p:spPr>
        <p:txBody>
          <a:bodyPr>
            <a:normAutofit/>
          </a:bodyPr>
          <a:lstStyle/>
          <a:p>
            <a:pPr>
              <a:spcBef>
                <a:spcPts val="200"/>
              </a:spcBef>
              <a:spcAft>
                <a:spcPts val="1000"/>
              </a:spcAft>
            </a:pPr>
            <a:r>
              <a:rPr lang="en-CA" altLang="en-US" dirty="0"/>
              <a:t>Accountability - sign-in/out</a:t>
            </a:r>
          </a:p>
          <a:p>
            <a:pPr>
              <a:spcBef>
                <a:spcPts val="200"/>
              </a:spcBef>
              <a:spcAft>
                <a:spcPts val="1000"/>
              </a:spcAft>
            </a:pPr>
            <a:r>
              <a:rPr lang="en-CA" altLang="en-US" dirty="0"/>
              <a:t>Professional appearance  </a:t>
            </a:r>
          </a:p>
          <a:p>
            <a:pPr>
              <a:spcBef>
                <a:spcPts val="200"/>
              </a:spcBef>
              <a:spcAft>
                <a:spcPts val="1000"/>
              </a:spcAft>
            </a:pPr>
            <a:r>
              <a:rPr lang="en-CA" altLang="en-US" dirty="0"/>
              <a:t>Keep centre tidy</a:t>
            </a:r>
          </a:p>
          <a:p>
            <a:pPr>
              <a:spcBef>
                <a:spcPts val="200"/>
              </a:spcBef>
              <a:spcAft>
                <a:spcPts val="1000"/>
              </a:spcAft>
            </a:pPr>
            <a:r>
              <a:rPr lang="en-CA" altLang="en-US" dirty="0"/>
              <a:t>Follow instruction from leads</a:t>
            </a:r>
          </a:p>
          <a:p>
            <a:pPr>
              <a:spcBef>
                <a:spcPts val="200"/>
              </a:spcBef>
              <a:spcAft>
                <a:spcPts val="1000"/>
              </a:spcAft>
            </a:pPr>
            <a:r>
              <a:rPr lang="en-CA" altLang="en-US" dirty="0"/>
              <a:t>Safe food handling </a:t>
            </a:r>
          </a:p>
          <a:p>
            <a:pPr>
              <a:spcBef>
                <a:spcPts val="200"/>
              </a:spcBef>
              <a:spcAft>
                <a:spcPts val="1000"/>
              </a:spcAft>
            </a:pPr>
            <a:r>
              <a:rPr lang="en-CA" altLang="en-US" dirty="0"/>
              <a:t>Maintain confidentiality</a:t>
            </a:r>
          </a:p>
          <a:p>
            <a:pPr>
              <a:spcBef>
                <a:spcPts val="200"/>
              </a:spcBef>
              <a:spcAft>
                <a:spcPts val="1000"/>
              </a:spcAft>
            </a:pPr>
            <a:r>
              <a:rPr lang="en-CA" altLang="en-US" dirty="0"/>
              <a:t>Welcoming, positive, comforting, supportive of everyone</a:t>
            </a:r>
          </a:p>
          <a:p>
            <a:pPr>
              <a:spcBef>
                <a:spcPts val="200"/>
              </a:spcBef>
              <a:spcAft>
                <a:spcPts val="1000"/>
              </a:spcAft>
            </a:pPr>
            <a:endParaRPr lang="en-CA" altLang="en-US" dirty="0"/>
          </a:p>
          <a:p>
            <a:endParaRPr lang="en-US" dirty="0"/>
          </a:p>
        </p:txBody>
      </p:sp>
      <p:sp>
        <p:nvSpPr>
          <p:cNvPr id="4" name="Footer Placeholder 3">
            <a:extLst>
              <a:ext uri="{FF2B5EF4-FFF2-40B4-BE49-F238E27FC236}">
                <a16:creationId xmlns:a16="http://schemas.microsoft.com/office/drawing/2014/main" id="{83277C86-6A9E-A60B-9976-06FEC90C5B6F}"/>
              </a:ext>
            </a:extLst>
          </p:cNvPr>
          <p:cNvSpPr>
            <a:spLocks noGrp="1"/>
          </p:cNvSpPr>
          <p:nvPr>
            <p:ph type="ftr" sz="quarter" idx="11"/>
          </p:nvPr>
        </p:nvSpPr>
        <p:spPr>
          <a:xfrm>
            <a:off x="3119418" y="6041362"/>
            <a:ext cx="1804271" cy="365125"/>
          </a:xfrm>
        </p:spPr>
        <p:txBody>
          <a:bodyPr>
            <a:normAutofit/>
          </a:bodyPr>
          <a:lstStyle/>
          <a:p>
            <a:pPr>
              <a:spcAft>
                <a:spcPts val="600"/>
              </a:spcAft>
            </a:pPr>
            <a:r>
              <a:rPr lang="en-US"/>
              <a:t>Revision July 2024</a:t>
            </a:r>
          </a:p>
        </p:txBody>
      </p:sp>
    </p:spTree>
    <p:extLst>
      <p:ext uri="{BB962C8B-B14F-4D97-AF65-F5344CB8AC3E}">
        <p14:creationId xmlns:p14="http://schemas.microsoft.com/office/powerpoint/2010/main" val="19813326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C467A-870F-EE4F-A39D-7BB666CCFB14}"/>
              </a:ext>
            </a:extLst>
          </p:cNvPr>
          <p:cNvSpPr>
            <a:spLocks noGrp="1"/>
          </p:cNvSpPr>
          <p:nvPr>
            <p:ph type="title"/>
          </p:nvPr>
        </p:nvSpPr>
        <p:spPr/>
        <p:txBody>
          <a:bodyPr/>
          <a:lstStyle/>
          <a:p>
            <a:r>
              <a:rPr lang="en-CA" dirty="0"/>
              <a:t>Expectations of Elected Officials</a:t>
            </a:r>
            <a:endParaRPr lang="en-US" dirty="0"/>
          </a:p>
        </p:txBody>
      </p:sp>
      <p:sp>
        <p:nvSpPr>
          <p:cNvPr id="3" name="Content Placeholder 2">
            <a:extLst>
              <a:ext uri="{FF2B5EF4-FFF2-40B4-BE49-F238E27FC236}">
                <a16:creationId xmlns:a16="http://schemas.microsoft.com/office/drawing/2014/main" id="{AF83A074-0BC4-054E-AA25-EBA2035993A0}"/>
              </a:ext>
            </a:extLst>
          </p:cNvPr>
          <p:cNvSpPr>
            <a:spLocks noGrp="1"/>
          </p:cNvSpPr>
          <p:nvPr>
            <p:ph idx="1"/>
          </p:nvPr>
        </p:nvSpPr>
        <p:spPr/>
        <p:txBody>
          <a:bodyPr/>
          <a:lstStyle/>
          <a:p>
            <a:r>
              <a:rPr lang="en-CA" dirty="0"/>
              <a:t>Welcome/encouraged to visit Comfort Centres</a:t>
            </a:r>
          </a:p>
          <a:p>
            <a:r>
              <a:rPr lang="en-CA" dirty="0"/>
              <a:t>Report to the Comfort Centre Manager upon arrival</a:t>
            </a:r>
          </a:p>
          <a:p>
            <a:r>
              <a:rPr lang="en-CA" dirty="0"/>
              <a:t>Do not override Comfort Centre Manager’s authority</a:t>
            </a:r>
          </a:p>
          <a:p>
            <a:r>
              <a:rPr lang="en-CA" dirty="0"/>
              <a:t>Offer their assistance when able and when requested to do so </a:t>
            </a:r>
          </a:p>
          <a:p>
            <a:endParaRPr lang="en-US" dirty="0"/>
          </a:p>
        </p:txBody>
      </p:sp>
      <p:sp>
        <p:nvSpPr>
          <p:cNvPr id="4" name="Footer Placeholder 3">
            <a:extLst>
              <a:ext uri="{FF2B5EF4-FFF2-40B4-BE49-F238E27FC236}">
                <a16:creationId xmlns:a16="http://schemas.microsoft.com/office/drawing/2014/main" id="{C91CAF83-4B30-2B45-78AB-CE0DF5A990E5}"/>
              </a:ext>
            </a:extLst>
          </p:cNvPr>
          <p:cNvSpPr>
            <a:spLocks noGrp="1"/>
          </p:cNvSpPr>
          <p:nvPr>
            <p:ph type="ftr" sz="quarter" idx="11"/>
          </p:nvPr>
        </p:nvSpPr>
        <p:spPr/>
        <p:txBody>
          <a:bodyPr/>
          <a:lstStyle/>
          <a:p>
            <a:r>
              <a:rPr lang="en-US" dirty="0"/>
              <a:t>Revision November 2024</a:t>
            </a:r>
          </a:p>
        </p:txBody>
      </p:sp>
    </p:spTree>
    <p:extLst>
      <p:ext uri="{BB962C8B-B14F-4D97-AF65-F5344CB8AC3E}">
        <p14:creationId xmlns:p14="http://schemas.microsoft.com/office/powerpoint/2010/main" val="39240560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F4444CE-BC8D-4D61-B303-4C05614E62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46C8F36-899E-634D-A4BD-2529F10C84FD}"/>
              </a:ext>
            </a:extLst>
          </p:cNvPr>
          <p:cNvSpPr>
            <a:spLocks noGrp="1"/>
          </p:cNvSpPr>
          <p:nvPr>
            <p:ph type="title"/>
          </p:nvPr>
        </p:nvSpPr>
        <p:spPr>
          <a:xfrm>
            <a:off x="965199" y="609600"/>
            <a:ext cx="7648121" cy="1099457"/>
          </a:xfrm>
        </p:spPr>
        <p:txBody>
          <a:bodyPr>
            <a:normAutofit fontScale="90000"/>
          </a:bodyPr>
          <a:lstStyle/>
          <a:p>
            <a:r>
              <a:rPr lang="en-US" dirty="0"/>
              <a:t>Expectations of Emergency Management</a:t>
            </a:r>
          </a:p>
        </p:txBody>
      </p:sp>
      <p:sp>
        <p:nvSpPr>
          <p:cNvPr id="11" name="Isosceles Triangle 10">
            <a:extLst>
              <a:ext uri="{FF2B5EF4-FFF2-40B4-BE49-F238E27FC236}">
                <a16:creationId xmlns:a16="http://schemas.microsoft.com/office/drawing/2014/main" id="{73772B81-181F-48B7-8826-4D9686D15D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631947"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3" name="Isosceles Triangle 12">
            <a:extLst>
              <a:ext uri="{FF2B5EF4-FFF2-40B4-BE49-F238E27FC236}">
                <a16:creationId xmlns:a16="http://schemas.microsoft.com/office/drawing/2014/main" id="{B2205F6E-03C6-4E92-877C-E2482F6599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807450" y="4013200"/>
            <a:ext cx="336550"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aphicFrame>
        <p:nvGraphicFramePr>
          <p:cNvPr id="5" name="Content Placeholder 2">
            <a:extLst>
              <a:ext uri="{FF2B5EF4-FFF2-40B4-BE49-F238E27FC236}">
                <a16:creationId xmlns:a16="http://schemas.microsoft.com/office/drawing/2014/main" id="{546CE722-3382-4321-A947-B77C4F336D7C}"/>
              </a:ext>
            </a:extLst>
          </p:cNvPr>
          <p:cNvGraphicFramePr>
            <a:graphicFrameLocks noGrp="1"/>
          </p:cNvGraphicFramePr>
          <p:nvPr>
            <p:ph idx="1"/>
            <p:extLst>
              <p:ext uri="{D42A27DB-BD31-4B8C-83A1-F6EECF244321}">
                <p14:modId xmlns:p14="http://schemas.microsoft.com/office/powerpoint/2010/main" val="1595607856"/>
              </p:ext>
            </p:extLst>
          </p:nvPr>
        </p:nvGraphicFramePr>
        <p:xfrm>
          <a:off x="965199" y="1298961"/>
          <a:ext cx="7213600" cy="47601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Footer Placeholder 2">
            <a:extLst>
              <a:ext uri="{FF2B5EF4-FFF2-40B4-BE49-F238E27FC236}">
                <a16:creationId xmlns:a16="http://schemas.microsoft.com/office/drawing/2014/main" id="{927605B4-DD39-B9CD-6535-DEDFB5026C73}"/>
              </a:ext>
            </a:extLst>
          </p:cNvPr>
          <p:cNvSpPr>
            <a:spLocks noGrp="1"/>
          </p:cNvSpPr>
          <p:nvPr>
            <p:ph type="ftr" sz="quarter" idx="11"/>
          </p:nvPr>
        </p:nvSpPr>
        <p:spPr/>
        <p:txBody>
          <a:bodyPr/>
          <a:lstStyle/>
          <a:p>
            <a:r>
              <a:rPr lang="en-US" dirty="0"/>
              <a:t>Revision November 2024</a:t>
            </a:r>
          </a:p>
        </p:txBody>
      </p:sp>
    </p:spTree>
    <p:extLst>
      <p:ext uri="{BB962C8B-B14F-4D97-AF65-F5344CB8AC3E}">
        <p14:creationId xmlns:p14="http://schemas.microsoft.com/office/powerpoint/2010/main" val="5688455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7C96C7-EE46-CC54-8A7A-44E4E60C8FC2}"/>
              </a:ext>
            </a:extLst>
          </p:cNvPr>
          <p:cNvSpPr>
            <a:spLocks noGrp="1"/>
          </p:cNvSpPr>
          <p:nvPr>
            <p:ph type="title"/>
          </p:nvPr>
        </p:nvSpPr>
        <p:spPr/>
        <p:txBody>
          <a:bodyPr/>
          <a:lstStyle/>
          <a:p>
            <a:r>
              <a:rPr lang="en-US" dirty="0"/>
              <a:t>Agenda</a:t>
            </a:r>
          </a:p>
        </p:txBody>
      </p:sp>
      <p:sp>
        <p:nvSpPr>
          <p:cNvPr id="3" name="Content Placeholder 2">
            <a:extLst>
              <a:ext uri="{FF2B5EF4-FFF2-40B4-BE49-F238E27FC236}">
                <a16:creationId xmlns:a16="http://schemas.microsoft.com/office/drawing/2014/main" id="{CE5CBBE3-E534-CF70-53AA-CE9CA844340E}"/>
              </a:ext>
            </a:extLst>
          </p:cNvPr>
          <p:cNvSpPr>
            <a:spLocks noGrp="1"/>
          </p:cNvSpPr>
          <p:nvPr>
            <p:ph idx="1"/>
          </p:nvPr>
        </p:nvSpPr>
        <p:spPr>
          <a:xfrm>
            <a:off x="609599" y="1410346"/>
            <a:ext cx="6347714" cy="4631017"/>
          </a:xfrm>
        </p:spPr>
        <p:txBody>
          <a:bodyPr>
            <a:normAutofit/>
          </a:bodyPr>
          <a:lstStyle/>
          <a:p>
            <a:pPr>
              <a:buFont typeface="Wingdings" panose="05000000000000000000" pitchFamily="2" charset="2"/>
              <a:buChar char="ü"/>
            </a:pPr>
            <a:r>
              <a:rPr lang="en-CA" sz="2400" dirty="0">
                <a:latin typeface="+mj-lt"/>
              </a:rPr>
              <a:t>Introductions</a:t>
            </a:r>
          </a:p>
          <a:p>
            <a:pPr marR="0" lvl="0">
              <a:lnSpc>
                <a:spcPct val="107000"/>
              </a:lnSpc>
              <a:spcBef>
                <a:spcPts val="0"/>
              </a:spcBef>
              <a:spcAft>
                <a:spcPts val="0"/>
              </a:spcAft>
              <a:buFont typeface="Wingdings" panose="05000000000000000000" pitchFamily="2" charset="2"/>
              <a:buChar char="ü"/>
            </a:pPr>
            <a:r>
              <a:rPr lang="en-US" sz="2400" kern="100" dirty="0">
                <a:effectLst/>
                <a:latin typeface="+mj-lt"/>
                <a:ea typeface="Aptos" panose="020B0004020202020204" pitchFamily="34" charset="0"/>
                <a:cs typeface="Times New Roman" panose="02020603050405020304" pitchFamily="18" charset="0"/>
              </a:rPr>
              <a:t>Halifax Regional Municipality</a:t>
            </a:r>
          </a:p>
          <a:p>
            <a:pPr marR="0" lvl="0">
              <a:lnSpc>
                <a:spcPct val="107000"/>
              </a:lnSpc>
              <a:spcBef>
                <a:spcPts val="0"/>
              </a:spcBef>
              <a:spcAft>
                <a:spcPts val="0"/>
              </a:spcAft>
              <a:buFont typeface="Wingdings" panose="05000000000000000000" pitchFamily="2" charset="2"/>
              <a:buChar char="ü"/>
            </a:pPr>
            <a:r>
              <a:rPr lang="en-US" sz="2400" kern="100" dirty="0">
                <a:effectLst/>
                <a:latin typeface="+mj-lt"/>
                <a:ea typeface="Aptos" panose="020B0004020202020204" pitchFamily="34" charset="0"/>
                <a:cs typeface="Times New Roman" panose="02020603050405020304" pitchFamily="18" charset="0"/>
              </a:rPr>
              <a:t>Emergency Management </a:t>
            </a:r>
          </a:p>
          <a:p>
            <a:pPr marR="0" lvl="0">
              <a:lnSpc>
                <a:spcPct val="107000"/>
              </a:lnSpc>
              <a:spcBef>
                <a:spcPts val="0"/>
              </a:spcBef>
              <a:spcAft>
                <a:spcPts val="0"/>
              </a:spcAft>
              <a:buFont typeface="Wingdings" panose="05000000000000000000" pitchFamily="2" charset="2"/>
              <a:buChar char="ü"/>
            </a:pPr>
            <a:r>
              <a:rPr lang="en-US" sz="2400" kern="100" dirty="0">
                <a:effectLst/>
                <a:latin typeface="+mj-lt"/>
                <a:ea typeface="Aptos" panose="020B0004020202020204" pitchFamily="34" charset="0"/>
                <a:cs typeface="Times New Roman" panose="02020603050405020304" pitchFamily="18" charset="0"/>
              </a:rPr>
              <a:t>JEM Program </a:t>
            </a:r>
          </a:p>
          <a:p>
            <a:pPr marR="0" lvl="0">
              <a:lnSpc>
                <a:spcPct val="107000"/>
              </a:lnSpc>
              <a:spcBef>
                <a:spcPts val="0"/>
              </a:spcBef>
              <a:spcAft>
                <a:spcPts val="0"/>
              </a:spcAft>
              <a:buFont typeface="Wingdings" panose="05000000000000000000" pitchFamily="2" charset="2"/>
              <a:buChar char="ü"/>
            </a:pPr>
            <a:r>
              <a:rPr lang="en-US" sz="2400" kern="100" dirty="0">
                <a:effectLst/>
                <a:latin typeface="+mj-lt"/>
                <a:ea typeface="Aptos" panose="020B0004020202020204" pitchFamily="34" charset="0"/>
                <a:cs typeface="Times New Roman" panose="02020603050405020304" pitchFamily="18" charset="0"/>
              </a:rPr>
              <a:t>Comfort </a:t>
            </a:r>
            <a:r>
              <a:rPr lang="en-US" sz="2400" kern="100" dirty="0" err="1">
                <a:effectLst/>
                <a:latin typeface="+mj-lt"/>
                <a:ea typeface="Aptos" panose="020B0004020202020204" pitchFamily="34" charset="0"/>
                <a:cs typeface="Times New Roman" panose="02020603050405020304" pitchFamily="18" charset="0"/>
              </a:rPr>
              <a:t>Centres</a:t>
            </a:r>
            <a:endParaRPr lang="en-US" sz="2400" kern="100" dirty="0">
              <a:effectLst/>
              <a:latin typeface="+mj-lt"/>
              <a:ea typeface="Aptos" panose="020B0004020202020204" pitchFamily="34" charset="0"/>
              <a:cs typeface="Times New Roman" panose="02020603050405020304" pitchFamily="18" charset="0"/>
            </a:endParaRPr>
          </a:p>
          <a:p>
            <a:pPr marR="0" lvl="0">
              <a:lnSpc>
                <a:spcPct val="107000"/>
              </a:lnSpc>
              <a:spcBef>
                <a:spcPts val="0"/>
              </a:spcBef>
              <a:spcAft>
                <a:spcPts val="0"/>
              </a:spcAft>
              <a:buFont typeface="Wingdings" panose="05000000000000000000" pitchFamily="2" charset="2"/>
              <a:buChar char="ü"/>
            </a:pPr>
            <a:r>
              <a:rPr lang="en-US" sz="2400" kern="100" dirty="0">
                <a:effectLst/>
                <a:latin typeface="+mj-lt"/>
                <a:ea typeface="Aptos" panose="020B0004020202020204" pitchFamily="34" charset="0"/>
                <a:cs typeface="Times New Roman" panose="02020603050405020304" pitchFamily="18" charset="0"/>
              </a:rPr>
              <a:t>Situations</a:t>
            </a:r>
          </a:p>
          <a:p>
            <a:pPr marR="0" lvl="0">
              <a:lnSpc>
                <a:spcPct val="107000"/>
              </a:lnSpc>
              <a:spcBef>
                <a:spcPts val="0"/>
              </a:spcBef>
              <a:spcAft>
                <a:spcPts val="0"/>
              </a:spcAft>
              <a:buFont typeface="Wingdings" panose="05000000000000000000" pitchFamily="2" charset="2"/>
              <a:buChar char="ü"/>
            </a:pPr>
            <a:r>
              <a:rPr lang="en-US" sz="2400" kern="100" dirty="0">
                <a:effectLst/>
                <a:latin typeface="+mj-lt"/>
                <a:ea typeface="Aptos" panose="020B0004020202020204" pitchFamily="34" charset="0"/>
                <a:cs typeface="Times New Roman" panose="02020603050405020304" pitchFamily="18" charset="0"/>
              </a:rPr>
              <a:t>Supports &amp; Resources </a:t>
            </a:r>
          </a:p>
        </p:txBody>
      </p:sp>
      <p:sp>
        <p:nvSpPr>
          <p:cNvPr id="4" name="Footer Placeholder 3">
            <a:extLst>
              <a:ext uri="{FF2B5EF4-FFF2-40B4-BE49-F238E27FC236}">
                <a16:creationId xmlns:a16="http://schemas.microsoft.com/office/drawing/2014/main" id="{A84E27BE-A99D-A07C-A414-B1125C6D2B46}"/>
              </a:ext>
            </a:extLst>
          </p:cNvPr>
          <p:cNvSpPr>
            <a:spLocks noGrp="1"/>
          </p:cNvSpPr>
          <p:nvPr>
            <p:ph type="ftr" sz="quarter" idx="11"/>
          </p:nvPr>
        </p:nvSpPr>
        <p:spPr/>
        <p:txBody>
          <a:bodyPr/>
          <a:lstStyle/>
          <a:p>
            <a:r>
              <a:rPr lang="en-US" dirty="0"/>
              <a:t>Revision November 2024</a:t>
            </a:r>
          </a:p>
        </p:txBody>
      </p:sp>
    </p:spTree>
    <p:extLst>
      <p:ext uri="{BB962C8B-B14F-4D97-AF65-F5344CB8AC3E}">
        <p14:creationId xmlns:p14="http://schemas.microsoft.com/office/powerpoint/2010/main" val="42570076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BC38F3-FC81-444F-9A1A-799283DF4238}"/>
              </a:ext>
            </a:extLst>
          </p:cNvPr>
          <p:cNvSpPr>
            <a:spLocks noGrp="1"/>
          </p:cNvSpPr>
          <p:nvPr>
            <p:ph type="ctrTitle"/>
          </p:nvPr>
        </p:nvSpPr>
        <p:spPr/>
        <p:txBody>
          <a:bodyPr/>
          <a:lstStyle/>
          <a:p>
            <a:r>
              <a:rPr lang="en-US" dirty="0"/>
              <a:t>Comfort Centre Operations</a:t>
            </a:r>
          </a:p>
        </p:txBody>
      </p:sp>
      <p:sp>
        <p:nvSpPr>
          <p:cNvPr id="3" name="Content Placeholder 2">
            <a:extLst>
              <a:ext uri="{FF2B5EF4-FFF2-40B4-BE49-F238E27FC236}">
                <a16:creationId xmlns:a16="http://schemas.microsoft.com/office/drawing/2014/main" id="{2DD111FD-C7F2-5B43-A785-8178BE8ACAF1}"/>
              </a:ext>
            </a:extLst>
          </p:cNvPr>
          <p:cNvSpPr>
            <a:spLocks noGrp="1"/>
          </p:cNvSpPr>
          <p:nvPr>
            <p:ph type="subTitle" idx="1"/>
          </p:nvPr>
        </p:nvSpPr>
        <p:spPr/>
        <p:txBody>
          <a:bodyPr>
            <a:normAutofit lnSpcReduction="10000"/>
          </a:bodyPr>
          <a:lstStyle/>
          <a:p>
            <a:r>
              <a:rPr lang="en-CA" dirty="0"/>
              <a:t>Registration</a:t>
            </a:r>
          </a:p>
          <a:p>
            <a:r>
              <a:rPr lang="en-CA" dirty="0"/>
              <a:t>Paperwork/forms</a:t>
            </a:r>
          </a:p>
          <a:p>
            <a:r>
              <a:rPr lang="en-CA" dirty="0"/>
              <a:t>Supply line and administration</a:t>
            </a:r>
          </a:p>
          <a:p>
            <a:endParaRPr lang="en-US" dirty="0"/>
          </a:p>
        </p:txBody>
      </p:sp>
      <p:sp>
        <p:nvSpPr>
          <p:cNvPr id="4" name="Footer Placeholder 3">
            <a:extLst>
              <a:ext uri="{FF2B5EF4-FFF2-40B4-BE49-F238E27FC236}">
                <a16:creationId xmlns:a16="http://schemas.microsoft.com/office/drawing/2014/main" id="{837167A4-01FD-9C4B-34D4-75CDC56F954F}"/>
              </a:ext>
            </a:extLst>
          </p:cNvPr>
          <p:cNvSpPr>
            <a:spLocks noGrp="1"/>
          </p:cNvSpPr>
          <p:nvPr>
            <p:ph type="ftr" sz="quarter" idx="11"/>
          </p:nvPr>
        </p:nvSpPr>
        <p:spPr/>
        <p:txBody>
          <a:bodyPr/>
          <a:lstStyle/>
          <a:p>
            <a:r>
              <a:rPr lang="en-US" dirty="0"/>
              <a:t>Revision November 2024</a:t>
            </a:r>
          </a:p>
        </p:txBody>
      </p:sp>
    </p:spTree>
    <p:extLst>
      <p:ext uri="{BB962C8B-B14F-4D97-AF65-F5344CB8AC3E}">
        <p14:creationId xmlns:p14="http://schemas.microsoft.com/office/powerpoint/2010/main" val="7247453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DA1788-DD6E-1743-8362-5F5598F27052}"/>
              </a:ext>
            </a:extLst>
          </p:cNvPr>
          <p:cNvSpPr>
            <a:spLocks noGrp="1"/>
          </p:cNvSpPr>
          <p:nvPr>
            <p:ph type="title"/>
          </p:nvPr>
        </p:nvSpPr>
        <p:spPr>
          <a:xfrm>
            <a:off x="507559" y="609600"/>
            <a:ext cx="2796807" cy="1320800"/>
          </a:xfrm>
        </p:spPr>
        <p:txBody>
          <a:bodyPr anchor="ctr">
            <a:normAutofit/>
          </a:bodyPr>
          <a:lstStyle/>
          <a:p>
            <a:r>
              <a:rPr lang="en-US" dirty="0"/>
              <a:t>Registration </a:t>
            </a:r>
          </a:p>
        </p:txBody>
      </p:sp>
      <p:sp>
        <p:nvSpPr>
          <p:cNvPr id="3" name="Content Placeholder 2">
            <a:extLst>
              <a:ext uri="{FF2B5EF4-FFF2-40B4-BE49-F238E27FC236}">
                <a16:creationId xmlns:a16="http://schemas.microsoft.com/office/drawing/2014/main" id="{0E0080FB-FF6E-5648-A7B6-1B0773D67B1A}"/>
              </a:ext>
            </a:extLst>
          </p:cNvPr>
          <p:cNvSpPr>
            <a:spLocks noGrp="1"/>
          </p:cNvSpPr>
          <p:nvPr>
            <p:ph idx="1"/>
          </p:nvPr>
        </p:nvSpPr>
        <p:spPr>
          <a:xfrm>
            <a:off x="513875" y="2160589"/>
            <a:ext cx="2790687" cy="3560733"/>
          </a:xfrm>
        </p:spPr>
        <p:txBody>
          <a:bodyPr>
            <a:normAutofit/>
          </a:bodyPr>
          <a:lstStyle/>
          <a:p>
            <a:pPr marL="0" indent="0">
              <a:buNone/>
            </a:pPr>
            <a:r>
              <a:rPr lang="en-CA" altLang="en-US" b="1" dirty="0"/>
              <a:t>Volunteer Staff</a:t>
            </a:r>
          </a:p>
          <a:p>
            <a:pPr lvl="1"/>
            <a:r>
              <a:rPr lang="en-CA" altLang="en-US"/>
              <a:t>All personnel sign-in upon arrival</a:t>
            </a:r>
          </a:p>
          <a:p>
            <a:pPr lvl="1"/>
            <a:r>
              <a:rPr lang="en-CA" altLang="en-US"/>
              <a:t>All personnel sign-out before leaving </a:t>
            </a:r>
          </a:p>
          <a:p>
            <a:pPr marL="0" indent="0">
              <a:buNone/>
            </a:pPr>
            <a:r>
              <a:rPr lang="en-CA" altLang="en-US" b="1" dirty="0"/>
              <a:t>Clients</a:t>
            </a:r>
          </a:p>
          <a:p>
            <a:pPr lvl="1"/>
            <a:r>
              <a:rPr lang="en-CA" altLang="en-US"/>
              <a:t>All clients to register</a:t>
            </a:r>
          </a:p>
          <a:p>
            <a:pPr lvl="1"/>
            <a:r>
              <a:rPr lang="en-CA" altLang="en-US"/>
              <a:t>All clients to check out before leaving</a:t>
            </a:r>
          </a:p>
          <a:p>
            <a:pPr marL="457200" lvl="1" indent="0">
              <a:buNone/>
            </a:pPr>
            <a:endParaRPr lang="en-CA" altLang="en-US"/>
          </a:p>
          <a:p>
            <a:pPr marL="0" indent="0">
              <a:buNone/>
            </a:pPr>
            <a:endParaRPr lang="en-US" dirty="0"/>
          </a:p>
        </p:txBody>
      </p:sp>
      <p:pic>
        <p:nvPicPr>
          <p:cNvPr id="6" name="Picture 5" descr="Person writing on notebook">
            <a:extLst>
              <a:ext uri="{FF2B5EF4-FFF2-40B4-BE49-F238E27FC236}">
                <a16:creationId xmlns:a16="http://schemas.microsoft.com/office/drawing/2014/main" id="{98FA94AA-C655-5375-870B-C690D16930FA}"/>
              </a:ext>
            </a:extLst>
          </p:cNvPr>
          <p:cNvPicPr>
            <a:picLocks noChangeAspect="1"/>
          </p:cNvPicPr>
          <p:nvPr/>
        </p:nvPicPr>
        <p:blipFill>
          <a:blip r:embed="rId3"/>
          <a:stretch>
            <a:fillRect/>
          </a:stretch>
        </p:blipFill>
        <p:spPr>
          <a:xfrm>
            <a:off x="3849755" y="2737557"/>
            <a:ext cx="3452060" cy="1872742"/>
          </a:xfrm>
          <a:prstGeom prst="rect">
            <a:avLst/>
          </a:prstGeom>
        </p:spPr>
      </p:pic>
      <p:sp>
        <p:nvSpPr>
          <p:cNvPr id="4" name="Footer Placeholder 3">
            <a:extLst>
              <a:ext uri="{FF2B5EF4-FFF2-40B4-BE49-F238E27FC236}">
                <a16:creationId xmlns:a16="http://schemas.microsoft.com/office/drawing/2014/main" id="{7DCB0ABA-F018-2C8F-EE8E-A31384B9F621}"/>
              </a:ext>
            </a:extLst>
          </p:cNvPr>
          <p:cNvSpPr>
            <a:spLocks noGrp="1"/>
          </p:cNvSpPr>
          <p:nvPr>
            <p:ph type="ftr" sz="quarter" idx="11"/>
          </p:nvPr>
        </p:nvSpPr>
        <p:spPr>
          <a:xfrm>
            <a:off x="508000" y="6041362"/>
            <a:ext cx="4155774" cy="365125"/>
          </a:xfrm>
        </p:spPr>
        <p:txBody>
          <a:bodyPr>
            <a:normAutofit/>
          </a:bodyPr>
          <a:lstStyle/>
          <a:p>
            <a:pPr>
              <a:spcAft>
                <a:spcPts val="600"/>
              </a:spcAft>
            </a:pPr>
            <a:r>
              <a:rPr lang="en-US" dirty="0"/>
              <a:t>Revision November 2024</a:t>
            </a:r>
            <a:endParaRPr lang="en-US"/>
          </a:p>
        </p:txBody>
      </p:sp>
    </p:spTree>
    <p:extLst>
      <p:ext uri="{BB962C8B-B14F-4D97-AF65-F5344CB8AC3E}">
        <p14:creationId xmlns:p14="http://schemas.microsoft.com/office/powerpoint/2010/main" val="5595083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5C2DE0-5951-BB47-B2D5-E931C3AC6375}"/>
              </a:ext>
            </a:extLst>
          </p:cNvPr>
          <p:cNvSpPr>
            <a:spLocks noGrp="1"/>
          </p:cNvSpPr>
          <p:nvPr>
            <p:ph type="title"/>
          </p:nvPr>
        </p:nvSpPr>
        <p:spPr>
          <a:xfrm>
            <a:off x="2137171" y="609600"/>
            <a:ext cx="4818330" cy="827314"/>
          </a:xfrm>
        </p:spPr>
        <p:txBody>
          <a:bodyPr>
            <a:normAutofit/>
          </a:bodyPr>
          <a:lstStyle/>
          <a:p>
            <a:r>
              <a:rPr lang="en-US" dirty="0"/>
              <a:t>Comfort Centre</a:t>
            </a:r>
          </a:p>
        </p:txBody>
      </p:sp>
      <p:pic>
        <p:nvPicPr>
          <p:cNvPr id="5" name="Picture 4" descr="Metal open sign leaning on wall">
            <a:extLst>
              <a:ext uri="{FF2B5EF4-FFF2-40B4-BE49-F238E27FC236}">
                <a16:creationId xmlns:a16="http://schemas.microsoft.com/office/drawing/2014/main" id="{A0E05CDD-E924-4E4D-A037-F81E20636D72}"/>
              </a:ext>
            </a:extLst>
          </p:cNvPr>
          <p:cNvPicPr>
            <a:picLocks noChangeAspect="1"/>
          </p:cNvPicPr>
          <p:nvPr/>
        </p:nvPicPr>
        <p:blipFill>
          <a:blip r:embed="rId3"/>
          <a:srcRect l="44405" t="9091" r="7340" b="-1"/>
          <a:stretch/>
        </p:blipFill>
        <p:spPr>
          <a:xfrm>
            <a:off x="20" y="10"/>
            <a:ext cx="2050522" cy="6867719"/>
          </a:xfrm>
          <a:custGeom>
            <a:avLst/>
            <a:gdLst/>
            <a:ahLst/>
            <a:cxnLst/>
            <a:rect l="l" t="t" r="r" b="b"/>
            <a:pathLst>
              <a:path w="2734056" h="6858000">
                <a:moveTo>
                  <a:pt x="0" y="0"/>
                </a:moveTo>
                <a:lnTo>
                  <a:pt x="1674254" y="0"/>
                </a:lnTo>
                <a:lnTo>
                  <a:pt x="2734056" y="6850199"/>
                </a:lnTo>
                <a:lnTo>
                  <a:pt x="2734056" y="6858000"/>
                </a:lnTo>
                <a:lnTo>
                  <a:pt x="461457" y="6858000"/>
                </a:lnTo>
                <a:lnTo>
                  <a:pt x="0" y="4134118"/>
                </a:lnTo>
                <a:close/>
              </a:path>
            </a:pathLst>
          </a:custGeom>
        </p:spPr>
      </p:pic>
      <p:sp>
        <p:nvSpPr>
          <p:cNvPr id="10" name="Isosceles Triangle 9">
            <a:extLst>
              <a:ext uri="{FF2B5EF4-FFF2-40B4-BE49-F238E27FC236}">
                <a16:creationId xmlns:a16="http://schemas.microsoft.com/office/drawing/2014/main" id="{EB6743CF-E74B-4A3C-A785-599069DB89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1"/>
            <a:ext cx="357491"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 name="Content Placeholder 2">
            <a:extLst>
              <a:ext uri="{FF2B5EF4-FFF2-40B4-BE49-F238E27FC236}">
                <a16:creationId xmlns:a16="http://schemas.microsoft.com/office/drawing/2014/main" id="{D522458F-FC7A-C844-9D42-5A637AACFAC7}"/>
              </a:ext>
            </a:extLst>
          </p:cNvPr>
          <p:cNvSpPr>
            <a:spLocks noGrp="1"/>
          </p:cNvSpPr>
          <p:nvPr>
            <p:ph idx="1"/>
          </p:nvPr>
        </p:nvSpPr>
        <p:spPr>
          <a:xfrm>
            <a:off x="2137171" y="1376815"/>
            <a:ext cx="5744086" cy="4784499"/>
          </a:xfrm>
        </p:spPr>
        <p:txBody>
          <a:bodyPr>
            <a:normAutofit/>
          </a:bodyPr>
          <a:lstStyle/>
          <a:p>
            <a:pPr>
              <a:lnSpc>
                <a:spcPct val="90000"/>
              </a:lnSpc>
            </a:pPr>
            <a:r>
              <a:rPr lang="en-CA" dirty="0"/>
              <a:t>Set menu for 48 hours</a:t>
            </a:r>
          </a:p>
          <a:p>
            <a:pPr>
              <a:lnSpc>
                <a:spcPct val="90000"/>
              </a:lnSpc>
            </a:pPr>
            <a:r>
              <a:rPr lang="en-CA" dirty="0"/>
              <a:t>Document management and control</a:t>
            </a:r>
          </a:p>
          <a:p>
            <a:pPr lvl="1">
              <a:lnSpc>
                <a:spcPct val="90000"/>
              </a:lnSpc>
            </a:pPr>
            <a:r>
              <a:rPr lang="en-CA" sz="1800" dirty="0"/>
              <a:t>All documentation is forwarded to CC Manager (e.g. invoices, receipts, logs and, forms) 	</a:t>
            </a:r>
          </a:p>
          <a:p>
            <a:pPr lvl="1">
              <a:lnSpc>
                <a:spcPct val="90000"/>
              </a:lnSpc>
            </a:pPr>
            <a:r>
              <a:rPr lang="en-CA" sz="1800" dirty="0"/>
              <a:t>CC Manager will send to designated JEM team lead 	</a:t>
            </a:r>
            <a:endParaRPr lang="en-CA" dirty="0"/>
          </a:p>
          <a:p>
            <a:pPr>
              <a:lnSpc>
                <a:spcPct val="90000"/>
              </a:lnSpc>
            </a:pPr>
            <a:r>
              <a:rPr lang="en-CA" dirty="0"/>
              <a:t>A startup kit will be made available to JEM teams </a:t>
            </a:r>
          </a:p>
          <a:p>
            <a:pPr>
              <a:lnSpc>
                <a:spcPct val="90000"/>
              </a:lnSpc>
            </a:pPr>
            <a:r>
              <a:rPr lang="en-CA" dirty="0"/>
              <a:t>Other supplies may be available for use at the facility. Tracking is required for reimbursement/replacement</a:t>
            </a:r>
          </a:p>
          <a:p>
            <a:pPr>
              <a:lnSpc>
                <a:spcPct val="90000"/>
              </a:lnSpc>
            </a:pPr>
            <a:r>
              <a:rPr lang="en-CA" dirty="0"/>
              <a:t>HRM EMO will be responsible for securing support when the CC Manager identifies a short fall in the local supply network</a:t>
            </a:r>
          </a:p>
          <a:p>
            <a:pPr>
              <a:lnSpc>
                <a:spcPct val="90000"/>
              </a:lnSpc>
            </a:pPr>
            <a:r>
              <a:rPr lang="en-CA" dirty="0"/>
              <a:t>Local suppliers should be used whenever possible</a:t>
            </a:r>
          </a:p>
          <a:p>
            <a:pPr marL="0" indent="0">
              <a:lnSpc>
                <a:spcPct val="90000"/>
              </a:lnSpc>
              <a:buNone/>
            </a:pPr>
            <a:endParaRPr lang="en-CA" dirty="0"/>
          </a:p>
          <a:p>
            <a:pPr lvl="1">
              <a:lnSpc>
                <a:spcPct val="90000"/>
              </a:lnSpc>
            </a:pPr>
            <a:endParaRPr lang="en-CA" sz="1500" dirty="0"/>
          </a:p>
          <a:p>
            <a:pPr>
              <a:lnSpc>
                <a:spcPct val="90000"/>
              </a:lnSpc>
            </a:pPr>
            <a:endParaRPr lang="en-US" sz="1500" dirty="0"/>
          </a:p>
        </p:txBody>
      </p:sp>
      <p:sp>
        <p:nvSpPr>
          <p:cNvPr id="4" name="Footer Placeholder 3">
            <a:extLst>
              <a:ext uri="{FF2B5EF4-FFF2-40B4-BE49-F238E27FC236}">
                <a16:creationId xmlns:a16="http://schemas.microsoft.com/office/drawing/2014/main" id="{3491F0E5-4FCE-066A-1A3A-025D7AA21D15}"/>
              </a:ext>
            </a:extLst>
          </p:cNvPr>
          <p:cNvSpPr>
            <a:spLocks noGrp="1"/>
          </p:cNvSpPr>
          <p:nvPr>
            <p:ph type="ftr" sz="quarter" idx="11"/>
          </p:nvPr>
        </p:nvSpPr>
        <p:spPr>
          <a:xfrm>
            <a:off x="2137172" y="6041362"/>
            <a:ext cx="3094037" cy="365125"/>
          </a:xfrm>
        </p:spPr>
        <p:txBody>
          <a:bodyPr>
            <a:normAutofit/>
          </a:bodyPr>
          <a:lstStyle/>
          <a:p>
            <a:pPr>
              <a:spcAft>
                <a:spcPts val="600"/>
              </a:spcAft>
            </a:pPr>
            <a:r>
              <a:rPr lang="en-US" dirty="0"/>
              <a:t>Revision November 2024</a:t>
            </a:r>
          </a:p>
        </p:txBody>
      </p:sp>
    </p:spTree>
    <p:extLst>
      <p:ext uri="{BB962C8B-B14F-4D97-AF65-F5344CB8AC3E}">
        <p14:creationId xmlns:p14="http://schemas.microsoft.com/office/powerpoint/2010/main" val="26531833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066A48-ECE3-D443-A4BD-62A07BB006AE}"/>
              </a:ext>
            </a:extLst>
          </p:cNvPr>
          <p:cNvSpPr>
            <a:spLocks noGrp="1"/>
          </p:cNvSpPr>
          <p:nvPr>
            <p:ph type="title"/>
          </p:nvPr>
        </p:nvSpPr>
        <p:spPr>
          <a:xfrm>
            <a:off x="4152550" y="609600"/>
            <a:ext cx="2802951" cy="1320800"/>
          </a:xfrm>
        </p:spPr>
        <p:txBody>
          <a:bodyPr>
            <a:normAutofit/>
          </a:bodyPr>
          <a:lstStyle/>
          <a:p>
            <a:r>
              <a:rPr lang="en-US" dirty="0"/>
              <a:t>Set up</a:t>
            </a:r>
          </a:p>
        </p:txBody>
      </p:sp>
      <p:sp>
        <p:nvSpPr>
          <p:cNvPr id="3" name="Content Placeholder 2">
            <a:extLst>
              <a:ext uri="{FF2B5EF4-FFF2-40B4-BE49-F238E27FC236}">
                <a16:creationId xmlns:a16="http://schemas.microsoft.com/office/drawing/2014/main" id="{C1617ED9-8D87-E746-85D6-B1CAAF6DF8F6}"/>
              </a:ext>
            </a:extLst>
          </p:cNvPr>
          <p:cNvSpPr>
            <a:spLocks noGrp="1"/>
          </p:cNvSpPr>
          <p:nvPr>
            <p:ph idx="1"/>
          </p:nvPr>
        </p:nvSpPr>
        <p:spPr>
          <a:xfrm>
            <a:off x="3907172" y="2160589"/>
            <a:ext cx="4046200" cy="3880773"/>
          </a:xfrm>
        </p:spPr>
        <p:txBody>
          <a:bodyPr>
            <a:normAutofit fontScale="85000" lnSpcReduction="20000"/>
          </a:bodyPr>
          <a:lstStyle/>
          <a:p>
            <a:pPr marL="0" indent="0">
              <a:lnSpc>
                <a:spcPct val="90000"/>
              </a:lnSpc>
              <a:buNone/>
            </a:pPr>
            <a:r>
              <a:rPr lang="en-CA" sz="2800" dirty="0">
                <a:latin typeface="Times New Roman" panose="02020603050405020304" pitchFamily="18" charset="0"/>
                <a:cs typeface="Times New Roman" panose="02020603050405020304" pitchFamily="18" charset="0"/>
              </a:rPr>
              <a:t>Tables Needed</a:t>
            </a:r>
          </a:p>
          <a:p>
            <a:pPr lvl="1">
              <a:lnSpc>
                <a:spcPct val="90000"/>
              </a:lnSpc>
            </a:pPr>
            <a:r>
              <a:rPr lang="en-CA" sz="2400" dirty="0">
                <a:latin typeface="Times New Roman" panose="02020603050405020304" pitchFamily="18" charset="0"/>
                <a:cs typeface="Times New Roman" panose="02020603050405020304" pitchFamily="18" charset="0"/>
              </a:rPr>
              <a:t>Reception (near front door)</a:t>
            </a:r>
          </a:p>
          <a:p>
            <a:pPr lvl="1">
              <a:lnSpc>
                <a:spcPct val="90000"/>
              </a:lnSpc>
            </a:pPr>
            <a:r>
              <a:rPr lang="en-CA" sz="2400" dirty="0">
                <a:latin typeface="Times New Roman" panose="02020603050405020304" pitchFamily="18" charset="0"/>
                <a:cs typeface="Times New Roman" panose="02020603050405020304" pitchFamily="18" charset="0"/>
              </a:rPr>
              <a:t>Food Serving (as required)</a:t>
            </a:r>
          </a:p>
          <a:p>
            <a:pPr lvl="1">
              <a:lnSpc>
                <a:spcPct val="90000"/>
              </a:lnSpc>
            </a:pPr>
            <a:r>
              <a:rPr lang="en-CA" sz="2400" dirty="0">
                <a:latin typeface="Times New Roman" panose="02020603050405020304" pitchFamily="18" charset="0"/>
                <a:cs typeface="Times New Roman" panose="02020603050405020304" pitchFamily="18" charset="0"/>
              </a:rPr>
              <a:t>CCM/Administration</a:t>
            </a:r>
          </a:p>
          <a:p>
            <a:pPr lvl="1">
              <a:lnSpc>
                <a:spcPct val="90000"/>
              </a:lnSpc>
            </a:pPr>
            <a:r>
              <a:rPr lang="en-CA" sz="2400" dirty="0">
                <a:latin typeface="Times New Roman" panose="02020603050405020304" pitchFamily="18" charset="0"/>
                <a:cs typeface="Times New Roman" panose="02020603050405020304" pitchFamily="18" charset="0"/>
              </a:rPr>
              <a:t>Patrons</a:t>
            </a:r>
          </a:p>
          <a:p>
            <a:pPr marL="0" indent="0">
              <a:lnSpc>
                <a:spcPct val="90000"/>
              </a:lnSpc>
              <a:buNone/>
            </a:pPr>
            <a:r>
              <a:rPr lang="en-CA" sz="2800" dirty="0">
                <a:latin typeface="Times New Roman" panose="02020603050405020304" pitchFamily="18" charset="0"/>
                <a:cs typeface="Times New Roman" panose="02020603050405020304" pitchFamily="18" charset="0"/>
              </a:rPr>
              <a:t>Room Considerations</a:t>
            </a:r>
          </a:p>
          <a:p>
            <a:pPr lvl="1">
              <a:lnSpc>
                <a:spcPct val="90000"/>
              </a:lnSpc>
            </a:pPr>
            <a:r>
              <a:rPr lang="en-CA" sz="2400" dirty="0">
                <a:latin typeface="Times New Roman" panose="02020603050405020304" pitchFamily="18" charset="0"/>
                <a:cs typeface="Times New Roman" panose="02020603050405020304" pitchFamily="18" charset="0"/>
              </a:rPr>
              <a:t>Size and shape</a:t>
            </a:r>
          </a:p>
          <a:p>
            <a:pPr lvl="1">
              <a:lnSpc>
                <a:spcPct val="90000"/>
              </a:lnSpc>
            </a:pPr>
            <a:r>
              <a:rPr lang="en-CA" sz="2400" dirty="0">
                <a:latin typeface="Times New Roman" panose="02020603050405020304" pitchFamily="18" charset="0"/>
                <a:cs typeface="Times New Roman" panose="02020603050405020304" pitchFamily="18" charset="0"/>
              </a:rPr>
              <a:t>Numbers expected</a:t>
            </a:r>
          </a:p>
          <a:p>
            <a:pPr lvl="1">
              <a:lnSpc>
                <a:spcPct val="90000"/>
              </a:lnSpc>
            </a:pPr>
            <a:r>
              <a:rPr lang="en-CA" sz="2400" dirty="0">
                <a:latin typeface="Times New Roman" panose="02020603050405020304" pitchFamily="18" charset="0"/>
                <a:cs typeface="Times New Roman" panose="02020603050405020304" pitchFamily="18" charset="0"/>
              </a:rPr>
              <a:t>Traffic flow</a:t>
            </a:r>
          </a:p>
          <a:p>
            <a:pPr lvl="1">
              <a:lnSpc>
                <a:spcPct val="90000"/>
              </a:lnSpc>
            </a:pPr>
            <a:r>
              <a:rPr lang="en-CA" sz="2400" dirty="0">
                <a:latin typeface="Times New Roman" panose="02020603050405020304" pitchFamily="18" charset="0"/>
                <a:cs typeface="Times New Roman" panose="02020603050405020304" pitchFamily="18" charset="0"/>
              </a:rPr>
              <a:t>Potential duration of event</a:t>
            </a:r>
          </a:p>
          <a:p>
            <a:pPr lvl="1">
              <a:lnSpc>
                <a:spcPct val="90000"/>
              </a:lnSpc>
            </a:pPr>
            <a:r>
              <a:rPr lang="en-CA" sz="2400" dirty="0">
                <a:latin typeface="Times New Roman" panose="02020603050405020304" pitchFamily="18" charset="0"/>
                <a:cs typeface="Times New Roman" panose="02020603050405020304" pitchFamily="18" charset="0"/>
              </a:rPr>
              <a:t>Services provided</a:t>
            </a:r>
          </a:p>
          <a:p>
            <a:pPr>
              <a:lnSpc>
                <a:spcPct val="90000"/>
              </a:lnSpc>
            </a:pPr>
            <a:endParaRPr lang="en-US" dirty="0"/>
          </a:p>
        </p:txBody>
      </p:sp>
      <p:pic>
        <p:nvPicPr>
          <p:cNvPr id="5" name="Picture 4" descr="Empty rows of chair">
            <a:extLst>
              <a:ext uri="{FF2B5EF4-FFF2-40B4-BE49-F238E27FC236}">
                <a16:creationId xmlns:a16="http://schemas.microsoft.com/office/drawing/2014/main" id="{072E58EF-5D89-41CE-AB10-4F654DCBFDF0}"/>
              </a:ext>
            </a:extLst>
          </p:cNvPr>
          <p:cNvPicPr>
            <a:picLocks noChangeAspect="1"/>
          </p:cNvPicPr>
          <p:nvPr/>
        </p:nvPicPr>
        <p:blipFill rotWithShape="1">
          <a:blip r:embed="rId3"/>
          <a:srcRect l="21604" r="39013" b="-2"/>
          <a:stretch/>
        </p:blipFill>
        <p:spPr>
          <a:xfrm>
            <a:off x="20" y="-1"/>
            <a:ext cx="404620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9" name="Isosceles Triangle 8">
            <a:extLst>
              <a:ext uri="{FF2B5EF4-FFF2-40B4-BE49-F238E27FC236}">
                <a16:creationId xmlns:a16="http://schemas.microsoft.com/office/drawing/2014/main" id="{3BCB5F6A-9EB0-40B0-9D13-3023E9A20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631947"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 name="Footer Placeholder 3">
            <a:extLst>
              <a:ext uri="{FF2B5EF4-FFF2-40B4-BE49-F238E27FC236}">
                <a16:creationId xmlns:a16="http://schemas.microsoft.com/office/drawing/2014/main" id="{6C986036-9349-49CA-6B65-CE583A0DB41B}"/>
              </a:ext>
            </a:extLst>
          </p:cNvPr>
          <p:cNvSpPr>
            <a:spLocks noGrp="1"/>
          </p:cNvSpPr>
          <p:nvPr>
            <p:ph type="ftr" sz="quarter" idx="11"/>
          </p:nvPr>
        </p:nvSpPr>
        <p:spPr/>
        <p:txBody>
          <a:bodyPr/>
          <a:lstStyle/>
          <a:p>
            <a:r>
              <a:rPr lang="en-US" dirty="0"/>
              <a:t>Revision November 2024</a:t>
            </a:r>
          </a:p>
        </p:txBody>
      </p:sp>
    </p:spTree>
    <p:extLst>
      <p:ext uri="{BB962C8B-B14F-4D97-AF65-F5344CB8AC3E}">
        <p14:creationId xmlns:p14="http://schemas.microsoft.com/office/powerpoint/2010/main" val="3082765455"/>
      </p:ext>
    </p:extLst>
  </p:cSld>
  <p:clrMapOvr>
    <a:overrideClrMapping bg1="dk1" tx1="lt1" bg2="dk2" tx2="lt2" accent1="accent1" accent2="accent2" accent3="accent3" accent4="accent4" accent5="accent5" accent6="accent6" hlink="hlink" folHlink="folHlink"/>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8481ED-24CE-7843-9D94-39F935E35E0C}"/>
              </a:ext>
            </a:extLst>
          </p:cNvPr>
          <p:cNvSpPr>
            <a:spLocks noGrp="1"/>
          </p:cNvSpPr>
          <p:nvPr>
            <p:ph type="title"/>
          </p:nvPr>
        </p:nvSpPr>
        <p:spPr>
          <a:xfrm>
            <a:off x="4152550" y="609600"/>
            <a:ext cx="2802951" cy="1320800"/>
          </a:xfrm>
        </p:spPr>
        <p:txBody>
          <a:bodyPr>
            <a:normAutofit/>
          </a:bodyPr>
          <a:lstStyle/>
          <a:p>
            <a:r>
              <a:rPr lang="en-US" dirty="0"/>
              <a:t>Needs Awareness</a:t>
            </a:r>
          </a:p>
        </p:txBody>
      </p:sp>
      <p:sp>
        <p:nvSpPr>
          <p:cNvPr id="3" name="Content Placeholder 2">
            <a:extLst>
              <a:ext uri="{FF2B5EF4-FFF2-40B4-BE49-F238E27FC236}">
                <a16:creationId xmlns:a16="http://schemas.microsoft.com/office/drawing/2014/main" id="{99FCAD22-B647-744C-A443-8EAF5FFBCD47}"/>
              </a:ext>
            </a:extLst>
          </p:cNvPr>
          <p:cNvSpPr>
            <a:spLocks noGrp="1"/>
          </p:cNvSpPr>
          <p:nvPr>
            <p:ph idx="1"/>
          </p:nvPr>
        </p:nvSpPr>
        <p:spPr>
          <a:xfrm>
            <a:off x="3907172" y="2160589"/>
            <a:ext cx="3952314" cy="3880773"/>
          </a:xfrm>
        </p:spPr>
        <p:txBody>
          <a:bodyPr>
            <a:noAutofit/>
          </a:bodyPr>
          <a:lstStyle/>
          <a:p>
            <a:pPr>
              <a:lnSpc>
                <a:spcPct val="90000"/>
              </a:lnSpc>
              <a:spcBef>
                <a:spcPts val="0"/>
              </a:spcBef>
              <a:spcAft>
                <a:spcPts val="800"/>
              </a:spcAft>
            </a:pPr>
            <a:r>
              <a:rPr lang="en-US" dirty="0"/>
              <a:t>Seniors, children, mobility issues, medical devices or medical issues</a:t>
            </a:r>
          </a:p>
          <a:p>
            <a:pPr>
              <a:lnSpc>
                <a:spcPct val="90000"/>
              </a:lnSpc>
              <a:spcBef>
                <a:spcPts val="0"/>
              </a:spcBef>
              <a:spcAft>
                <a:spcPts val="800"/>
              </a:spcAft>
            </a:pPr>
            <a:endParaRPr lang="en-US" dirty="0"/>
          </a:p>
          <a:p>
            <a:pPr>
              <a:lnSpc>
                <a:spcPct val="90000"/>
              </a:lnSpc>
              <a:spcBef>
                <a:spcPts val="0"/>
              </a:spcBef>
              <a:spcAft>
                <a:spcPts val="800"/>
              </a:spcAft>
            </a:pPr>
            <a:r>
              <a:rPr lang="en-US" dirty="0"/>
              <a:t>Not all needs are evident</a:t>
            </a:r>
          </a:p>
          <a:p>
            <a:pPr>
              <a:lnSpc>
                <a:spcPct val="90000"/>
              </a:lnSpc>
              <a:spcBef>
                <a:spcPts val="0"/>
              </a:spcBef>
              <a:spcAft>
                <a:spcPts val="800"/>
              </a:spcAft>
            </a:pPr>
            <a:endParaRPr lang="en-US" dirty="0"/>
          </a:p>
          <a:p>
            <a:pPr>
              <a:lnSpc>
                <a:spcPct val="90000"/>
              </a:lnSpc>
              <a:spcBef>
                <a:spcPts val="0"/>
              </a:spcBef>
              <a:spcAft>
                <a:spcPts val="800"/>
              </a:spcAft>
            </a:pPr>
            <a:r>
              <a:rPr lang="en-US" dirty="0"/>
              <a:t>Those requiring accommodations may not wish to discuss their needs</a:t>
            </a:r>
          </a:p>
          <a:p>
            <a:pPr>
              <a:lnSpc>
                <a:spcPct val="90000"/>
              </a:lnSpc>
              <a:spcBef>
                <a:spcPts val="0"/>
              </a:spcBef>
              <a:spcAft>
                <a:spcPts val="800"/>
              </a:spcAft>
            </a:pPr>
            <a:endParaRPr lang="en-US" dirty="0"/>
          </a:p>
          <a:p>
            <a:pPr>
              <a:lnSpc>
                <a:spcPct val="90000"/>
              </a:lnSpc>
              <a:spcBef>
                <a:spcPts val="0"/>
              </a:spcBef>
              <a:spcAft>
                <a:spcPts val="800"/>
              </a:spcAft>
            </a:pPr>
            <a:r>
              <a:rPr lang="en-US" dirty="0"/>
              <a:t>Comfort Centre personnel should try to match up needs with existing support in the community</a:t>
            </a:r>
          </a:p>
        </p:txBody>
      </p:sp>
      <p:pic>
        <p:nvPicPr>
          <p:cNvPr id="5" name="Picture 4" descr="Person walking with cane">
            <a:extLst>
              <a:ext uri="{FF2B5EF4-FFF2-40B4-BE49-F238E27FC236}">
                <a16:creationId xmlns:a16="http://schemas.microsoft.com/office/drawing/2014/main" id="{1F62CCBD-FB56-914A-B438-4736F541EF9D}"/>
              </a:ext>
            </a:extLst>
          </p:cNvPr>
          <p:cNvPicPr>
            <a:picLocks noChangeAspect="1"/>
          </p:cNvPicPr>
          <p:nvPr/>
        </p:nvPicPr>
        <p:blipFill>
          <a:blip r:embed="rId3"/>
          <a:srcRect l="30341" r="30341"/>
          <a:stretch/>
        </p:blipFill>
        <p:spPr>
          <a:xfrm>
            <a:off x="20" y="-1"/>
            <a:ext cx="404620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10" name="Isosceles Triangle 9">
            <a:extLst>
              <a:ext uri="{FF2B5EF4-FFF2-40B4-BE49-F238E27FC236}">
                <a16:creationId xmlns:a16="http://schemas.microsoft.com/office/drawing/2014/main" id="{3BCB5F6A-9EB0-40B0-9D13-3023E9A20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631947"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 name="Footer Placeholder 3">
            <a:extLst>
              <a:ext uri="{FF2B5EF4-FFF2-40B4-BE49-F238E27FC236}">
                <a16:creationId xmlns:a16="http://schemas.microsoft.com/office/drawing/2014/main" id="{DC16F3E7-CED5-2416-01BC-30CD402D0B08}"/>
              </a:ext>
            </a:extLst>
          </p:cNvPr>
          <p:cNvSpPr>
            <a:spLocks noGrp="1"/>
          </p:cNvSpPr>
          <p:nvPr>
            <p:ph type="ftr" sz="quarter" idx="11"/>
          </p:nvPr>
        </p:nvSpPr>
        <p:spPr/>
        <p:txBody>
          <a:bodyPr/>
          <a:lstStyle/>
          <a:p>
            <a:r>
              <a:rPr lang="en-US"/>
              <a:t>Revision July 2024</a:t>
            </a:r>
          </a:p>
        </p:txBody>
      </p:sp>
    </p:spTree>
    <p:extLst>
      <p:ext uri="{BB962C8B-B14F-4D97-AF65-F5344CB8AC3E}">
        <p14:creationId xmlns:p14="http://schemas.microsoft.com/office/powerpoint/2010/main" val="13340950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03AE127-802C-459A-A612-DB85B67F0D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F01670F-FDC0-1146-BB8C-EE7BD29E2BA3}"/>
              </a:ext>
            </a:extLst>
          </p:cNvPr>
          <p:cNvSpPr>
            <a:spLocks noGrp="1"/>
          </p:cNvSpPr>
          <p:nvPr>
            <p:ph type="title"/>
          </p:nvPr>
        </p:nvSpPr>
        <p:spPr>
          <a:xfrm>
            <a:off x="782962" y="1179151"/>
            <a:ext cx="2475485" cy="4463889"/>
          </a:xfrm>
        </p:spPr>
        <p:txBody>
          <a:bodyPr anchor="ctr">
            <a:normAutofit/>
          </a:bodyPr>
          <a:lstStyle/>
          <a:p>
            <a:pPr>
              <a:lnSpc>
                <a:spcPct val="90000"/>
              </a:lnSpc>
            </a:pPr>
            <a:br>
              <a:rPr lang="en-CA" altLang="en-US" sz="1700" dirty="0"/>
            </a:br>
            <a:r>
              <a:rPr lang="en-CA" altLang="en-US" sz="1700" dirty="0"/>
              <a:t>99% of the time communication will follow normal methods:</a:t>
            </a:r>
            <a:br>
              <a:rPr lang="en-CA" altLang="en-US" sz="1700" dirty="0"/>
            </a:br>
            <a:br>
              <a:rPr lang="en-CA" altLang="en-US" sz="1700" dirty="0"/>
            </a:br>
            <a:br>
              <a:rPr lang="en-CA" altLang="en-US" sz="1700" dirty="0"/>
            </a:br>
            <a:br>
              <a:rPr lang="en-CA" altLang="en-US" sz="1700" dirty="0"/>
            </a:br>
            <a:br>
              <a:rPr lang="en-CA" altLang="en-US" sz="1700" dirty="0"/>
            </a:br>
            <a:r>
              <a:rPr lang="en-CA" altLang="en-US" sz="1700" dirty="0"/>
              <a:t>When conditions require it, Comfort Centres can use:</a:t>
            </a:r>
            <a:br>
              <a:rPr lang="en-CA" altLang="en-US" sz="1700" dirty="0"/>
            </a:br>
            <a:br>
              <a:rPr lang="en-CA" altLang="en-US" sz="1700" dirty="0"/>
            </a:br>
            <a:br>
              <a:rPr lang="en-CA" altLang="en-US" sz="1700" dirty="0"/>
            </a:br>
            <a:br>
              <a:rPr lang="en-CA" altLang="en-US" sz="1700" dirty="0"/>
            </a:br>
            <a:endParaRPr lang="en-US" sz="1700" dirty="0"/>
          </a:p>
        </p:txBody>
      </p:sp>
      <p:sp>
        <p:nvSpPr>
          <p:cNvPr id="11" name="Isosceles Triangle 10">
            <a:extLst>
              <a:ext uri="{FF2B5EF4-FFF2-40B4-BE49-F238E27FC236}">
                <a16:creationId xmlns:a16="http://schemas.microsoft.com/office/drawing/2014/main" id="{9323D83D-50D6-4040-A58B-FCEA340F88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0"/>
            <a:ext cx="336549"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3" name="Straight Connector 12">
            <a:extLst>
              <a:ext uri="{FF2B5EF4-FFF2-40B4-BE49-F238E27FC236}">
                <a16:creationId xmlns:a16="http://schemas.microsoft.com/office/drawing/2014/main" id="{1A1FE6BB-DFB2-4080-9B5E-076EF5DDE67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92502" y="1442595"/>
            <a:ext cx="0" cy="3937000"/>
          </a:xfrm>
          <a:prstGeom prst="line">
            <a:avLst/>
          </a:prstGeom>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C6B0B452-711E-F242-B42D-73E9B6DECEE0}"/>
              </a:ext>
            </a:extLst>
          </p:cNvPr>
          <p:cNvSpPr>
            <a:spLocks noGrp="1"/>
          </p:cNvSpPr>
          <p:nvPr>
            <p:ph idx="1"/>
          </p:nvPr>
        </p:nvSpPr>
        <p:spPr>
          <a:xfrm>
            <a:off x="3734188" y="1109145"/>
            <a:ext cx="4755762" cy="4603900"/>
          </a:xfrm>
        </p:spPr>
        <p:txBody>
          <a:bodyPr anchor="ctr">
            <a:normAutofit/>
          </a:bodyPr>
          <a:lstStyle/>
          <a:p>
            <a:r>
              <a:rPr lang="en-CA" altLang="en-US" dirty="0"/>
              <a:t>Existing facility telephones</a:t>
            </a:r>
          </a:p>
          <a:p>
            <a:r>
              <a:rPr lang="en-CA" altLang="en-US" dirty="0"/>
              <a:t>Cell phones, as available</a:t>
            </a:r>
          </a:p>
          <a:p>
            <a:r>
              <a:rPr lang="en-CA" altLang="en-US" dirty="0"/>
              <a:t>Internet/E-mail/Text</a:t>
            </a:r>
          </a:p>
          <a:p>
            <a:endParaRPr lang="en-CA" altLang="en-US" dirty="0"/>
          </a:p>
          <a:p>
            <a:pPr marL="0" indent="0">
              <a:buNone/>
            </a:pPr>
            <a:endParaRPr lang="en-CA" altLang="en-US" dirty="0"/>
          </a:p>
          <a:p>
            <a:r>
              <a:rPr lang="en-CA" altLang="en-US" dirty="0"/>
              <a:t>Two-way radios</a:t>
            </a:r>
          </a:p>
          <a:p>
            <a:r>
              <a:rPr lang="en-CA" altLang="en-US" dirty="0"/>
              <a:t>Amateur Radio</a:t>
            </a:r>
          </a:p>
          <a:p>
            <a:pPr marL="0" indent="0">
              <a:buNone/>
            </a:pPr>
            <a:endParaRPr lang="en-CA" altLang="en-US" dirty="0"/>
          </a:p>
          <a:p>
            <a:endParaRPr lang="en-US" dirty="0"/>
          </a:p>
        </p:txBody>
      </p:sp>
      <p:sp>
        <p:nvSpPr>
          <p:cNvPr id="15" name="Isosceles Triangle 14">
            <a:extLst>
              <a:ext uri="{FF2B5EF4-FFF2-40B4-BE49-F238E27FC236}">
                <a16:creationId xmlns:a16="http://schemas.microsoft.com/office/drawing/2014/main" id="{F10FD715-4DCE-4779-B634-EC78315EA2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523104" y="0"/>
            <a:ext cx="631947" cy="4616289"/>
          </a:xfrm>
          <a:prstGeom prst="triangle">
            <a:avLst>
              <a:gd name="adj" fmla="val 100000"/>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 name="Footer Placeholder 3">
            <a:extLst>
              <a:ext uri="{FF2B5EF4-FFF2-40B4-BE49-F238E27FC236}">
                <a16:creationId xmlns:a16="http://schemas.microsoft.com/office/drawing/2014/main" id="{C49137D9-8F70-5706-4D2B-3B9F8537B6F0}"/>
              </a:ext>
            </a:extLst>
          </p:cNvPr>
          <p:cNvSpPr>
            <a:spLocks noGrp="1"/>
          </p:cNvSpPr>
          <p:nvPr>
            <p:ph type="ftr" sz="quarter" idx="11"/>
          </p:nvPr>
        </p:nvSpPr>
        <p:spPr>
          <a:xfrm>
            <a:off x="723900" y="6041362"/>
            <a:ext cx="4507309" cy="365125"/>
          </a:xfrm>
        </p:spPr>
        <p:txBody>
          <a:bodyPr>
            <a:normAutofit/>
          </a:bodyPr>
          <a:lstStyle/>
          <a:p>
            <a:pPr>
              <a:spcAft>
                <a:spcPts val="600"/>
              </a:spcAft>
            </a:pPr>
            <a:r>
              <a:rPr lang="en-US" dirty="0"/>
              <a:t>Revision November 2024</a:t>
            </a:r>
            <a:endParaRPr lang="en-US"/>
          </a:p>
        </p:txBody>
      </p:sp>
      <p:sp>
        <p:nvSpPr>
          <p:cNvPr id="6" name="TextBox 5">
            <a:extLst>
              <a:ext uri="{FF2B5EF4-FFF2-40B4-BE49-F238E27FC236}">
                <a16:creationId xmlns:a16="http://schemas.microsoft.com/office/drawing/2014/main" id="{AF893005-3E69-4C5F-509B-FF1C5579A21B}"/>
              </a:ext>
            </a:extLst>
          </p:cNvPr>
          <p:cNvSpPr txBox="1"/>
          <p:nvPr/>
        </p:nvSpPr>
        <p:spPr>
          <a:xfrm>
            <a:off x="721266" y="645661"/>
            <a:ext cx="4588328" cy="646331"/>
          </a:xfrm>
          <a:prstGeom prst="rect">
            <a:avLst/>
          </a:prstGeom>
          <a:noFill/>
        </p:spPr>
        <p:txBody>
          <a:bodyPr wrap="square">
            <a:spAutoFit/>
          </a:bodyPr>
          <a:lstStyle/>
          <a:p>
            <a:r>
              <a:rPr lang="en-CA" altLang="en-US" sz="3600" dirty="0">
                <a:solidFill>
                  <a:srgbClr val="92D050"/>
                </a:solidFill>
              </a:rPr>
              <a:t>Telecommunications</a:t>
            </a:r>
            <a:endParaRPr lang="en-US" sz="3600" dirty="0">
              <a:solidFill>
                <a:srgbClr val="92D050"/>
              </a:solidFill>
            </a:endParaRPr>
          </a:p>
        </p:txBody>
      </p:sp>
    </p:spTree>
    <p:extLst>
      <p:ext uri="{BB962C8B-B14F-4D97-AF65-F5344CB8AC3E}">
        <p14:creationId xmlns:p14="http://schemas.microsoft.com/office/powerpoint/2010/main" val="584119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CC0CD6-BAD7-E141-AED3-5EA778F432AC}"/>
              </a:ext>
            </a:extLst>
          </p:cNvPr>
          <p:cNvSpPr>
            <a:spLocks noGrp="1"/>
          </p:cNvSpPr>
          <p:nvPr>
            <p:ph type="title"/>
          </p:nvPr>
        </p:nvSpPr>
        <p:spPr>
          <a:xfrm>
            <a:off x="213533" y="119040"/>
            <a:ext cx="3754033" cy="1461187"/>
          </a:xfrm>
        </p:spPr>
        <p:txBody>
          <a:bodyPr>
            <a:normAutofit/>
          </a:bodyPr>
          <a:lstStyle/>
          <a:p>
            <a:r>
              <a:rPr lang="en-US" dirty="0"/>
              <a:t>Information Flow</a:t>
            </a:r>
          </a:p>
        </p:txBody>
      </p:sp>
      <p:sp>
        <p:nvSpPr>
          <p:cNvPr id="6" name="Footer Placeholder 5">
            <a:extLst>
              <a:ext uri="{FF2B5EF4-FFF2-40B4-BE49-F238E27FC236}">
                <a16:creationId xmlns:a16="http://schemas.microsoft.com/office/drawing/2014/main" id="{6E826C49-9EBF-54C6-AFAE-94ADCB8A28B3}"/>
              </a:ext>
            </a:extLst>
          </p:cNvPr>
          <p:cNvSpPr>
            <a:spLocks noGrp="1"/>
          </p:cNvSpPr>
          <p:nvPr>
            <p:ph type="ftr" sz="quarter" idx="11"/>
          </p:nvPr>
        </p:nvSpPr>
        <p:spPr/>
        <p:txBody>
          <a:bodyPr/>
          <a:lstStyle/>
          <a:p>
            <a:r>
              <a:rPr lang="en-US" dirty="0"/>
              <a:t>Revision November 2024</a:t>
            </a:r>
          </a:p>
        </p:txBody>
      </p:sp>
      <p:graphicFrame>
        <p:nvGraphicFramePr>
          <p:cNvPr id="19" name="Diagram 18">
            <a:extLst>
              <a:ext uri="{FF2B5EF4-FFF2-40B4-BE49-F238E27FC236}">
                <a16:creationId xmlns:a16="http://schemas.microsoft.com/office/drawing/2014/main" id="{904C9905-25BE-CFBA-8FF2-A3B24B3FBC35}"/>
              </a:ext>
            </a:extLst>
          </p:cNvPr>
          <p:cNvGraphicFramePr/>
          <p:nvPr>
            <p:extLst>
              <p:ext uri="{D42A27DB-BD31-4B8C-83A1-F6EECF244321}">
                <p14:modId xmlns:p14="http://schemas.microsoft.com/office/powerpoint/2010/main" val="4194957111"/>
              </p:ext>
            </p:extLst>
          </p:nvPr>
        </p:nvGraphicFramePr>
        <p:xfrm>
          <a:off x="-243345" y="1263767"/>
          <a:ext cx="8734201" cy="477759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0" name="Arrow: Bent-Up 19">
            <a:extLst>
              <a:ext uri="{FF2B5EF4-FFF2-40B4-BE49-F238E27FC236}">
                <a16:creationId xmlns:a16="http://schemas.microsoft.com/office/drawing/2014/main" id="{A7170309-7370-5485-B076-EE06DE58678E}"/>
              </a:ext>
            </a:extLst>
          </p:cNvPr>
          <p:cNvSpPr/>
          <p:nvPr/>
        </p:nvSpPr>
        <p:spPr>
          <a:xfrm rot="16200000">
            <a:off x="5856708" y="4206040"/>
            <a:ext cx="728956" cy="829891"/>
          </a:xfrm>
          <a:prstGeom prst="bentUpArrow">
            <a:avLst>
              <a:gd name="adj1" fmla="val 32840"/>
              <a:gd name="adj2" fmla="val 25000"/>
              <a:gd name="adj3" fmla="val 35780"/>
            </a:avLst>
          </a:prstGeom>
        </p:spPr>
        <p:style>
          <a:lnRef idx="2">
            <a:schemeClr val="lt1">
              <a:hueOff val="0"/>
              <a:satOff val="0"/>
              <a:lumOff val="0"/>
              <a:alphaOff val="0"/>
            </a:schemeClr>
          </a:lnRef>
          <a:fillRef idx="1">
            <a:schemeClr val="accent2">
              <a:tint val="50000"/>
              <a:hueOff val="-4132595"/>
              <a:satOff val="42455"/>
              <a:lumOff val="15383"/>
              <a:alphaOff val="0"/>
            </a:schemeClr>
          </a:fillRef>
          <a:effectRef idx="0">
            <a:schemeClr val="accent2">
              <a:tint val="50000"/>
              <a:hueOff val="-4132595"/>
              <a:satOff val="42455"/>
              <a:lumOff val="15383"/>
              <a:alphaOff val="0"/>
            </a:schemeClr>
          </a:effectRef>
          <a:fontRef idx="minor">
            <a:schemeClr val="lt1">
              <a:hueOff val="0"/>
              <a:satOff val="0"/>
              <a:lumOff val="0"/>
              <a:alphaOff val="0"/>
            </a:schemeClr>
          </a:fontRef>
        </p:style>
        <p:txBody>
          <a:bodyPr/>
          <a:lstStyle/>
          <a:p>
            <a:endParaRPr lang="en-US"/>
          </a:p>
        </p:txBody>
      </p:sp>
      <p:sp>
        <p:nvSpPr>
          <p:cNvPr id="21" name="Arrow: Bent-Up 20">
            <a:extLst>
              <a:ext uri="{FF2B5EF4-FFF2-40B4-BE49-F238E27FC236}">
                <a16:creationId xmlns:a16="http://schemas.microsoft.com/office/drawing/2014/main" id="{8FAFE44D-9C6B-F1FF-2D1C-897733005E67}"/>
              </a:ext>
            </a:extLst>
          </p:cNvPr>
          <p:cNvSpPr/>
          <p:nvPr/>
        </p:nvSpPr>
        <p:spPr>
          <a:xfrm rot="16200000">
            <a:off x="4868093" y="3237618"/>
            <a:ext cx="728956" cy="829891"/>
          </a:xfrm>
          <a:prstGeom prst="bentUpArrow">
            <a:avLst>
              <a:gd name="adj1" fmla="val 32840"/>
              <a:gd name="adj2" fmla="val 25000"/>
              <a:gd name="adj3" fmla="val 35780"/>
            </a:avLst>
          </a:prstGeom>
        </p:spPr>
        <p:style>
          <a:lnRef idx="2">
            <a:schemeClr val="lt1">
              <a:hueOff val="0"/>
              <a:satOff val="0"/>
              <a:lumOff val="0"/>
              <a:alphaOff val="0"/>
            </a:schemeClr>
          </a:lnRef>
          <a:fillRef idx="1">
            <a:schemeClr val="accent2">
              <a:tint val="50000"/>
              <a:hueOff val="-2755063"/>
              <a:satOff val="28303"/>
              <a:lumOff val="10255"/>
              <a:alphaOff val="0"/>
            </a:schemeClr>
          </a:fillRef>
          <a:effectRef idx="0">
            <a:schemeClr val="accent2">
              <a:tint val="50000"/>
              <a:hueOff val="-2755063"/>
              <a:satOff val="28303"/>
              <a:lumOff val="10255"/>
              <a:alphaOff val="0"/>
            </a:schemeClr>
          </a:effectRef>
          <a:fontRef idx="minor">
            <a:schemeClr val="lt1">
              <a:hueOff val="0"/>
              <a:satOff val="0"/>
              <a:lumOff val="0"/>
              <a:alphaOff val="0"/>
            </a:schemeClr>
          </a:fontRef>
        </p:style>
        <p:txBody>
          <a:bodyPr/>
          <a:lstStyle/>
          <a:p>
            <a:endParaRPr lang="en-US"/>
          </a:p>
        </p:txBody>
      </p:sp>
      <p:sp>
        <p:nvSpPr>
          <p:cNvPr id="22" name="Arrow: Bent-Up 21">
            <a:extLst>
              <a:ext uri="{FF2B5EF4-FFF2-40B4-BE49-F238E27FC236}">
                <a16:creationId xmlns:a16="http://schemas.microsoft.com/office/drawing/2014/main" id="{D00419A3-63CB-8B63-5D3D-DB122B55CCAD}"/>
              </a:ext>
            </a:extLst>
          </p:cNvPr>
          <p:cNvSpPr/>
          <p:nvPr/>
        </p:nvSpPr>
        <p:spPr>
          <a:xfrm rot="16200000">
            <a:off x="3792576" y="2356453"/>
            <a:ext cx="728956" cy="829891"/>
          </a:xfrm>
          <a:prstGeom prst="bentUpArrow">
            <a:avLst>
              <a:gd name="adj1" fmla="val 32840"/>
              <a:gd name="adj2" fmla="val 25000"/>
              <a:gd name="adj3" fmla="val 35780"/>
            </a:avLst>
          </a:prstGeom>
        </p:spPr>
        <p:style>
          <a:lnRef idx="2">
            <a:schemeClr val="lt1">
              <a:hueOff val="0"/>
              <a:satOff val="0"/>
              <a:lumOff val="0"/>
              <a:alphaOff val="0"/>
            </a:schemeClr>
          </a:lnRef>
          <a:fillRef idx="1">
            <a:schemeClr val="accent2">
              <a:tint val="50000"/>
              <a:hueOff val="-1377532"/>
              <a:satOff val="14152"/>
              <a:lumOff val="5128"/>
              <a:alphaOff val="0"/>
            </a:schemeClr>
          </a:fillRef>
          <a:effectRef idx="0">
            <a:schemeClr val="accent2">
              <a:tint val="50000"/>
              <a:hueOff val="-1377532"/>
              <a:satOff val="14152"/>
              <a:lumOff val="5128"/>
              <a:alphaOff val="0"/>
            </a:schemeClr>
          </a:effectRef>
          <a:fontRef idx="minor">
            <a:schemeClr val="lt1">
              <a:hueOff val="0"/>
              <a:satOff val="0"/>
              <a:lumOff val="0"/>
              <a:alphaOff val="0"/>
            </a:schemeClr>
          </a:fontRef>
        </p:style>
        <p:txBody>
          <a:bodyPr/>
          <a:lstStyle/>
          <a:p>
            <a:endParaRPr lang="en-US"/>
          </a:p>
        </p:txBody>
      </p:sp>
      <p:sp>
        <p:nvSpPr>
          <p:cNvPr id="23" name="Arrow: Bent-Up 22">
            <a:extLst>
              <a:ext uri="{FF2B5EF4-FFF2-40B4-BE49-F238E27FC236}">
                <a16:creationId xmlns:a16="http://schemas.microsoft.com/office/drawing/2014/main" id="{22B8B95E-817A-8937-46B6-96BC00EF10F2}"/>
              </a:ext>
            </a:extLst>
          </p:cNvPr>
          <p:cNvSpPr/>
          <p:nvPr/>
        </p:nvSpPr>
        <p:spPr>
          <a:xfrm rot="16200000">
            <a:off x="2864715" y="1381197"/>
            <a:ext cx="728956" cy="829891"/>
          </a:xfrm>
          <a:prstGeom prst="bentUpArrow">
            <a:avLst>
              <a:gd name="adj1" fmla="val 32840"/>
              <a:gd name="adj2" fmla="val 25000"/>
              <a:gd name="adj3" fmla="val 35780"/>
            </a:avLst>
          </a:prstGeom>
        </p:spPr>
        <p:style>
          <a:lnRef idx="2">
            <a:schemeClr val="lt1">
              <a:hueOff val="0"/>
              <a:satOff val="0"/>
              <a:lumOff val="0"/>
              <a:alphaOff val="0"/>
            </a:schemeClr>
          </a:lnRef>
          <a:fillRef idx="1">
            <a:schemeClr val="accent2">
              <a:tint val="50000"/>
              <a:hueOff val="0"/>
              <a:satOff val="0"/>
              <a:lumOff val="0"/>
              <a:alphaOff val="0"/>
            </a:schemeClr>
          </a:fillRef>
          <a:effectRef idx="0">
            <a:schemeClr val="accent2">
              <a:tint val="50000"/>
              <a:hueOff val="0"/>
              <a:satOff val="0"/>
              <a:lumOff val="0"/>
              <a:alphaOff val="0"/>
            </a:schemeClr>
          </a:effectRef>
          <a:fontRef idx="minor">
            <a:schemeClr val="lt1">
              <a:hueOff val="0"/>
              <a:satOff val="0"/>
              <a:lumOff val="0"/>
              <a:alphaOff val="0"/>
            </a:schemeClr>
          </a:fontRef>
        </p:style>
        <p:txBody>
          <a:bodyPr/>
          <a:lstStyle/>
          <a:p>
            <a:endParaRPr lang="en-US"/>
          </a:p>
        </p:txBody>
      </p:sp>
    </p:spTree>
    <p:extLst>
      <p:ext uri="{BB962C8B-B14F-4D97-AF65-F5344CB8AC3E}">
        <p14:creationId xmlns:p14="http://schemas.microsoft.com/office/powerpoint/2010/main" val="24986428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D37B1B-5BC1-504F-A87D-2DFE3E1BBCEC}"/>
              </a:ext>
            </a:extLst>
          </p:cNvPr>
          <p:cNvSpPr>
            <a:spLocks noGrp="1"/>
          </p:cNvSpPr>
          <p:nvPr>
            <p:ph type="title"/>
          </p:nvPr>
        </p:nvSpPr>
        <p:spPr/>
        <p:txBody>
          <a:bodyPr/>
          <a:lstStyle/>
          <a:p>
            <a:r>
              <a:rPr lang="en-CA" dirty="0"/>
              <a:t>Deactivation</a:t>
            </a:r>
            <a:endParaRPr lang="en-US" dirty="0"/>
          </a:p>
        </p:txBody>
      </p:sp>
      <p:sp>
        <p:nvSpPr>
          <p:cNvPr id="3" name="Content Placeholder 2">
            <a:extLst>
              <a:ext uri="{FF2B5EF4-FFF2-40B4-BE49-F238E27FC236}">
                <a16:creationId xmlns:a16="http://schemas.microsoft.com/office/drawing/2014/main" id="{697506B5-67F2-454E-BD07-C56376A5A5A6}"/>
              </a:ext>
            </a:extLst>
          </p:cNvPr>
          <p:cNvSpPr>
            <a:spLocks noGrp="1"/>
          </p:cNvSpPr>
          <p:nvPr>
            <p:ph idx="1"/>
          </p:nvPr>
        </p:nvSpPr>
        <p:spPr>
          <a:xfrm>
            <a:off x="609599" y="1488613"/>
            <a:ext cx="6347714" cy="3880773"/>
          </a:xfrm>
        </p:spPr>
        <p:txBody>
          <a:bodyPr>
            <a:normAutofit/>
          </a:bodyPr>
          <a:lstStyle/>
          <a:p>
            <a:pPr marL="128588" indent="-128588">
              <a:defRPr/>
            </a:pPr>
            <a:endParaRPr lang="en-CA" dirty="0"/>
          </a:p>
          <a:p>
            <a:pPr marL="0" indent="0">
              <a:buNone/>
              <a:defRPr/>
            </a:pPr>
            <a:r>
              <a:rPr lang="en-CA" sz="2000" b="1" dirty="0"/>
              <a:t>The Comfort Centre can be deactivated when:</a:t>
            </a:r>
          </a:p>
          <a:p>
            <a:pPr marL="685800" lvl="1" indent="-342900">
              <a:buFont typeface="+mj-lt"/>
              <a:buAutoNum type="arabicPeriod"/>
              <a:defRPr/>
            </a:pPr>
            <a:r>
              <a:rPr lang="en-CA" sz="1800" dirty="0"/>
              <a:t>Comfort Centre Manager sends recommendation to EMO for decision</a:t>
            </a:r>
          </a:p>
          <a:p>
            <a:pPr marL="685800" lvl="1" indent="-342900">
              <a:buFont typeface="+mj-lt"/>
              <a:buAutoNum type="arabicPeriod"/>
              <a:defRPr/>
            </a:pPr>
            <a:r>
              <a:rPr lang="en-CA" sz="1800" dirty="0"/>
              <a:t>EMO notifies Comfort Centre Manager of closure</a:t>
            </a:r>
            <a:endParaRPr lang="en-US" dirty="0"/>
          </a:p>
        </p:txBody>
      </p:sp>
      <p:sp>
        <p:nvSpPr>
          <p:cNvPr id="4" name="Footer Placeholder 3">
            <a:extLst>
              <a:ext uri="{FF2B5EF4-FFF2-40B4-BE49-F238E27FC236}">
                <a16:creationId xmlns:a16="http://schemas.microsoft.com/office/drawing/2014/main" id="{68F26BD6-0C3A-7D3B-D948-D7192A022A60}"/>
              </a:ext>
            </a:extLst>
          </p:cNvPr>
          <p:cNvSpPr>
            <a:spLocks noGrp="1"/>
          </p:cNvSpPr>
          <p:nvPr>
            <p:ph type="ftr" sz="quarter" idx="11"/>
          </p:nvPr>
        </p:nvSpPr>
        <p:spPr/>
        <p:txBody>
          <a:bodyPr/>
          <a:lstStyle/>
          <a:p>
            <a:r>
              <a:rPr lang="en-US" dirty="0"/>
              <a:t>Revision November 2024</a:t>
            </a:r>
          </a:p>
        </p:txBody>
      </p:sp>
    </p:spTree>
    <p:extLst>
      <p:ext uri="{BB962C8B-B14F-4D97-AF65-F5344CB8AC3E}">
        <p14:creationId xmlns:p14="http://schemas.microsoft.com/office/powerpoint/2010/main" val="5666468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88C9B83F-64CD-41C1-925F-A08801FFD0B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9144001" cy="6866467"/>
            <a:chOff x="0" y="-8467"/>
            <a:chExt cx="12192000" cy="6866467"/>
          </a:xfrm>
        </p:grpSpPr>
        <p:cxnSp>
          <p:nvCxnSpPr>
            <p:cNvPr id="12" name="Straight Connector 11">
              <a:extLst>
                <a:ext uri="{FF2B5EF4-FFF2-40B4-BE49-F238E27FC236}">
                  <a16:creationId xmlns:a16="http://schemas.microsoft.com/office/drawing/2014/main" id="{E1655065-0BD7-4422-BEC0-4401E998090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4DDD90AC-ABEC-4A76-9C9C-AD0A5F8FC7F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4" name="Rectangle 23">
              <a:extLst>
                <a:ext uri="{FF2B5EF4-FFF2-40B4-BE49-F238E27FC236}">
                  <a16:creationId xmlns:a16="http://schemas.microsoft.com/office/drawing/2014/main" id="{21A8AFEF-EC50-4C0B-9C64-814B76C820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5" name="Rectangle 25">
              <a:extLst>
                <a:ext uri="{FF2B5EF4-FFF2-40B4-BE49-F238E27FC236}">
                  <a16:creationId xmlns:a16="http://schemas.microsoft.com/office/drawing/2014/main" id="{CAFAA800-E117-4357-84E4-56B63EA03E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6" name="Isosceles Triangle 15">
              <a:extLst>
                <a:ext uri="{FF2B5EF4-FFF2-40B4-BE49-F238E27FC236}">
                  <a16:creationId xmlns:a16="http://schemas.microsoft.com/office/drawing/2014/main" id="{8DDFC9F4-3B45-402D-8AD7-60B3F08ED7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7" name="Rectangle 27">
              <a:extLst>
                <a:ext uri="{FF2B5EF4-FFF2-40B4-BE49-F238E27FC236}">
                  <a16:creationId xmlns:a16="http://schemas.microsoft.com/office/drawing/2014/main" id="{F26A0854-FBE4-4587-B349-06BE192BD7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8" name="Rectangle 28">
              <a:extLst>
                <a:ext uri="{FF2B5EF4-FFF2-40B4-BE49-F238E27FC236}">
                  <a16:creationId xmlns:a16="http://schemas.microsoft.com/office/drawing/2014/main" id="{54A9C4C6-FF7D-470E-BFCA-CE4F60A1F0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9" name="Rectangle 29">
              <a:extLst>
                <a:ext uri="{FF2B5EF4-FFF2-40B4-BE49-F238E27FC236}">
                  <a16:creationId xmlns:a16="http://schemas.microsoft.com/office/drawing/2014/main" id="{B1721EA8-4871-45D4-B78F-AE805A3004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0" name="Isosceles Triangle 19">
              <a:extLst>
                <a:ext uri="{FF2B5EF4-FFF2-40B4-BE49-F238E27FC236}">
                  <a16:creationId xmlns:a16="http://schemas.microsoft.com/office/drawing/2014/main" id="{E5763971-E3A3-45C6-9BA8-2E032C7A55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1" name="Isosceles Triangle 20">
              <a:extLst>
                <a:ext uri="{FF2B5EF4-FFF2-40B4-BE49-F238E27FC236}">
                  <a16:creationId xmlns:a16="http://schemas.microsoft.com/office/drawing/2014/main" id="{32752E94-0E01-4AF5-A43A-F2FAD8737C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pic>
        <p:nvPicPr>
          <p:cNvPr id="6" name="Content Placeholder 5">
            <a:extLst>
              <a:ext uri="{FF2B5EF4-FFF2-40B4-BE49-F238E27FC236}">
                <a16:creationId xmlns:a16="http://schemas.microsoft.com/office/drawing/2014/main" id="{60900F95-FE8F-460B-9643-B19440464F05}"/>
              </a:ext>
            </a:extLst>
          </p:cNvPr>
          <p:cNvPicPr>
            <a:picLocks noGrp="1" noChangeAspect="1"/>
          </p:cNvPicPr>
          <p:nvPr>
            <p:ph idx="1"/>
          </p:nvPr>
        </p:nvPicPr>
        <p:blipFill rotWithShape="1">
          <a:blip r:embed="rId3"/>
          <a:srcRect l="4836" r="42315" b="2"/>
          <a:stretch/>
        </p:blipFill>
        <p:spPr>
          <a:xfrm>
            <a:off x="3202390" y="-1"/>
            <a:ext cx="5941610"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2" name="Title 1">
            <a:extLst>
              <a:ext uri="{FF2B5EF4-FFF2-40B4-BE49-F238E27FC236}">
                <a16:creationId xmlns:a16="http://schemas.microsoft.com/office/drawing/2014/main" id="{5EC4098E-D434-4D1C-91FB-8954E5B52982}"/>
              </a:ext>
            </a:extLst>
          </p:cNvPr>
          <p:cNvSpPr>
            <a:spLocks noGrp="1"/>
          </p:cNvSpPr>
          <p:nvPr>
            <p:ph type="title"/>
          </p:nvPr>
        </p:nvSpPr>
        <p:spPr>
          <a:xfrm>
            <a:off x="501650" y="1678666"/>
            <a:ext cx="3066142" cy="2369093"/>
          </a:xfrm>
        </p:spPr>
        <p:txBody>
          <a:bodyPr vert="horz" lIns="91440" tIns="45720" rIns="91440" bIns="45720" rtlCol="0" anchor="b">
            <a:normAutofit/>
          </a:bodyPr>
          <a:lstStyle/>
          <a:p>
            <a:pPr algn="r"/>
            <a:r>
              <a:rPr lang="en-US" sz="4200" dirty="0"/>
              <a:t>Forest Fire Exercise</a:t>
            </a:r>
          </a:p>
        </p:txBody>
      </p:sp>
      <p:cxnSp>
        <p:nvCxnSpPr>
          <p:cNvPr id="23" name="Straight Connector 22">
            <a:extLst>
              <a:ext uri="{FF2B5EF4-FFF2-40B4-BE49-F238E27FC236}">
                <a16:creationId xmlns:a16="http://schemas.microsoft.com/office/drawing/2014/main" id="{A57C1A16-B8AB-4D99-A195-A38F556A648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028259" y="0"/>
            <a:ext cx="9144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F8A9B20B-D1DD-4573-B5EC-55802951923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568950" y="3681413"/>
            <a:ext cx="357266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7" name="Rectangle 23">
            <a:extLst>
              <a:ext uri="{FF2B5EF4-FFF2-40B4-BE49-F238E27FC236}">
                <a16:creationId xmlns:a16="http://schemas.microsoft.com/office/drawing/2014/main" id="{66D61E08-70C3-48D8-BEA0-787111DC30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86107" y="-8467"/>
            <a:ext cx="2255511"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9" name="Rectangle 25">
            <a:extLst>
              <a:ext uri="{FF2B5EF4-FFF2-40B4-BE49-F238E27FC236}">
                <a16:creationId xmlns:a16="http://schemas.microsoft.com/office/drawing/2014/main" id="{FC55298F-0AE5-478E-AD2B-03C2614C58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02581" y="-8467"/>
            <a:ext cx="1941419"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1" name="Isosceles Triangle 24">
            <a:extLst>
              <a:ext uri="{FF2B5EF4-FFF2-40B4-BE49-F238E27FC236}">
                <a16:creationId xmlns:a16="http://schemas.microsoft.com/office/drawing/2014/main" id="{C180E4EA-0B63-4779-A895-7E90E71088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9249" y="3048000"/>
            <a:ext cx="2444751"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3" name="Rectangle 27">
            <a:extLst>
              <a:ext uri="{FF2B5EF4-FFF2-40B4-BE49-F238E27FC236}">
                <a16:creationId xmlns:a16="http://schemas.microsoft.com/office/drawing/2014/main" id="{CEE01D9D-3DE8-4EED-B0D3-8F3C79CC76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00875" y="-8467"/>
            <a:ext cx="2140744"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5" name="Rectangle 28">
            <a:extLst>
              <a:ext uri="{FF2B5EF4-FFF2-40B4-BE49-F238E27FC236}">
                <a16:creationId xmlns:a16="http://schemas.microsoft.com/office/drawing/2014/main" id="{89AF5CE9-607F-43F4-8983-DCD6DA4051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74047" y="-8467"/>
            <a:ext cx="967571"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7" name="Rectangle 29">
            <a:extLst>
              <a:ext uri="{FF2B5EF4-FFF2-40B4-BE49-F238E27FC236}">
                <a16:creationId xmlns:a16="http://schemas.microsoft.com/office/drawing/2014/main" id="{6EEA2DBD-9E1E-4521-8C01-F32AD18A89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04249" y="-8467"/>
            <a:ext cx="937369"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9" name="Isosceles Triangle 29">
            <a:extLst>
              <a:ext uri="{FF2B5EF4-FFF2-40B4-BE49-F238E27FC236}">
                <a16:creationId xmlns:a16="http://schemas.microsoft.com/office/drawing/2014/main" id="{15BBD2C1-BA9B-46A9-A27A-33498B1692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78749" y="3589867"/>
            <a:ext cx="136286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 name="Footer Placeholder 2">
            <a:extLst>
              <a:ext uri="{FF2B5EF4-FFF2-40B4-BE49-F238E27FC236}">
                <a16:creationId xmlns:a16="http://schemas.microsoft.com/office/drawing/2014/main" id="{B8E67D52-44F4-2D6B-AB41-7E32ACF08DA0}"/>
              </a:ext>
            </a:extLst>
          </p:cNvPr>
          <p:cNvSpPr>
            <a:spLocks noGrp="1"/>
          </p:cNvSpPr>
          <p:nvPr>
            <p:ph type="ftr" sz="quarter" idx="11"/>
          </p:nvPr>
        </p:nvSpPr>
        <p:spPr/>
        <p:txBody>
          <a:bodyPr/>
          <a:lstStyle/>
          <a:p>
            <a:r>
              <a:rPr lang="en-US" dirty="0"/>
              <a:t>Revision November 2024</a:t>
            </a:r>
          </a:p>
        </p:txBody>
      </p:sp>
    </p:spTree>
    <p:extLst>
      <p:ext uri="{BB962C8B-B14F-4D97-AF65-F5344CB8AC3E}">
        <p14:creationId xmlns:p14="http://schemas.microsoft.com/office/powerpoint/2010/main" val="24432225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3E2752-2185-9F47-9A49-CADFCE799A53}"/>
              </a:ext>
            </a:extLst>
          </p:cNvPr>
          <p:cNvSpPr>
            <a:spLocks noGrp="1"/>
          </p:cNvSpPr>
          <p:nvPr>
            <p:ph type="title"/>
          </p:nvPr>
        </p:nvSpPr>
        <p:spPr/>
        <p:txBody>
          <a:bodyPr/>
          <a:lstStyle/>
          <a:p>
            <a:r>
              <a:rPr lang="en-US" dirty="0"/>
              <a:t>Purpose</a:t>
            </a:r>
          </a:p>
        </p:txBody>
      </p:sp>
      <p:sp>
        <p:nvSpPr>
          <p:cNvPr id="3" name="Content Placeholder 2">
            <a:extLst>
              <a:ext uri="{FF2B5EF4-FFF2-40B4-BE49-F238E27FC236}">
                <a16:creationId xmlns:a16="http://schemas.microsoft.com/office/drawing/2014/main" id="{52B0396A-4A2E-1D4E-9323-30DE7F390D19}"/>
              </a:ext>
            </a:extLst>
          </p:cNvPr>
          <p:cNvSpPr>
            <a:spLocks noGrp="1"/>
          </p:cNvSpPr>
          <p:nvPr>
            <p:ph idx="1"/>
          </p:nvPr>
        </p:nvSpPr>
        <p:spPr/>
        <p:txBody>
          <a:bodyPr/>
          <a:lstStyle/>
          <a:p>
            <a:pPr marL="0" marR="0" indent="0">
              <a:lnSpc>
                <a:spcPct val="107000"/>
              </a:lnSpc>
              <a:spcBef>
                <a:spcPts val="0"/>
              </a:spcBef>
              <a:spcAft>
                <a:spcPts val="800"/>
              </a:spcAft>
              <a:buNone/>
            </a:pPr>
            <a:r>
              <a:rPr lang="en-US" sz="2400" dirty="0">
                <a:effectLst/>
                <a:latin typeface="Calibri" panose="020F0502020204030204" pitchFamily="34" charset="0"/>
                <a:ea typeface="Calibri" panose="020F0502020204030204" pitchFamily="34" charset="0"/>
                <a:cs typeface="Times New Roman" panose="02020603050405020304" pitchFamily="18" charset="0"/>
              </a:rPr>
              <a:t>To demonstrate a general understanding of what a Comfort Centre is and general requirements and process to getting one setup and operational.</a:t>
            </a:r>
          </a:p>
          <a:p>
            <a:endParaRPr lang="en-US" dirty="0"/>
          </a:p>
        </p:txBody>
      </p:sp>
      <p:sp>
        <p:nvSpPr>
          <p:cNvPr id="4" name="Footer Placeholder 3">
            <a:extLst>
              <a:ext uri="{FF2B5EF4-FFF2-40B4-BE49-F238E27FC236}">
                <a16:creationId xmlns:a16="http://schemas.microsoft.com/office/drawing/2014/main" id="{BED90935-96B5-77FA-023E-20813CBF938D}"/>
              </a:ext>
            </a:extLst>
          </p:cNvPr>
          <p:cNvSpPr>
            <a:spLocks noGrp="1"/>
          </p:cNvSpPr>
          <p:nvPr>
            <p:ph type="ftr" sz="quarter" idx="11"/>
          </p:nvPr>
        </p:nvSpPr>
        <p:spPr/>
        <p:txBody>
          <a:bodyPr/>
          <a:lstStyle/>
          <a:p>
            <a:r>
              <a:rPr lang="en-US"/>
              <a:t>Revision July 2024</a:t>
            </a:r>
          </a:p>
        </p:txBody>
      </p:sp>
    </p:spTree>
    <p:extLst>
      <p:ext uri="{BB962C8B-B14F-4D97-AF65-F5344CB8AC3E}">
        <p14:creationId xmlns:p14="http://schemas.microsoft.com/office/powerpoint/2010/main" val="17101416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descr="A picture containing text, plant&#10;&#10;Description automatically generated">
            <a:extLst>
              <a:ext uri="{FF2B5EF4-FFF2-40B4-BE49-F238E27FC236}">
                <a16:creationId xmlns:a16="http://schemas.microsoft.com/office/drawing/2014/main" id="{A2197754-64F7-4749-A3EB-8AA1AB0E2267}"/>
              </a:ext>
            </a:extLst>
          </p:cNvPr>
          <p:cNvPicPr>
            <a:picLocks noChangeAspect="1"/>
          </p:cNvPicPr>
          <p:nvPr/>
        </p:nvPicPr>
        <p:blipFill rotWithShape="1">
          <a:blip r:embed="rId3"/>
          <a:srcRect t="3526" r="-2" b="2296"/>
          <a:stretch/>
        </p:blipFill>
        <p:spPr>
          <a:xfrm>
            <a:off x="303530" y="37942"/>
            <a:ext cx="4779914" cy="3391058"/>
          </a:xfrm>
          <a:custGeom>
            <a:avLst/>
            <a:gdLst/>
            <a:ahLst/>
            <a:cxnLst/>
            <a:rect l="l" t="t" r="r" b="b"/>
            <a:pathLst>
              <a:path w="4551305" h="3429000">
                <a:moveTo>
                  <a:pt x="509916" y="0"/>
                </a:moveTo>
                <a:lnTo>
                  <a:pt x="4551305" y="0"/>
                </a:lnTo>
                <a:lnTo>
                  <a:pt x="4551305" y="1"/>
                </a:lnTo>
                <a:lnTo>
                  <a:pt x="3693885" y="1"/>
                </a:lnTo>
                <a:lnTo>
                  <a:pt x="3181696" y="3429000"/>
                </a:lnTo>
                <a:lnTo>
                  <a:pt x="0" y="3429000"/>
                </a:lnTo>
                <a:close/>
              </a:path>
            </a:pathLst>
          </a:custGeom>
        </p:spPr>
      </p:pic>
      <p:sp>
        <p:nvSpPr>
          <p:cNvPr id="5" name="Title 4">
            <a:extLst>
              <a:ext uri="{FF2B5EF4-FFF2-40B4-BE49-F238E27FC236}">
                <a16:creationId xmlns:a16="http://schemas.microsoft.com/office/drawing/2014/main" id="{B9A35CDB-6111-EE44-AEA6-6E237EF1C861}"/>
              </a:ext>
            </a:extLst>
          </p:cNvPr>
          <p:cNvSpPr>
            <a:spLocks noGrp="1"/>
          </p:cNvSpPr>
          <p:nvPr>
            <p:ph type="title"/>
          </p:nvPr>
        </p:nvSpPr>
        <p:spPr>
          <a:xfrm>
            <a:off x="4078184" y="1238171"/>
            <a:ext cx="3836082" cy="990600"/>
          </a:xfrm>
        </p:spPr>
        <p:txBody>
          <a:bodyPr>
            <a:normAutofit/>
          </a:bodyPr>
          <a:lstStyle/>
          <a:p>
            <a:r>
              <a:rPr lang="en-US" dirty="0"/>
              <a:t>Introductions</a:t>
            </a:r>
          </a:p>
        </p:txBody>
      </p:sp>
      <p:sp>
        <p:nvSpPr>
          <p:cNvPr id="3" name="Content Placeholder 2">
            <a:extLst>
              <a:ext uri="{FF2B5EF4-FFF2-40B4-BE49-F238E27FC236}">
                <a16:creationId xmlns:a16="http://schemas.microsoft.com/office/drawing/2014/main" id="{F8C8BCBE-FD13-C041-AA62-527CECB719C2}"/>
              </a:ext>
            </a:extLst>
          </p:cNvPr>
          <p:cNvSpPr>
            <a:spLocks noGrp="1"/>
          </p:cNvSpPr>
          <p:nvPr>
            <p:ph idx="1"/>
          </p:nvPr>
        </p:nvSpPr>
        <p:spPr>
          <a:xfrm>
            <a:off x="3642103" y="1935409"/>
            <a:ext cx="4510005" cy="4512689"/>
          </a:xfrm>
        </p:spPr>
        <p:txBody>
          <a:bodyPr>
            <a:normAutofit/>
          </a:bodyPr>
          <a:lstStyle/>
          <a:p>
            <a:pPr lvl="1"/>
            <a:endParaRPr lang="en-US" sz="1800" dirty="0"/>
          </a:p>
          <a:p>
            <a:pPr lvl="1"/>
            <a:endParaRPr lang="en-US" sz="1800" dirty="0"/>
          </a:p>
          <a:p>
            <a:pPr lvl="1"/>
            <a:r>
              <a:rPr lang="en-US" sz="1800" dirty="0"/>
              <a:t>Name, pronouns </a:t>
            </a:r>
          </a:p>
          <a:p>
            <a:pPr lvl="1"/>
            <a:r>
              <a:rPr lang="en-US" sz="1800" dirty="0"/>
              <a:t>Are you connected to any other organizations, agencies, community groups?</a:t>
            </a:r>
          </a:p>
          <a:p>
            <a:pPr lvl="1"/>
            <a:r>
              <a:rPr lang="en-US" sz="1800" dirty="0"/>
              <a:t>Have you been to a Comfort Centre before?</a:t>
            </a:r>
          </a:p>
          <a:p>
            <a:pPr lvl="1"/>
            <a:endParaRPr lang="en-US" sz="1800" dirty="0"/>
          </a:p>
          <a:p>
            <a:endParaRPr lang="en-US" dirty="0"/>
          </a:p>
        </p:txBody>
      </p:sp>
      <p:pic>
        <p:nvPicPr>
          <p:cNvPr id="7" name="Picture 6" descr="A dog wearing glasses&#10;&#10;Description automatically generated">
            <a:extLst>
              <a:ext uri="{FF2B5EF4-FFF2-40B4-BE49-F238E27FC236}">
                <a16:creationId xmlns:a16="http://schemas.microsoft.com/office/drawing/2014/main" id="{C8966F09-DDC4-6B4C-A920-7A239093644C}"/>
              </a:ext>
            </a:extLst>
          </p:cNvPr>
          <p:cNvPicPr>
            <a:picLocks noChangeAspect="1"/>
          </p:cNvPicPr>
          <p:nvPr/>
        </p:nvPicPr>
        <p:blipFill rotWithShape="1">
          <a:blip r:embed="rId4"/>
          <a:srcRect t="17481" r="-3" b="17388"/>
          <a:stretch/>
        </p:blipFill>
        <p:spPr>
          <a:xfrm>
            <a:off x="-7975" y="3429001"/>
            <a:ext cx="3662990" cy="3429000"/>
          </a:xfrm>
          <a:custGeom>
            <a:avLst/>
            <a:gdLst/>
            <a:ahLst/>
            <a:cxnLst/>
            <a:rect l="l" t="t" r="r" b="b"/>
            <a:pathLst>
              <a:path w="3514376" h="3429001">
                <a:moveTo>
                  <a:pt x="332680" y="0"/>
                </a:moveTo>
                <a:lnTo>
                  <a:pt x="3514376" y="0"/>
                </a:lnTo>
                <a:lnTo>
                  <a:pt x="3002186" y="3429001"/>
                </a:lnTo>
                <a:lnTo>
                  <a:pt x="0" y="3429001"/>
                </a:lnTo>
                <a:lnTo>
                  <a:pt x="0" y="2237155"/>
                </a:lnTo>
                <a:close/>
              </a:path>
            </a:pathLst>
          </a:custGeom>
        </p:spPr>
      </p:pic>
      <p:sp>
        <p:nvSpPr>
          <p:cNvPr id="2" name="Footer Placeholder 1">
            <a:extLst>
              <a:ext uri="{FF2B5EF4-FFF2-40B4-BE49-F238E27FC236}">
                <a16:creationId xmlns:a16="http://schemas.microsoft.com/office/drawing/2014/main" id="{89FF0711-0565-E76B-0C89-F32A4F486BC1}"/>
              </a:ext>
            </a:extLst>
          </p:cNvPr>
          <p:cNvSpPr>
            <a:spLocks noGrp="1"/>
          </p:cNvSpPr>
          <p:nvPr>
            <p:ph type="ftr" sz="quarter" idx="11"/>
          </p:nvPr>
        </p:nvSpPr>
        <p:spPr/>
        <p:txBody>
          <a:bodyPr/>
          <a:lstStyle/>
          <a:p>
            <a:r>
              <a:rPr lang="en-US" dirty="0"/>
              <a:t>Revision November 2024</a:t>
            </a:r>
          </a:p>
        </p:txBody>
      </p:sp>
    </p:spTree>
    <p:extLst>
      <p:ext uri="{BB962C8B-B14F-4D97-AF65-F5344CB8AC3E}">
        <p14:creationId xmlns:p14="http://schemas.microsoft.com/office/powerpoint/2010/main" val="73729789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CAFC5C-875B-4612-80E4-B6E23CA14416}"/>
              </a:ext>
            </a:extLst>
          </p:cNvPr>
          <p:cNvSpPr>
            <a:spLocks noGrp="1"/>
          </p:cNvSpPr>
          <p:nvPr>
            <p:ph type="title"/>
          </p:nvPr>
        </p:nvSpPr>
        <p:spPr>
          <a:xfrm>
            <a:off x="609600" y="609600"/>
            <a:ext cx="6347714" cy="1320800"/>
          </a:xfrm>
        </p:spPr>
        <p:txBody>
          <a:bodyPr/>
          <a:lstStyle/>
          <a:p>
            <a:r>
              <a:rPr lang="en-US" dirty="0"/>
              <a:t>Opening Comfort Centre in HRM Facility</a:t>
            </a:r>
          </a:p>
        </p:txBody>
      </p:sp>
      <p:sp>
        <p:nvSpPr>
          <p:cNvPr id="3" name="Content Placeholder 2">
            <a:extLst>
              <a:ext uri="{FF2B5EF4-FFF2-40B4-BE49-F238E27FC236}">
                <a16:creationId xmlns:a16="http://schemas.microsoft.com/office/drawing/2014/main" id="{E3F71E7D-C07E-4898-A37D-FDEBE35C4BFF}"/>
              </a:ext>
            </a:extLst>
          </p:cNvPr>
          <p:cNvSpPr>
            <a:spLocks noGrp="1"/>
          </p:cNvSpPr>
          <p:nvPr>
            <p:ph idx="1"/>
          </p:nvPr>
        </p:nvSpPr>
        <p:spPr/>
        <p:txBody>
          <a:bodyPr/>
          <a:lstStyle/>
          <a:p>
            <a:pPr>
              <a:lnSpc>
                <a:spcPct val="107000"/>
              </a:lnSpc>
              <a:spcBef>
                <a:spcPts val="0"/>
              </a:spcBef>
              <a:buFont typeface="+mj-lt"/>
              <a:buAutoNum type="arabicPeriod"/>
            </a:pPr>
            <a:r>
              <a:rPr lang="en-US" sz="2400" dirty="0">
                <a:latin typeface="Calibri" panose="020F0502020204030204" pitchFamily="34" charset="0"/>
                <a:ea typeface="Calibri" panose="020F0502020204030204" pitchFamily="34" charset="0"/>
                <a:cs typeface="Calibri" panose="020F0502020204030204" pitchFamily="34" charset="0"/>
              </a:rPr>
              <a:t>200 homes with 450 citizens evacuated</a:t>
            </a:r>
            <a:endParaRPr lang="en-US" sz="2400" dirty="0">
              <a:effectLst/>
              <a:latin typeface="Calibri" panose="020F0502020204030204" pitchFamily="34" charset="0"/>
              <a:ea typeface="Calibri" panose="020F0502020204030204" pitchFamily="34" charset="0"/>
              <a:cs typeface="Calibri" panose="020F0502020204030204" pitchFamily="34" charset="0"/>
            </a:endParaRPr>
          </a:p>
          <a:p>
            <a:pPr marL="342900" marR="0" lvl="0" indent="-342900">
              <a:lnSpc>
                <a:spcPct val="107000"/>
              </a:lnSpc>
              <a:spcBef>
                <a:spcPts val="0"/>
              </a:spcBef>
              <a:spcAft>
                <a:spcPts val="0"/>
              </a:spcAft>
              <a:buFont typeface="+mj-lt"/>
              <a:buAutoNum type="arabicPeriod"/>
            </a:pPr>
            <a:r>
              <a:rPr lang="en-US" sz="2400" dirty="0">
                <a:effectLst/>
                <a:latin typeface="Calibri" panose="020F0502020204030204" pitchFamily="34" charset="0"/>
                <a:ea typeface="Calibri" panose="020F0502020204030204" pitchFamily="34" charset="0"/>
                <a:cs typeface="Calibri" panose="020F0502020204030204" pitchFamily="34" charset="0"/>
              </a:rPr>
              <a:t>Anticipated Centre to be open for 2 days</a:t>
            </a:r>
          </a:p>
          <a:p>
            <a:pPr marL="342900" marR="0" lvl="0" indent="-342900">
              <a:lnSpc>
                <a:spcPct val="107000"/>
              </a:lnSpc>
              <a:spcBef>
                <a:spcPts val="0"/>
              </a:spcBef>
              <a:spcAft>
                <a:spcPts val="0"/>
              </a:spcAft>
              <a:buFont typeface="+mj-lt"/>
              <a:buAutoNum type="arabicPeriod"/>
            </a:pPr>
            <a:r>
              <a:rPr lang="en-US" sz="2400" dirty="0">
                <a:effectLst/>
                <a:latin typeface="Calibri" panose="020F0502020204030204" pitchFamily="34" charset="0"/>
                <a:ea typeface="Calibri" panose="020F0502020204030204" pitchFamily="34" charset="0"/>
                <a:cs typeface="Calibri" panose="020F0502020204030204" pitchFamily="34" charset="0"/>
              </a:rPr>
              <a:t>Today is a Friday 10:00</a:t>
            </a:r>
          </a:p>
          <a:p>
            <a:pPr marL="342900" marR="0" lvl="0" indent="-342900">
              <a:lnSpc>
                <a:spcPct val="107000"/>
              </a:lnSpc>
              <a:spcBef>
                <a:spcPts val="0"/>
              </a:spcBef>
              <a:spcAft>
                <a:spcPts val="0"/>
              </a:spcAft>
              <a:buFont typeface="+mj-lt"/>
              <a:buAutoNum type="arabicPeriod"/>
            </a:pPr>
            <a:r>
              <a:rPr lang="en-US" sz="2400" dirty="0">
                <a:effectLst/>
                <a:latin typeface="Calibri" panose="020F0502020204030204" pitchFamily="34" charset="0"/>
                <a:ea typeface="Calibri" panose="020F0502020204030204" pitchFamily="34" charset="0"/>
                <a:cs typeface="Calibri" panose="020F0502020204030204" pitchFamily="34" charset="0"/>
              </a:rPr>
              <a:t>Mid July </a:t>
            </a:r>
          </a:p>
          <a:p>
            <a:pPr marL="342900" marR="0" lvl="0" indent="-342900">
              <a:lnSpc>
                <a:spcPct val="107000"/>
              </a:lnSpc>
              <a:spcBef>
                <a:spcPts val="0"/>
              </a:spcBef>
              <a:spcAft>
                <a:spcPts val="0"/>
              </a:spcAft>
              <a:buFont typeface="+mj-lt"/>
              <a:buAutoNum type="arabicPeriod"/>
            </a:pPr>
            <a:r>
              <a:rPr lang="en-US" sz="2400" dirty="0">
                <a:effectLst/>
                <a:latin typeface="Calibri" panose="020F0502020204030204" pitchFamily="34" charset="0"/>
                <a:ea typeface="Calibri" panose="020F0502020204030204" pitchFamily="34" charset="0"/>
                <a:cs typeface="Calibri" panose="020F0502020204030204" pitchFamily="34" charset="0"/>
              </a:rPr>
              <a:t>Weather 30C, light winds, Humidity 80% and no rain in forecast for next 5 days</a:t>
            </a:r>
          </a:p>
          <a:p>
            <a:pPr marL="342900" marR="0" lvl="0" indent="-342900">
              <a:lnSpc>
                <a:spcPct val="107000"/>
              </a:lnSpc>
              <a:spcBef>
                <a:spcPts val="0"/>
              </a:spcBef>
              <a:spcAft>
                <a:spcPts val="0"/>
              </a:spcAft>
              <a:buFont typeface="+mj-lt"/>
              <a:buAutoNum type="arabicPeriod"/>
            </a:pPr>
            <a:r>
              <a:rPr lang="en-US" sz="2400" dirty="0">
                <a:effectLst/>
                <a:latin typeface="Calibri" panose="020F0502020204030204" pitchFamily="34" charset="0"/>
                <a:ea typeface="Calibri" panose="020F0502020204030204" pitchFamily="34" charset="0"/>
                <a:cs typeface="Calibri" panose="020F0502020204030204" pitchFamily="34" charset="0"/>
              </a:rPr>
              <a:t>No power outages</a:t>
            </a:r>
          </a:p>
          <a:p>
            <a:pPr marL="342900" marR="0" lvl="0" indent="-342900">
              <a:lnSpc>
                <a:spcPct val="107000"/>
              </a:lnSpc>
              <a:spcBef>
                <a:spcPts val="0"/>
              </a:spcBef>
              <a:spcAft>
                <a:spcPts val="800"/>
              </a:spcAft>
              <a:buFont typeface="+mj-lt"/>
              <a:buAutoNum type="arabicPeriod"/>
            </a:pPr>
            <a:r>
              <a:rPr lang="en-US" sz="2400" dirty="0">
                <a:effectLst/>
                <a:latin typeface="Calibri" panose="020F0502020204030204" pitchFamily="34" charset="0"/>
                <a:ea typeface="Calibri" panose="020F0502020204030204" pitchFamily="34" charset="0"/>
                <a:cs typeface="Calibri" panose="020F0502020204030204" pitchFamily="34" charset="0"/>
              </a:rPr>
              <a:t>Good evacuation routes</a:t>
            </a:r>
          </a:p>
          <a:p>
            <a:endParaRPr lang="en-US" dirty="0"/>
          </a:p>
        </p:txBody>
      </p:sp>
      <p:sp>
        <p:nvSpPr>
          <p:cNvPr id="4" name="Footer Placeholder 3">
            <a:extLst>
              <a:ext uri="{FF2B5EF4-FFF2-40B4-BE49-F238E27FC236}">
                <a16:creationId xmlns:a16="http://schemas.microsoft.com/office/drawing/2014/main" id="{22D896F8-513B-0A42-C19E-3BB395AA080F}"/>
              </a:ext>
            </a:extLst>
          </p:cNvPr>
          <p:cNvSpPr>
            <a:spLocks noGrp="1"/>
          </p:cNvSpPr>
          <p:nvPr>
            <p:ph type="ftr" sz="quarter" idx="11"/>
          </p:nvPr>
        </p:nvSpPr>
        <p:spPr/>
        <p:txBody>
          <a:bodyPr/>
          <a:lstStyle/>
          <a:p>
            <a:r>
              <a:rPr lang="en-US" dirty="0"/>
              <a:t>Revision November 2024</a:t>
            </a:r>
          </a:p>
        </p:txBody>
      </p:sp>
    </p:spTree>
    <p:extLst>
      <p:ext uri="{BB962C8B-B14F-4D97-AF65-F5344CB8AC3E}">
        <p14:creationId xmlns:p14="http://schemas.microsoft.com/office/powerpoint/2010/main" val="73885466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0E878-0AE6-4CC9-9FF7-236C4726CCF5}"/>
              </a:ext>
            </a:extLst>
          </p:cNvPr>
          <p:cNvSpPr>
            <a:spLocks noGrp="1"/>
          </p:cNvSpPr>
          <p:nvPr>
            <p:ph type="title"/>
          </p:nvPr>
        </p:nvSpPr>
        <p:spPr/>
        <p:txBody>
          <a:bodyPr/>
          <a:lstStyle/>
          <a:p>
            <a:r>
              <a:rPr lang="en-US" dirty="0"/>
              <a:t>DISCUSSION</a:t>
            </a:r>
          </a:p>
        </p:txBody>
      </p:sp>
      <p:sp>
        <p:nvSpPr>
          <p:cNvPr id="3" name="Content Placeholder 2">
            <a:extLst>
              <a:ext uri="{FF2B5EF4-FFF2-40B4-BE49-F238E27FC236}">
                <a16:creationId xmlns:a16="http://schemas.microsoft.com/office/drawing/2014/main" id="{79512C69-20CB-48D2-BCC4-64791CDED053}"/>
              </a:ext>
            </a:extLst>
          </p:cNvPr>
          <p:cNvSpPr>
            <a:spLocks noGrp="1"/>
          </p:cNvSpPr>
          <p:nvPr>
            <p:ph idx="1"/>
          </p:nvPr>
        </p:nvSpPr>
        <p:spPr/>
        <p:txBody>
          <a:bodyPr/>
          <a:lstStyle/>
          <a:p>
            <a:pPr marL="0" indent="0">
              <a:buNone/>
            </a:pPr>
            <a:r>
              <a:rPr lang="en-US" sz="4800" dirty="0">
                <a:effectLst/>
                <a:latin typeface="Calibri" panose="020F0502020204030204" pitchFamily="34" charset="0"/>
                <a:ea typeface="Calibri" panose="020F0502020204030204" pitchFamily="34" charset="0"/>
                <a:cs typeface="Times New Roman" panose="02020603050405020304" pitchFamily="18" charset="0"/>
              </a:rPr>
              <a:t>What are the things you need to do?</a:t>
            </a:r>
          </a:p>
          <a:p>
            <a:pPr marL="0" indent="0">
              <a:buNone/>
            </a:pPr>
            <a:endParaRPr lang="en-US" dirty="0"/>
          </a:p>
        </p:txBody>
      </p:sp>
      <p:sp>
        <p:nvSpPr>
          <p:cNvPr id="4" name="Footer Placeholder 3">
            <a:extLst>
              <a:ext uri="{FF2B5EF4-FFF2-40B4-BE49-F238E27FC236}">
                <a16:creationId xmlns:a16="http://schemas.microsoft.com/office/drawing/2014/main" id="{B0182A4F-F25E-F0F1-A01D-744439EECA66}"/>
              </a:ext>
            </a:extLst>
          </p:cNvPr>
          <p:cNvSpPr>
            <a:spLocks noGrp="1"/>
          </p:cNvSpPr>
          <p:nvPr>
            <p:ph type="ftr" sz="quarter" idx="11"/>
          </p:nvPr>
        </p:nvSpPr>
        <p:spPr/>
        <p:txBody>
          <a:bodyPr/>
          <a:lstStyle/>
          <a:p>
            <a:r>
              <a:rPr lang="en-US" dirty="0"/>
              <a:t>Revision November 2024</a:t>
            </a:r>
          </a:p>
        </p:txBody>
      </p:sp>
    </p:spTree>
    <p:extLst>
      <p:ext uri="{BB962C8B-B14F-4D97-AF65-F5344CB8AC3E}">
        <p14:creationId xmlns:p14="http://schemas.microsoft.com/office/powerpoint/2010/main" val="298691577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B4DE830A-B531-4A3B-96F6-0ECE88B0855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9144001" cy="6866467"/>
            <a:chOff x="0" y="-8467"/>
            <a:chExt cx="12192000" cy="6866467"/>
          </a:xfrm>
        </p:grpSpPr>
        <p:cxnSp>
          <p:nvCxnSpPr>
            <p:cNvPr id="11" name="Straight Connector 10">
              <a:extLst>
                <a:ext uri="{FF2B5EF4-FFF2-40B4-BE49-F238E27FC236}">
                  <a16:creationId xmlns:a16="http://schemas.microsoft.com/office/drawing/2014/main" id="{2813DF2C-461A-4A8F-9679-A172790D1F3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54CD3A85-C039-4249-86E4-1EB9318B549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id="{887EA6D2-2883-42C2-993D-094CA6D65D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4" name="Rectangle 25">
              <a:extLst>
                <a:ext uri="{FF2B5EF4-FFF2-40B4-BE49-F238E27FC236}">
                  <a16:creationId xmlns:a16="http://schemas.microsoft.com/office/drawing/2014/main" id="{3B895046-636F-4D1B-ACA4-29AA0CB332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5" name="Isosceles Triangle 14">
              <a:extLst>
                <a:ext uri="{FF2B5EF4-FFF2-40B4-BE49-F238E27FC236}">
                  <a16:creationId xmlns:a16="http://schemas.microsoft.com/office/drawing/2014/main" id="{C6B0CDE3-E054-4EDD-A43B-F96843D8BF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6" name="Rectangle 27">
              <a:extLst>
                <a:ext uri="{FF2B5EF4-FFF2-40B4-BE49-F238E27FC236}">
                  <a16:creationId xmlns:a16="http://schemas.microsoft.com/office/drawing/2014/main" id="{3B66B1A2-F145-4C9B-85CC-4BF30D58CB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7" name="Rectangle 28">
              <a:extLst>
                <a:ext uri="{FF2B5EF4-FFF2-40B4-BE49-F238E27FC236}">
                  <a16:creationId xmlns:a16="http://schemas.microsoft.com/office/drawing/2014/main" id="{5D4FC972-94B3-4035-8D31-E668C132B4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8" name="Rectangle 29">
              <a:extLst>
                <a:ext uri="{FF2B5EF4-FFF2-40B4-BE49-F238E27FC236}">
                  <a16:creationId xmlns:a16="http://schemas.microsoft.com/office/drawing/2014/main" id="{374B9941-AFBE-4A77-A50E-B6EA04A746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9" name="Isosceles Triangle 18">
              <a:extLst>
                <a:ext uri="{FF2B5EF4-FFF2-40B4-BE49-F238E27FC236}">
                  <a16:creationId xmlns:a16="http://schemas.microsoft.com/office/drawing/2014/main" id="{27A982C5-2C38-4CE9-BC18-94697AD657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0" name="Isosceles Triangle 19">
              <a:extLst>
                <a:ext uri="{FF2B5EF4-FFF2-40B4-BE49-F238E27FC236}">
                  <a16:creationId xmlns:a16="http://schemas.microsoft.com/office/drawing/2014/main" id="{0060D8D1-7BB1-498F-AFBB-ADAC130A9E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2" name="Title 1">
            <a:extLst>
              <a:ext uri="{FF2B5EF4-FFF2-40B4-BE49-F238E27FC236}">
                <a16:creationId xmlns:a16="http://schemas.microsoft.com/office/drawing/2014/main" id="{C25ED841-B536-3D4B-FD4B-22761EE6BC03}"/>
              </a:ext>
            </a:extLst>
          </p:cNvPr>
          <p:cNvSpPr>
            <a:spLocks noGrp="1"/>
          </p:cNvSpPr>
          <p:nvPr>
            <p:ph type="title"/>
          </p:nvPr>
        </p:nvSpPr>
        <p:spPr>
          <a:xfrm>
            <a:off x="3730752" y="1265314"/>
            <a:ext cx="3224750" cy="3249131"/>
          </a:xfrm>
        </p:spPr>
        <p:txBody>
          <a:bodyPr vert="horz" lIns="91440" tIns="45720" rIns="91440" bIns="45720" rtlCol="0" anchor="b">
            <a:normAutofit/>
          </a:bodyPr>
          <a:lstStyle/>
          <a:p>
            <a:r>
              <a:rPr lang="en-US" sz="5000" kern="1200" dirty="0">
                <a:solidFill>
                  <a:schemeClr val="accent1"/>
                </a:solidFill>
                <a:latin typeface="+mj-lt"/>
                <a:ea typeface="+mj-ea"/>
                <a:cs typeface="+mj-cs"/>
              </a:rPr>
              <a:t>Conflict Resolution Exercise</a:t>
            </a:r>
          </a:p>
        </p:txBody>
      </p:sp>
      <p:sp>
        <p:nvSpPr>
          <p:cNvPr id="22" name="Isosceles Triangle 21">
            <a:extLst>
              <a:ext uri="{FF2B5EF4-FFF2-40B4-BE49-F238E27FC236}">
                <a16:creationId xmlns:a16="http://schemas.microsoft.com/office/drawing/2014/main" id="{5A7802B6-FF37-40CF-A7E2-6F2A0D9A9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380" y="12700"/>
            <a:ext cx="631947"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5" name="Picture 4" descr="Young casual woman crossed arms frowning">
            <a:extLst>
              <a:ext uri="{FF2B5EF4-FFF2-40B4-BE49-F238E27FC236}">
                <a16:creationId xmlns:a16="http://schemas.microsoft.com/office/drawing/2014/main" id="{BD1AEDBF-85DA-7EF1-9166-080522CF5321}"/>
              </a:ext>
            </a:extLst>
          </p:cNvPr>
          <p:cNvPicPr>
            <a:picLocks noChangeAspect="1"/>
          </p:cNvPicPr>
          <p:nvPr/>
        </p:nvPicPr>
        <p:blipFill>
          <a:blip r:embed="rId3"/>
          <a:stretch>
            <a:fillRect/>
          </a:stretch>
        </p:blipFill>
        <p:spPr>
          <a:xfrm>
            <a:off x="2276827" y="1265315"/>
            <a:ext cx="1213895" cy="4335340"/>
          </a:xfrm>
          <a:prstGeom prst="rect">
            <a:avLst/>
          </a:prstGeom>
        </p:spPr>
      </p:pic>
      <p:sp>
        <p:nvSpPr>
          <p:cNvPr id="4" name="Footer Placeholder 3">
            <a:extLst>
              <a:ext uri="{FF2B5EF4-FFF2-40B4-BE49-F238E27FC236}">
                <a16:creationId xmlns:a16="http://schemas.microsoft.com/office/drawing/2014/main" id="{52FA76BC-FE1F-DFF9-2AE8-52EA5C948502}"/>
              </a:ext>
            </a:extLst>
          </p:cNvPr>
          <p:cNvSpPr>
            <a:spLocks noGrp="1"/>
          </p:cNvSpPr>
          <p:nvPr>
            <p:ph type="ftr" sz="quarter" idx="11"/>
          </p:nvPr>
        </p:nvSpPr>
        <p:spPr>
          <a:xfrm>
            <a:off x="508000" y="6041362"/>
            <a:ext cx="4723209" cy="365125"/>
          </a:xfrm>
        </p:spPr>
        <p:txBody>
          <a:bodyPr vert="horz" lIns="91440" tIns="45720" rIns="91440" bIns="45720" rtlCol="0" anchor="ctr">
            <a:normAutofit/>
          </a:bodyPr>
          <a:lstStyle/>
          <a:p>
            <a:pPr defTabSz="914400">
              <a:spcAft>
                <a:spcPts val="600"/>
              </a:spcAft>
            </a:pPr>
            <a:r>
              <a:rPr lang="en-US" kern="1200">
                <a:solidFill>
                  <a:schemeClr val="tx1">
                    <a:tint val="75000"/>
                  </a:schemeClr>
                </a:solidFill>
                <a:latin typeface="+mn-lt"/>
                <a:ea typeface="+mn-ea"/>
                <a:cs typeface="+mn-cs"/>
              </a:rPr>
              <a:t>Revision November 2024</a:t>
            </a:r>
          </a:p>
        </p:txBody>
      </p:sp>
    </p:spTree>
    <p:extLst>
      <p:ext uri="{BB962C8B-B14F-4D97-AF65-F5344CB8AC3E}">
        <p14:creationId xmlns:p14="http://schemas.microsoft.com/office/powerpoint/2010/main" val="21275560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0B5F7E3B-C5F1-40E0-A491-558BAFBC112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181353" y="1460500"/>
            <a:ext cx="0" cy="3937000"/>
          </a:xfrm>
          <a:prstGeom prst="line">
            <a:avLst/>
          </a:prstGeom>
        </p:spPr>
        <p:style>
          <a:lnRef idx="1">
            <a:schemeClr val="accent1"/>
          </a:lnRef>
          <a:fillRef idx="0">
            <a:schemeClr val="accent1"/>
          </a:fillRef>
          <a:effectRef idx="0">
            <a:schemeClr val="accent1"/>
          </a:effectRef>
          <a:fontRef idx="minor">
            <a:schemeClr val="tx1"/>
          </a:fontRef>
        </p:style>
      </p:cxnSp>
      <p:sp>
        <p:nvSpPr>
          <p:cNvPr id="4" name="Footer Placeholder 3">
            <a:extLst>
              <a:ext uri="{FF2B5EF4-FFF2-40B4-BE49-F238E27FC236}">
                <a16:creationId xmlns:a16="http://schemas.microsoft.com/office/drawing/2014/main" id="{ABF3C28B-C8B1-ABC9-848B-16F0C4E57265}"/>
              </a:ext>
            </a:extLst>
          </p:cNvPr>
          <p:cNvSpPr>
            <a:spLocks noGrp="1"/>
          </p:cNvSpPr>
          <p:nvPr>
            <p:ph type="ftr" sz="quarter" idx="11"/>
          </p:nvPr>
        </p:nvSpPr>
        <p:spPr>
          <a:xfrm>
            <a:off x="508000" y="6041362"/>
            <a:ext cx="4723209" cy="365125"/>
          </a:xfrm>
        </p:spPr>
        <p:txBody>
          <a:bodyPr>
            <a:normAutofit/>
          </a:bodyPr>
          <a:lstStyle/>
          <a:p>
            <a:pPr>
              <a:spcAft>
                <a:spcPts val="600"/>
              </a:spcAft>
            </a:pPr>
            <a:r>
              <a:rPr lang="en-US"/>
              <a:t>Revision July 2024</a:t>
            </a:r>
          </a:p>
        </p:txBody>
      </p:sp>
      <p:sp>
        <p:nvSpPr>
          <p:cNvPr id="2" name="Title 1">
            <a:extLst>
              <a:ext uri="{FF2B5EF4-FFF2-40B4-BE49-F238E27FC236}">
                <a16:creationId xmlns:a16="http://schemas.microsoft.com/office/drawing/2014/main" id="{49F225B1-F85A-0824-0468-5D653AD49F80}"/>
              </a:ext>
            </a:extLst>
          </p:cNvPr>
          <p:cNvSpPr>
            <a:spLocks noGrp="1"/>
          </p:cNvSpPr>
          <p:nvPr>
            <p:ph type="title"/>
          </p:nvPr>
        </p:nvSpPr>
        <p:spPr>
          <a:xfrm>
            <a:off x="482600" y="816638"/>
            <a:ext cx="2525519" cy="5224724"/>
          </a:xfrm>
        </p:spPr>
        <p:txBody>
          <a:bodyPr anchor="ctr">
            <a:normAutofit/>
          </a:bodyPr>
          <a:lstStyle/>
          <a:p>
            <a:r>
              <a:rPr lang="en-US" dirty="0"/>
              <a:t>Conflict Resolution</a:t>
            </a:r>
          </a:p>
        </p:txBody>
      </p:sp>
      <p:sp>
        <p:nvSpPr>
          <p:cNvPr id="3" name="Content Placeholder 2">
            <a:extLst>
              <a:ext uri="{FF2B5EF4-FFF2-40B4-BE49-F238E27FC236}">
                <a16:creationId xmlns:a16="http://schemas.microsoft.com/office/drawing/2014/main" id="{59D11C13-EC87-E5F2-5C12-A35B13B0FD95}"/>
              </a:ext>
            </a:extLst>
          </p:cNvPr>
          <p:cNvSpPr>
            <a:spLocks noGrp="1"/>
          </p:cNvSpPr>
          <p:nvPr>
            <p:ph idx="1"/>
          </p:nvPr>
        </p:nvSpPr>
        <p:spPr>
          <a:xfrm>
            <a:off x="3259403" y="999200"/>
            <a:ext cx="4053079" cy="5224724"/>
          </a:xfrm>
        </p:spPr>
        <p:txBody>
          <a:bodyPr anchor="ctr">
            <a:normAutofit/>
          </a:bodyPr>
          <a:lstStyle/>
          <a:p>
            <a:pPr lvl="1"/>
            <a:r>
              <a:rPr lang="en-US" dirty="0"/>
              <a:t>Attempt to diffuse, de-escalate</a:t>
            </a:r>
          </a:p>
          <a:p>
            <a:pPr lvl="2"/>
            <a:r>
              <a:rPr lang="en-US" dirty="0"/>
              <a:t>Direct action - resolve the concern</a:t>
            </a:r>
          </a:p>
          <a:p>
            <a:pPr lvl="2"/>
            <a:r>
              <a:rPr lang="en-US" dirty="0"/>
              <a:t>Distract – change conversation</a:t>
            </a:r>
          </a:p>
          <a:p>
            <a:pPr lvl="2"/>
            <a:r>
              <a:rPr lang="en-US" dirty="0"/>
              <a:t>Delay – give time calm down to and come back to the situation</a:t>
            </a:r>
          </a:p>
          <a:p>
            <a:pPr lvl="2"/>
            <a:r>
              <a:rPr lang="en-US" dirty="0"/>
              <a:t>Delegate – bring feedback to management</a:t>
            </a:r>
          </a:p>
          <a:p>
            <a:pPr lvl="1"/>
            <a:r>
              <a:rPr lang="en-US" dirty="0"/>
              <a:t>Request support from CCM</a:t>
            </a:r>
          </a:p>
          <a:p>
            <a:pPr lvl="1"/>
            <a:r>
              <a:rPr lang="en-US" dirty="0"/>
              <a:t>Contact lead at EMO for guidance</a:t>
            </a:r>
          </a:p>
          <a:p>
            <a:pPr lvl="1"/>
            <a:r>
              <a:rPr lang="en-US" dirty="0"/>
              <a:t>Call 911 if necessary</a:t>
            </a:r>
          </a:p>
          <a:p>
            <a:pPr lvl="1"/>
            <a:r>
              <a:rPr lang="en-US" dirty="0"/>
              <a:t>Safety first!</a:t>
            </a:r>
          </a:p>
          <a:p>
            <a:pPr lvl="1"/>
            <a:endParaRPr lang="en-US" dirty="0"/>
          </a:p>
        </p:txBody>
      </p:sp>
    </p:spTree>
    <p:extLst>
      <p:ext uri="{BB962C8B-B14F-4D97-AF65-F5344CB8AC3E}">
        <p14:creationId xmlns:p14="http://schemas.microsoft.com/office/powerpoint/2010/main" val="312212087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23DC6B-536C-363B-2D6C-1F3D6B973B45}"/>
              </a:ext>
            </a:extLst>
          </p:cNvPr>
          <p:cNvSpPr>
            <a:spLocks noGrp="1"/>
          </p:cNvSpPr>
          <p:nvPr>
            <p:ph type="title"/>
          </p:nvPr>
        </p:nvSpPr>
        <p:spPr>
          <a:xfrm>
            <a:off x="507559" y="609600"/>
            <a:ext cx="2796807" cy="1320800"/>
          </a:xfrm>
        </p:spPr>
        <p:txBody>
          <a:bodyPr anchor="ctr">
            <a:normAutofit/>
          </a:bodyPr>
          <a:lstStyle/>
          <a:p>
            <a:r>
              <a:rPr lang="en-US" dirty="0"/>
              <a:t>Zero Tolerance</a:t>
            </a:r>
          </a:p>
        </p:txBody>
      </p:sp>
      <p:sp>
        <p:nvSpPr>
          <p:cNvPr id="3" name="Content Placeholder 2">
            <a:extLst>
              <a:ext uri="{FF2B5EF4-FFF2-40B4-BE49-F238E27FC236}">
                <a16:creationId xmlns:a16="http://schemas.microsoft.com/office/drawing/2014/main" id="{ADCCF62C-2A98-AB21-7512-4D4FB08A1801}"/>
              </a:ext>
            </a:extLst>
          </p:cNvPr>
          <p:cNvSpPr>
            <a:spLocks noGrp="1"/>
          </p:cNvSpPr>
          <p:nvPr>
            <p:ph idx="1"/>
          </p:nvPr>
        </p:nvSpPr>
        <p:spPr>
          <a:xfrm>
            <a:off x="513875" y="2160589"/>
            <a:ext cx="3452060" cy="3560733"/>
          </a:xfrm>
        </p:spPr>
        <p:txBody>
          <a:bodyPr>
            <a:normAutofit/>
          </a:bodyPr>
          <a:lstStyle/>
          <a:p>
            <a:pPr>
              <a:lnSpc>
                <a:spcPct val="90000"/>
              </a:lnSpc>
            </a:pPr>
            <a:r>
              <a:rPr lang="en-US" sz="1700" dirty="0"/>
              <a:t>HRM has zero tolerance for behavior that is illegal, inappropriate, or contrary to code of conduct</a:t>
            </a:r>
          </a:p>
          <a:p>
            <a:pPr>
              <a:lnSpc>
                <a:spcPct val="90000"/>
              </a:lnSpc>
            </a:pPr>
            <a:r>
              <a:rPr lang="en-US" sz="1700" dirty="0"/>
              <a:t>Verbal or physical abuse, discrimination, racism, sexualized </a:t>
            </a:r>
            <a:r>
              <a:rPr lang="en-US" sz="1700" dirty="0" err="1"/>
              <a:t>behaviour</a:t>
            </a:r>
            <a:r>
              <a:rPr lang="en-US" sz="1700" dirty="0"/>
              <a:t> </a:t>
            </a:r>
          </a:p>
          <a:p>
            <a:pPr>
              <a:lnSpc>
                <a:spcPct val="90000"/>
              </a:lnSpc>
            </a:pPr>
            <a:r>
              <a:rPr lang="en-US" sz="1700" dirty="0"/>
              <a:t>Applies to volunteers, staff, clients</a:t>
            </a:r>
          </a:p>
          <a:p>
            <a:pPr lvl="1">
              <a:lnSpc>
                <a:spcPct val="90000"/>
              </a:lnSpc>
            </a:pPr>
            <a:endParaRPr lang="en-US" sz="1700" dirty="0"/>
          </a:p>
          <a:p>
            <a:pPr lvl="1">
              <a:lnSpc>
                <a:spcPct val="90000"/>
              </a:lnSpc>
            </a:pPr>
            <a:endParaRPr lang="en-US" sz="1700" dirty="0"/>
          </a:p>
        </p:txBody>
      </p:sp>
      <p:pic>
        <p:nvPicPr>
          <p:cNvPr id="6" name="Picture 5" descr="Stop Bee">
            <a:extLst>
              <a:ext uri="{FF2B5EF4-FFF2-40B4-BE49-F238E27FC236}">
                <a16:creationId xmlns:a16="http://schemas.microsoft.com/office/drawing/2014/main" id="{55685A61-AA16-29FE-2DAC-7E745D247167}"/>
              </a:ext>
            </a:extLst>
          </p:cNvPr>
          <p:cNvPicPr>
            <a:picLocks noChangeAspect="1"/>
          </p:cNvPicPr>
          <p:nvPr/>
        </p:nvPicPr>
        <p:blipFill>
          <a:blip r:embed="rId3"/>
          <a:stretch>
            <a:fillRect/>
          </a:stretch>
        </p:blipFill>
        <p:spPr>
          <a:xfrm>
            <a:off x="4113410" y="1930400"/>
            <a:ext cx="3452060" cy="3452060"/>
          </a:xfrm>
          <a:prstGeom prst="rect">
            <a:avLst/>
          </a:prstGeom>
        </p:spPr>
      </p:pic>
      <p:sp>
        <p:nvSpPr>
          <p:cNvPr id="4" name="Footer Placeholder 3">
            <a:extLst>
              <a:ext uri="{FF2B5EF4-FFF2-40B4-BE49-F238E27FC236}">
                <a16:creationId xmlns:a16="http://schemas.microsoft.com/office/drawing/2014/main" id="{A80040BC-F24E-787F-0BF0-D4BAB4C2F31D}"/>
              </a:ext>
            </a:extLst>
          </p:cNvPr>
          <p:cNvSpPr>
            <a:spLocks noGrp="1"/>
          </p:cNvSpPr>
          <p:nvPr>
            <p:ph type="ftr" sz="quarter" idx="11"/>
          </p:nvPr>
        </p:nvSpPr>
        <p:spPr>
          <a:xfrm>
            <a:off x="508000" y="6041362"/>
            <a:ext cx="4155774" cy="365125"/>
          </a:xfrm>
        </p:spPr>
        <p:txBody>
          <a:bodyPr>
            <a:normAutofit/>
          </a:bodyPr>
          <a:lstStyle/>
          <a:p>
            <a:pPr>
              <a:spcAft>
                <a:spcPts val="600"/>
              </a:spcAft>
            </a:pPr>
            <a:r>
              <a:rPr lang="en-US"/>
              <a:t>Revision July 2024</a:t>
            </a:r>
          </a:p>
        </p:txBody>
      </p:sp>
    </p:spTree>
    <p:extLst>
      <p:ext uri="{BB962C8B-B14F-4D97-AF65-F5344CB8AC3E}">
        <p14:creationId xmlns:p14="http://schemas.microsoft.com/office/powerpoint/2010/main" val="283670203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B7075A-5526-2D43-AE47-297A94C7CC48}"/>
              </a:ext>
            </a:extLst>
          </p:cNvPr>
          <p:cNvSpPr>
            <a:spLocks noGrp="1"/>
          </p:cNvSpPr>
          <p:nvPr>
            <p:ph type="title"/>
          </p:nvPr>
        </p:nvSpPr>
        <p:spPr>
          <a:xfrm>
            <a:off x="120581" y="144650"/>
            <a:ext cx="3183982" cy="831742"/>
          </a:xfrm>
        </p:spPr>
        <p:txBody>
          <a:bodyPr anchor="ctr">
            <a:normAutofit fontScale="90000"/>
          </a:bodyPr>
          <a:lstStyle/>
          <a:p>
            <a:pPr>
              <a:lnSpc>
                <a:spcPct val="90000"/>
              </a:lnSpc>
            </a:pPr>
            <a:r>
              <a:rPr lang="en-US" sz="2800" dirty="0"/>
              <a:t>Volunteers </a:t>
            </a:r>
            <a:br>
              <a:rPr lang="en-US" sz="2800" dirty="0"/>
            </a:br>
            <a:endParaRPr lang="en-US" sz="2800" dirty="0"/>
          </a:p>
        </p:txBody>
      </p:sp>
      <p:sp>
        <p:nvSpPr>
          <p:cNvPr id="3" name="Content Placeholder 2">
            <a:extLst>
              <a:ext uri="{FF2B5EF4-FFF2-40B4-BE49-F238E27FC236}">
                <a16:creationId xmlns:a16="http://schemas.microsoft.com/office/drawing/2014/main" id="{8D57F80A-6ADB-D841-BA41-DDB340585BDA}"/>
              </a:ext>
            </a:extLst>
          </p:cNvPr>
          <p:cNvSpPr>
            <a:spLocks noGrp="1"/>
          </p:cNvSpPr>
          <p:nvPr>
            <p:ph idx="1"/>
          </p:nvPr>
        </p:nvSpPr>
        <p:spPr>
          <a:xfrm>
            <a:off x="263471" y="711521"/>
            <a:ext cx="3208149" cy="5892971"/>
          </a:xfrm>
        </p:spPr>
        <p:txBody>
          <a:bodyPr>
            <a:normAutofit/>
          </a:bodyPr>
          <a:lstStyle/>
          <a:p>
            <a:pPr marL="0" indent="0">
              <a:lnSpc>
                <a:spcPct val="90000"/>
              </a:lnSpc>
              <a:buNone/>
              <a:defRPr/>
            </a:pPr>
            <a:r>
              <a:rPr lang="en-CA" sz="1600" dirty="0"/>
              <a:t>What do volunteers bring to the table?</a:t>
            </a:r>
          </a:p>
          <a:p>
            <a:pPr marL="471488" lvl="1" indent="-128588">
              <a:lnSpc>
                <a:spcPct val="90000"/>
              </a:lnSpc>
              <a:defRPr/>
            </a:pPr>
            <a:r>
              <a:rPr lang="en-CA" dirty="0"/>
              <a:t>Varied backgrounds bring a wealth of expertise</a:t>
            </a:r>
          </a:p>
          <a:p>
            <a:pPr marL="471488" lvl="1" indent="-128588">
              <a:lnSpc>
                <a:spcPct val="90000"/>
              </a:lnSpc>
              <a:defRPr/>
            </a:pPr>
            <a:r>
              <a:rPr lang="en-CA" dirty="0"/>
              <a:t>Ongoing training is good for the organization and the volunteer</a:t>
            </a:r>
          </a:p>
          <a:p>
            <a:pPr marL="0" indent="0">
              <a:lnSpc>
                <a:spcPct val="90000"/>
              </a:lnSpc>
              <a:buClr>
                <a:schemeClr val="accent4"/>
              </a:buClr>
              <a:buNone/>
              <a:defRPr/>
            </a:pPr>
            <a:endParaRPr lang="en-CA" sz="1300" dirty="0"/>
          </a:p>
          <a:p>
            <a:pPr marL="0" indent="0">
              <a:lnSpc>
                <a:spcPct val="90000"/>
              </a:lnSpc>
              <a:buNone/>
              <a:defRPr/>
            </a:pPr>
            <a:r>
              <a:rPr lang="en-CA" sz="1600" dirty="0"/>
              <a:t>Other courses volunteers can participate in:</a:t>
            </a:r>
          </a:p>
          <a:p>
            <a:pPr lvl="1">
              <a:lnSpc>
                <a:spcPct val="90000"/>
              </a:lnSpc>
              <a:buFont typeface="Wingdings 3" pitchFamily="2" charset="2"/>
              <a:buChar char=""/>
              <a:defRPr/>
            </a:pPr>
            <a:r>
              <a:rPr lang="en-CA" dirty="0"/>
              <a:t>Food Handling</a:t>
            </a:r>
          </a:p>
          <a:p>
            <a:pPr lvl="1">
              <a:lnSpc>
                <a:spcPct val="90000"/>
              </a:lnSpc>
              <a:buFont typeface="Wingdings 3" pitchFamily="2" charset="2"/>
              <a:buChar char=""/>
              <a:defRPr/>
            </a:pPr>
            <a:r>
              <a:rPr lang="en-CA" dirty="0"/>
              <a:t>Comfort Centre Level 2</a:t>
            </a:r>
          </a:p>
          <a:p>
            <a:pPr lvl="1">
              <a:lnSpc>
                <a:spcPct val="90000"/>
              </a:lnSpc>
              <a:buFont typeface="Wingdings 3" pitchFamily="2" charset="2"/>
              <a:buChar char=""/>
              <a:defRPr/>
            </a:pPr>
            <a:r>
              <a:rPr lang="en-CA" dirty="0"/>
              <a:t>Basic Emergency Management</a:t>
            </a:r>
          </a:p>
          <a:p>
            <a:pPr lvl="1">
              <a:lnSpc>
                <a:spcPct val="90000"/>
              </a:lnSpc>
              <a:defRPr/>
            </a:pPr>
            <a:r>
              <a:rPr lang="en-CA" dirty="0"/>
              <a:t>Incident Command 100</a:t>
            </a:r>
          </a:p>
          <a:p>
            <a:pPr lvl="1">
              <a:lnSpc>
                <a:spcPct val="90000"/>
              </a:lnSpc>
              <a:defRPr/>
            </a:pPr>
            <a:r>
              <a:rPr lang="en-CA" dirty="0"/>
              <a:t>Radio Communications</a:t>
            </a:r>
          </a:p>
          <a:p>
            <a:pPr lvl="1">
              <a:lnSpc>
                <a:spcPct val="90000"/>
              </a:lnSpc>
              <a:defRPr/>
            </a:pPr>
            <a:r>
              <a:rPr lang="en-CA" dirty="0"/>
              <a:t>Mental Health</a:t>
            </a:r>
          </a:p>
          <a:p>
            <a:pPr>
              <a:lnSpc>
                <a:spcPct val="90000"/>
              </a:lnSpc>
            </a:pPr>
            <a:endParaRPr lang="en-US" sz="1300" dirty="0"/>
          </a:p>
        </p:txBody>
      </p:sp>
      <p:pic>
        <p:nvPicPr>
          <p:cNvPr id="5" name="Picture 4" descr="Diagram&#10;&#10;Description automatically generated">
            <a:extLst>
              <a:ext uri="{FF2B5EF4-FFF2-40B4-BE49-F238E27FC236}">
                <a16:creationId xmlns:a16="http://schemas.microsoft.com/office/drawing/2014/main" id="{7E5BD4A5-2A0C-9945-A8C0-5EBCD701E6A1}"/>
              </a:ext>
            </a:extLst>
          </p:cNvPr>
          <p:cNvPicPr>
            <a:picLocks noChangeAspect="1"/>
          </p:cNvPicPr>
          <p:nvPr/>
        </p:nvPicPr>
        <p:blipFill rotWithShape="1">
          <a:blip r:embed="rId3"/>
          <a:srcRect t="33373"/>
          <a:stretch/>
        </p:blipFill>
        <p:spPr>
          <a:xfrm>
            <a:off x="3614511" y="304799"/>
            <a:ext cx="5142031" cy="6248401"/>
          </a:xfrm>
          <a:prstGeom prst="rect">
            <a:avLst/>
          </a:prstGeom>
        </p:spPr>
      </p:pic>
      <p:sp>
        <p:nvSpPr>
          <p:cNvPr id="4" name="Footer Placeholder 3">
            <a:extLst>
              <a:ext uri="{FF2B5EF4-FFF2-40B4-BE49-F238E27FC236}">
                <a16:creationId xmlns:a16="http://schemas.microsoft.com/office/drawing/2014/main" id="{F6D639BC-5117-58F1-B3E6-C03CDF37F638}"/>
              </a:ext>
            </a:extLst>
          </p:cNvPr>
          <p:cNvSpPr>
            <a:spLocks noGrp="1"/>
          </p:cNvSpPr>
          <p:nvPr>
            <p:ph type="ftr" sz="quarter" idx="11"/>
          </p:nvPr>
        </p:nvSpPr>
        <p:spPr/>
        <p:txBody>
          <a:bodyPr/>
          <a:lstStyle/>
          <a:p>
            <a:r>
              <a:rPr lang="en-US" dirty="0"/>
              <a:t>Revision November 2024</a:t>
            </a:r>
          </a:p>
        </p:txBody>
      </p:sp>
    </p:spTree>
    <p:extLst>
      <p:ext uri="{BB962C8B-B14F-4D97-AF65-F5344CB8AC3E}">
        <p14:creationId xmlns:p14="http://schemas.microsoft.com/office/powerpoint/2010/main" val="357827244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F991D2-C6AC-C572-C5C8-CA8391AEB5CA}"/>
              </a:ext>
            </a:extLst>
          </p:cNvPr>
          <p:cNvSpPr>
            <a:spLocks noGrp="1"/>
          </p:cNvSpPr>
          <p:nvPr>
            <p:ph type="title"/>
          </p:nvPr>
        </p:nvSpPr>
        <p:spPr>
          <a:xfrm>
            <a:off x="2058715" y="2768600"/>
            <a:ext cx="6347713" cy="1320800"/>
          </a:xfrm>
        </p:spPr>
        <p:txBody>
          <a:bodyPr>
            <a:normAutofit/>
          </a:bodyPr>
          <a:lstStyle/>
          <a:p>
            <a:r>
              <a:rPr lang="en-US" sz="6000" dirty="0"/>
              <a:t>QUESTIONS?</a:t>
            </a:r>
          </a:p>
        </p:txBody>
      </p:sp>
      <p:sp>
        <p:nvSpPr>
          <p:cNvPr id="4" name="Footer Placeholder 3">
            <a:extLst>
              <a:ext uri="{FF2B5EF4-FFF2-40B4-BE49-F238E27FC236}">
                <a16:creationId xmlns:a16="http://schemas.microsoft.com/office/drawing/2014/main" id="{E0506362-0676-C33B-755B-5AA82689BB8F}"/>
              </a:ext>
            </a:extLst>
          </p:cNvPr>
          <p:cNvSpPr>
            <a:spLocks noGrp="1"/>
          </p:cNvSpPr>
          <p:nvPr>
            <p:ph type="ftr" sz="quarter" idx="11"/>
          </p:nvPr>
        </p:nvSpPr>
        <p:spPr/>
        <p:txBody>
          <a:bodyPr/>
          <a:lstStyle/>
          <a:p>
            <a:r>
              <a:rPr lang="en-US"/>
              <a:t>Revision July 2024</a:t>
            </a:r>
          </a:p>
        </p:txBody>
      </p:sp>
    </p:spTree>
    <p:extLst>
      <p:ext uri="{BB962C8B-B14F-4D97-AF65-F5344CB8AC3E}">
        <p14:creationId xmlns:p14="http://schemas.microsoft.com/office/powerpoint/2010/main" val="397068502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22F1B9-FB39-2E68-509C-68EC9506DD89}"/>
              </a:ext>
            </a:extLst>
          </p:cNvPr>
          <p:cNvSpPr>
            <a:spLocks noGrp="1"/>
          </p:cNvSpPr>
          <p:nvPr>
            <p:ph type="title"/>
          </p:nvPr>
        </p:nvSpPr>
        <p:spPr>
          <a:xfrm>
            <a:off x="2263087" y="4013628"/>
            <a:ext cx="6347713" cy="1320800"/>
          </a:xfrm>
        </p:spPr>
        <p:txBody>
          <a:bodyPr>
            <a:normAutofit/>
          </a:bodyPr>
          <a:lstStyle/>
          <a:p>
            <a:r>
              <a:rPr lang="en-US" sz="5400" dirty="0"/>
              <a:t>THANK YOU</a:t>
            </a:r>
          </a:p>
        </p:txBody>
      </p:sp>
      <p:sp>
        <p:nvSpPr>
          <p:cNvPr id="4" name="Footer Placeholder 3">
            <a:extLst>
              <a:ext uri="{FF2B5EF4-FFF2-40B4-BE49-F238E27FC236}">
                <a16:creationId xmlns:a16="http://schemas.microsoft.com/office/drawing/2014/main" id="{A2FBF0AF-E9D1-B460-5AFC-AA67E3390760}"/>
              </a:ext>
            </a:extLst>
          </p:cNvPr>
          <p:cNvSpPr>
            <a:spLocks noGrp="1"/>
          </p:cNvSpPr>
          <p:nvPr>
            <p:ph type="ftr" sz="quarter" idx="11"/>
          </p:nvPr>
        </p:nvSpPr>
        <p:spPr/>
        <p:txBody>
          <a:bodyPr/>
          <a:lstStyle/>
          <a:p>
            <a:r>
              <a:rPr lang="en-US"/>
              <a:t>Revision July 2024</a:t>
            </a:r>
          </a:p>
        </p:txBody>
      </p:sp>
      <p:pic>
        <p:nvPicPr>
          <p:cNvPr id="5" name="Picture 4">
            <a:extLst>
              <a:ext uri="{FF2B5EF4-FFF2-40B4-BE49-F238E27FC236}">
                <a16:creationId xmlns:a16="http://schemas.microsoft.com/office/drawing/2014/main" id="{5A596012-01D4-CF8E-D792-94242AD2DD5B}"/>
              </a:ext>
            </a:extLst>
          </p:cNvPr>
          <p:cNvPicPr>
            <a:picLocks noChangeAspect="1"/>
          </p:cNvPicPr>
          <p:nvPr/>
        </p:nvPicPr>
        <p:blipFill rotWithShape="1">
          <a:blip r:embed="rId2"/>
          <a:srcRect l="47558" t="-4039" b="-1"/>
          <a:stretch/>
        </p:blipFill>
        <p:spPr>
          <a:xfrm>
            <a:off x="2481943" y="1509058"/>
            <a:ext cx="2955001" cy="1919942"/>
          </a:xfrm>
          <a:prstGeom prst="rect">
            <a:avLst/>
          </a:prstGeom>
        </p:spPr>
      </p:pic>
    </p:spTree>
    <p:extLst>
      <p:ext uri="{BB962C8B-B14F-4D97-AF65-F5344CB8AC3E}">
        <p14:creationId xmlns:p14="http://schemas.microsoft.com/office/powerpoint/2010/main" val="2431288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C96406-457C-76A1-E479-81E743E8D284}"/>
              </a:ext>
            </a:extLst>
          </p:cNvPr>
          <p:cNvSpPr>
            <a:spLocks noGrp="1"/>
          </p:cNvSpPr>
          <p:nvPr>
            <p:ph type="title"/>
          </p:nvPr>
        </p:nvSpPr>
        <p:spPr/>
        <p:txBody>
          <a:bodyPr/>
          <a:lstStyle/>
          <a:p>
            <a:r>
              <a:rPr lang="en-US" dirty="0"/>
              <a:t>Halifax Regional Municipality</a:t>
            </a:r>
          </a:p>
        </p:txBody>
      </p:sp>
      <p:sp>
        <p:nvSpPr>
          <p:cNvPr id="3" name="Content Placeholder 2">
            <a:extLst>
              <a:ext uri="{FF2B5EF4-FFF2-40B4-BE49-F238E27FC236}">
                <a16:creationId xmlns:a16="http://schemas.microsoft.com/office/drawing/2014/main" id="{8FF33144-B055-16A6-6BA6-D1F8C1409635}"/>
              </a:ext>
            </a:extLst>
          </p:cNvPr>
          <p:cNvSpPr>
            <a:spLocks noGrp="1"/>
          </p:cNvSpPr>
          <p:nvPr>
            <p:ph idx="1"/>
          </p:nvPr>
        </p:nvSpPr>
        <p:spPr>
          <a:xfrm>
            <a:off x="609599" y="1246193"/>
            <a:ext cx="6347714" cy="1208910"/>
          </a:xfrm>
        </p:spPr>
        <p:txBody>
          <a:bodyPr>
            <a:normAutofit/>
          </a:bodyPr>
          <a:lstStyle/>
          <a:p>
            <a:r>
              <a:rPr lang="en-US" dirty="0"/>
              <a:t>Policies, Procedures, Guidelines</a:t>
            </a:r>
          </a:p>
          <a:p>
            <a:pPr marL="0" indent="0">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“I understand that I must adhere to all of HRM policies, procedures, and operating guidelines.”</a:t>
            </a:r>
          </a:p>
          <a:p>
            <a:endParaRPr lang="en-US" dirty="0"/>
          </a:p>
          <a:p>
            <a:endParaRPr lang="en-US" dirty="0"/>
          </a:p>
        </p:txBody>
      </p:sp>
      <p:sp>
        <p:nvSpPr>
          <p:cNvPr id="4" name="Footer Placeholder 3">
            <a:extLst>
              <a:ext uri="{FF2B5EF4-FFF2-40B4-BE49-F238E27FC236}">
                <a16:creationId xmlns:a16="http://schemas.microsoft.com/office/drawing/2014/main" id="{7AC9EB12-202A-CC7C-94E6-F22F1B5BAEC2}"/>
              </a:ext>
            </a:extLst>
          </p:cNvPr>
          <p:cNvSpPr>
            <a:spLocks noGrp="1"/>
          </p:cNvSpPr>
          <p:nvPr>
            <p:ph type="ftr" sz="quarter" idx="11"/>
          </p:nvPr>
        </p:nvSpPr>
        <p:spPr/>
        <p:txBody>
          <a:bodyPr/>
          <a:lstStyle/>
          <a:p>
            <a:r>
              <a:rPr lang="en-US" dirty="0"/>
              <a:t>Revision November 2024</a:t>
            </a:r>
          </a:p>
        </p:txBody>
      </p:sp>
      <p:pic>
        <p:nvPicPr>
          <p:cNvPr id="6" name="Picture 5">
            <a:extLst>
              <a:ext uri="{FF2B5EF4-FFF2-40B4-BE49-F238E27FC236}">
                <a16:creationId xmlns:a16="http://schemas.microsoft.com/office/drawing/2014/main" id="{CF0D6E05-AC66-2140-10EC-175E65D14E5A}"/>
              </a:ext>
            </a:extLst>
          </p:cNvPr>
          <p:cNvPicPr>
            <a:picLocks noChangeAspect="1"/>
          </p:cNvPicPr>
          <p:nvPr/>
        </p:nvPicPr>
        <p:blipFill>
          <a:blip r:embed="rId3"/>
          <a:srcRect l="11780" t="25952" r="13562" b="7808"/>
          <a:stretch/>
        </p:blipFill>
        <p:spPr>
          <a:xfrm>
            <a:off x="609599" y="2492678"/>
            <a:ext cx="6826685" cy="3407079"/>
          </a:xfrm>
          <a:prstGeom prst="rect">
            <a:avLst/>
          </a:prstGeom>
        </p:spPr>
      </p:pic>
    </p:spTree>
    <p:extLst>
      <p:ext uri="{BB962C8B-B14F-4D97-AF65-F5344CB8AC3E}">
        <p14:creationId xmlns:p14="http://schemas.microsoft.com/office/powerpoint/2010/main" val="27633928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FEC36-94EE-BC27-D8D0-5DEC22E9B294}"/>
              </a:ext>
            </a:extLst>
          </p:cNvPr>
          <p:cNvSpPr>
            <a:spLocks noGrp="1"/>
          </p:cNvSpPr>
          <p:nvPr>
            <p:ph type="title"/>
          </p:nvPr>
        </p:nvSpPr>
        <p:spPr/>
        <p:txBody>
          <a:bodyPr/>
          <a:lstStyle/>
          <a:p>
            <a:r>
              <a:rPr lang="en-US" dirty="0"/>
              <a:t>Emergency Management</a:t>
            </a:r>
          </a:p>
        </p:txBody>
      </p:sp>
      <p:sp>
        <p:nvSpPr>
          <p:cNvPr id="4" name="Footer Placeholder 3">
            <a:extLst>
              <a:ext uri="{FF2B5EF4-FFF2-40B4-BE49-F238E27FC236}">
                <a16:creationId xmlns:a16="http://schemas.microsoft.com/office/drawing/2014/main" id="{7E82669E-8516-AF3E-8C89-0E6256CC3AC3}"/>
              </a:ext>
            </a:extLst>
          </p:cNvPr>
          <p:cNvSpPr>
            <a:spLocks noGrp="1"/>
          </p:cNvSpPr>
          <p:nvPr>
            <p:ph type="ftr" sz="quarter" idx="11"/>
          </p:nvPr>
        </p:nvSpPr>
        <p:spPr/>
        <p:txBody>
          <a:bodyPr/>
          <a:lstStyle/>
          <a:p>
            <a:r>
              <a:rPr lang="en-US" dirty="0"/>
              <a:t>Revision November 2024</a:t>
            </a:r>
          </a:p>
        </p:txBody>
      </p:sp>
      <p:graphicFrame>
        <p:nvGraphicFramePr>
          <p:cNvPr id="5" name="Content Placeholder 5">
            <a:extLst>
              <a:ext uri="{FF2B5EF4-FFF2-40B4-BE49-F238E27FC236}">
                <a16:creationId xmlns:a16="http://schemas.microsoft.com/office/drawing/2014/main" id="{12FDE045-6438-D482-B48C-18AC0B05FAEF}"/>
              </a:ext>
            </a:extLst>
          </p:cNvPr>
          <p:cNvGraphicFramePr>
            <a:graphicFrameLocks noGrp="1"/>
          </p:cNvGraphicFramePr>
          <p:nvPr>
            <p:ph idx="1"/>
            <p:extLst>
              <p:ext uri="{D42A27DB-BD31-4B8C-83A1-F6EECF244321}">
                <p14:modId xmlns:p14="http://schemas.microsoft.com/office/powerpoint/2010/main" val="2837329390"/>
              </p:ext>
            </p:extLst>
          </p:nvPr>
        </p:nvGraphicFramePr>
        <p:xfrm>
          <a:off x="609600" y="1158930"/>
          <a:ext cx="6348413" cy="38814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DDEFACCA-6215-3D55-FAF3-E1E17E748A40}"/>
              </a:ext>
            </a:extLst>
          </p:cNvPr>
          <p:cNvSpPr txBox="1"/>
          <p:nvPr/>
        </p:nvSpPr>
        <p:spPr>
          <a:xfrm>
            <a:off x="636079" y="4550510"/>
            <a:ext cx="7397577" cy="1200329"/>
          </a:xfrm>
          <a:prstGeom prst="rect">
            <a:avLst/>
          </a:prstGeom>
          <a:noFill/>
        </p:spPr>
        <p:txBody>
          <a:bodyPr wrap="square">
            <a:spAutoFit/>
          </a:bodyPr>
          <a:lstStyle/>
          <a:p>
            <a:r>
              <a:rPr lang="en-US" dirty="0"/>
              <a:t>Municipal Emergency Plan:</a:t>
            </a:r>
          </a:p>
          <a:p>
            <a:endParaRPr lang="en-US" dirty="0"/>
          </a:p>
          <a:p>
            <a:r>
              <a:rPr lang="en-US" i="1" u="sng" dirty="0"/>
              <a:t>https://cdn.halifax.ca/sites/default/files/documents/city-hall/regional-council/170801rc1433.pdf</a:t>
            </a:r>
          </a:p>
        </p:txBody>
      </p:sp>
    </p:spTree>
    <p:extLst>
      <p:ext uri="{BB962C8B-B14F-4D97-AF65-F5344CB8AC3E}">
        <p14:creationId xmlns:p14="http://schemas.microsoft.com/office/powerpoint/2010/main" val="4184301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54645B-F6A4-3C47-AE0B-72F98301EEBB}"/>
              </a:ext>
            </a:extLst>
          </p:cNvPr>
          <p:cNvSpPr>
            <a:spLocks noGrp="1"/>
          </p:cNvSpPr>
          <p:nvPr>
            <p:ph type="title"/>
          </p:nvPr>
        </p:nvSpPr>
        <p:spPr>
          <a:xfrm>
            <a:off x="719172" y="116174"/>
            <a:ext cx="5619635" cy="1216741"/>
          </a:xfrm>
        </p:spPr>
        <p:txBody>
          <a:bodyPr>
            <a:normAutofit/>
          </a:bodyPr>
          <a:lstStyle/>
          <a:p>
            <a:r>
              <a:rPr lang="en-US" dirty="0"/>
              <a:t>Joint Emergency Management Teams (JEM)</a:t>
            </a:r>
          </a:p>
        </p:txBody>
      </p:sp>
      <p:sp>
        <p:nvSpPr>
          <p:cNvPr id="8" name="Content Placeholder 7">
            <a:extLst>
              <a:ext uri="{FF2B5EF4-FFF2-40B4-BE49-F238E27FC236}">
                <a16:creationId xmlns:a16="http://schemas.microsoft.com/office/drawing/2014/main" id="{49DDC3C1-2107-4446-9E72-EB368CEE0606}"/>
              </a:ext>
            </a:extLst>
          </p:cNvPr>
          <p:cNvSpPr>
            <a:spLocks noGrp="1"/>
          </p:cNvSpPr>
          <p:nvPr>
            <p:ph idx="1"/>
          </p:nvPr>
        </p:nvSpPr>
        <p:spPr>
          <a:xfrm>
            <a:off x="259679" y="2756619"/>
            <a:ext cx="2777558" cy="3622946"/>
          </a:xfrm>
        </p:spPr>
        <p:txBody>
          <a:bodyPr>
            <a:normAutofit/>
          </a:bodyPr>
          <a:lstStyle/>
          <a:p>
            <a:r>
              <a:rPr lang="en-CA" sz="1900" dirty="0"/>
              <a:t>Comfort Centre Management</a:t>
            </a:r>
          </a:p>
          <a:p>
            <a:pPr lvl="1">
              <a:buFont typeface="Wingdings" panose="05000000000000000000" pitchFamily="2" charset="2"/>
              <a:buChar char="§"/>
            </a:pPr>
            <a:r>
              <a:rPr lang="en-CA" sz="1700" dirty="0"/>
              <a:t>Set up &amp; Operation</a:t>
            </a:r>
          </a:p>
          <a:p>
            <a:pPr marL="457200" lvl="1" indent="0">
              <a:buNone/>
            </a:pPr>
            <a:endParaRPr lang="en-CA" sz="1700" dirty="0"/>
          </a:p>
        </p:txBody>
      </p:sp>
      <p:sp>
        <p:nvSpPr>
          <p:cNvPr id="7" name="Content Placeholder 7">
            <a:extLst>
              <a:ext uri="{FF2B5EF4-FFF2-40B4-BE49-F238E27FC236}">
                <a16:creationId xmlns:a16="http://schemas.microsoft.com/office/drawing/2014/main" id="{3C96842B-F1C7-A14F-843E-B5DB6F0ADF32}"/>
              </a:ext>
            </a:extLst>
          </p:cNvPr>
          <p:cNvSpPr txBox="1">
            <a:spLocks/>
          </p:cNvSpPr>
          <p:nvPr/>
        </p:nvSpPr>
        <p:spPr>
          <a:xfrm>
            <a:off x="4598560" y="2799155"/>
            <a:ext cx="3764854" cy="3622945"/>
          </a:xfrm>
          <a:prstGeom prst="rect">
            <a:avLst/>
          </a:prstGeom>
        </p:spPr>
        <p:txBody>
          <a:bodyPr vert="horz" lIns="68580" tIns="34290" rIns="68580" bIns="3429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lvl="1"/>
            <a:r>
              <a:rPr lang="en-CA" sz="1900" dirty="0"/>
              <a:t>Public Education</a:t>
            </a:r>
          </a:p>
          <a:p>
            <a:pPr lvl="2">
              <a:buFont typeface="Wingdings" panose="05000000000000000000" pitchFamily="2" charset="2"/>
              <a:buChar char="§"/>
            </a:pPr>
            <a:r>
              <a:rPr lang="en-CA" sz="1700" dirty="0"/>
              <a:t>HRVA </a:t>
            </a:r>
            <a:r>
              <a:rPr lang="en-CA" sz="1200" dirty="0"/>
              <a:t>(Hazard Risk Vulnerability Assessment)</a:t>
            </a:r>
          </a:p>
          <a:p>
            <a:pPr lvl="2">
              <a:buFont typeface="Wingdings" panose="05000000000000000000" pitchFamily="2" charset="2"/>
              <a:buChar char="§"/>
            </a:pPr>
            <a:r>
              <a:rPr lang="en-CA" sz="1700" dirty="0"/>
              <a:t>VVPR </a:t>
            </a:r>
            <a:r>
              <a:rPr lang="en-CA" sz="1200" dirty="0"/>
              <a:t>(Voluntary Vulnerable Persons Registry)</a:t>
            </a:r>
            <a:endParaRPr lang="en-CA" sz="1700" dirty="0"/>
          </a:p>
          <a:p>
            <a:pPr lvl="2">
              <a:buFont typeface="Wingdings" panose="05000000000000000000" pitchFamily="2" charset="2"/>
              <a:buChar char="§"/>
            </a:pPr>
            <a:r>
              <a:rPr lang="en-CA" sz="1700" dirty="0" err="1"/>
              <a:t>FireSmart</a:t>
            </a:r>
            <a:endParaRPr lang="en-CA" sz="1700" dirty="0"/>
          </a:p>
          <a:p>
            <a:pPr lvl="2"/>
            <a:endParaRPr lang="en-CA" sz="1700" dirty="0"/>
          </a:p>
          <a:p>
            <a:pPr lvl="1"/>
            <a:endParaRPr lang="en-CA" sz="1900" dirty="0"/>
          </a:p>
          <a:p>
            <a:endParaRPr lang="en-US" sz="1500" dirty="0"/>
          </a:p>
        </p:txBody>
      </p:sp>
      <p:sp>
        <p:nvSpPr>
          <p:cNvPr id="3" name="Footer Placeholder 2">
            <a:extLst>
              <a:ext uri="{FF2B5EF4-FFF2-40B4-BE49-F238E27FC236}">
                <a16:creationId xmlns:a16="http://schemas.microsoft.com/office/drawing/2014/main" id="{E46EA9B9-A373-2C2F-1679-D61D8990765F}"/>
              </a:ext>
            </a:extLst>
          </p:cNvPr>
          <p:cNvSpPr>
            <a:spLocks noGrp="1"/>
          </p:cNvSpPr>
          <p:nvPr>
            <p:ph type="ftr" sz="quarter" idx="11"/>
          </p:nvPr>
        </p:nvSpPr>
        <p:spPr/>
        <p:txBody>
          <a:bodyPr/>
          <a:lstStyle/>
          <a:p>
            <a:r>
              <a:rPr lang="en-US" dirty="0"/>
              <a:t>Revision November 2024</a:t>
            </a:r>
          </a:p>
        </p:txBody>
      </p:sp>
      <p:sp>
        <p:nvSpPr>
          <p:cNvPr id="12" name="Content Placeholder 7">
            <a:extLst>
              <a:ext uri="{FF2B5EF4-FFF2-40B4-BE49-F238E27FC236}">
                <a16:creationId xmlns:a16="http://schemas.microsoft.com/office/drawing/2014/main" id="{29532673-FF0E-625F-88ED-6F69892A8C9F}"/>
              </a:ext>
            </a:extLst>
          </p:cNvPr>
          <p:cNvSpPr txBox="1">
            <a:spLocks/>
          </p:cNvSpPr>
          <p:nvPr/>
        </p:nvSpPr>
        <p:spPr>
          <a:xfrm>
            <a:off x="2711561" y="2784150"/>
            <a:ext cx="2478964" cy="3622946"/>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en-CA" sz="1900" dirty="0"/>
              <a:t>Community Status Updates</a:t>
            </a:r>
          </a:p>
          <a:p>
            <a:pPr lvl="1">
              <a:buFont typeface="Wingdings" panose="05000000000000000000" pitchFamily="2" charset="2"/>
              <a:buChar char="§"/>
            </a:pPr>
            <a:r>
              <a:rPr lang="en-CA" sz="1700" dirty="0"/>
              <a:t>Facility Profiles</a:t>
            </a:r>
          </a:p>
          <a:p>
            <a:pPr marL="457200" lvl="1" indent="0">
              <a:buFont typeface="Wingdings 3" charset="2"/>
              <a:buNone/>
            </a:pPr>
            <a:endParaRPr lang="en-CA" sz="1700" dirty="0"/>
          </a:p>
        </p:txBody>
      </p:sp>
      <p:pic>
        <p:nvPicPr>
          <p:cNvPr id="14" name="Graphic 13" descr="Care with solid fill">
            <a:extLst>
              <a:ext uri="{FF2B5EF4-FFF2-40B4-BE49-F238E27FC236}">
                <a16:creationId xmlns:a16="http://schemas.microsoft.com/office/drawing/2014/main" id="{332A5D0F-2B4E-ED1C-A1B5-C59031C1DBB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95819" y="1815296"/>
            <a:ext cx="914400" cy="914400"/>
          </a:xfrm>
          <a:prstGeom prst="rect">
            <a:avLst/>
          </a:prstGeom>
        </p:spPr>
      </p:pic>
      <p:pic>
        <p:nvPicPr>
          <p:cNvPr id="16" name="Graphic 15" descr="Clipboard with solid fill">
            <a:extLst>
              <a:ext uri="{FF2B5EF4-FFF2-40B4-BE49-F238E27FC236}">
                <a16:creationId xmlns:a16="http://schemas.microsoft.com/office/drawing/2014/main" id="{1BE748D9-B5F9-DFB0-6A69-90516C3D99B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332645" y="1815296"/>
            <a:ext cx="914400" cy="914400"/>
          </a:xfrm>
          <a:prstGeom prst="rect">
            <a:avLst/>
          </a:prstGeom>
        </p:spPr>
      </p:pic>
      <p:pic>
        <p:nvPicPr>
          <p:cNvPr id="18" name="Graphic 17" descr="Megaphone with solid fill">
            <a:extLst>
              <a:ext uri="{FF2B5EF4-FFF2-40B4-BE49-F238E27FC236}">
                <a16:creationId xmlns:a16="http://schemas.microsoft.com/office/drawing/2014/main" id="{B541CC66-53E9-0887-0C69-2E63E8046C3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818977" y="1806880"/>
            <a:ext cx="914400" cy="914400"/>
          </a:xfrm>
          <a:prstGeom prst="rect">
            <a:avLst/>
          </a:prstGeom>
        </p:spPr>
      </p:pic>
    </p:spTree>
    <p:extLst>
      <p:ext uri="{BB962C8B-B14F-4D97-AF65-F5344CB8AC3E}">
        <p14:creationId xmlns:p14="http://schemas.microsoft.com/office/powerpoint/2010/main" val="27796087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B4DE830A-B531-4A3B-96F6-0ECE88B0855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9144001" cy="6866467"/>
            <a:chOff x="0" y="-8467"/>
            <a:chExt cx="12192000" cy="6866467"/>
          </a:xfrm>
        </p:grpSpPr>
        <p:cxnSp>
          <p:nvCxnSpPr>
            <p:cNvPr id="11" name="Straight Connector 10">
              <a:extLst>
                <a:ext uri="{FF2B5EF4-FFF2-40B4-BE49-F238E27FC236}">
                  <a16:creationId xmlns:a16="http://schemas.microsoft.com/office/drawing/2014/main" id="{2813DF2C-461A-4A8F-9679-A172790D1F3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54CD3A85-C039-4249-86E4-1EB9318B549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id="{887EA6D2-2883-42C2-993D-094CA6D65D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4" name="Rectangle 25">
              <a:extLst>
                <a:ext uri="{FF2B5EF4-FFF2-40B4-BE49-F238E27FC236}">
                  <a16:creationId xmlns:a16="http://schemas.microsoft.com/office/drawing/2014/main" id="{3B895046-636F-4D1B-ACA4-29AA0CB332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5" name="Isosceles Triangle 14">
              <a:extLst>
                <a:ext uri="{FF2B5EF4-FFF2-40B4-BE49-F238E27FC236}">
                  <a16:creationId xmlns:a16="http://schemas.microsoft.com/office/drawing/2014/main" id="{C6B0CDE3-E054-4EDD-A43B-F96843D8BF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6" name="Rectangle 27">
              <a:extLst>
                <a:ext uri="{FF2B5EF4-FFF2-40B4-BE49-F238E27FC236}">
                  <a16:creationId xmlns:a16="http://schemas.microsoft.com/office/drawing/2014/main" id="{3B66B1A2-F145-4C9B-85CC-4BF30D58CB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7" name="Rectangle 28">
              <a:extLst>
                <a:ext uri="{FF2B5EF4-FFF2-40B4-BE49-F238E27FC236}">
                  <a16:creationId xmlns:a16="http://schemas.microsoft.com/office/drawing/2014/main" id="{5D4FC972-94B3-4035-8D31-E668C132B4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8" name="Rectangle 29">
              <a:extLst>
                <a:ext uri="{FF2B5EF4-FFF2-40B4-BE49-F238E27FC236}">
                  <a16:creationId xmlns:a16="http://schemas.microsoft.com/office/drawing/2014/main" id="{374B9941-AFBE-4A77-A50E-B6EA04A746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9" name="Isosceles Triangle 18">
              <a:extLst>
                <a:ext uri="{FF2B5EF4-FFF2-40B4-BE49-F238E27FC236}">
                  <a16:creationId xmlns:a16="http://schemas.microsoft.com/office/drawing/2014/main" id="{27A982C5-2C38-4CE9-BC18-94697AD657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0" name="Isosceles Triangle 19">
              <a:extLst>
                <a:ext uri="{FF2B5EF4-FFF2-40B4-BE49-F238E27FC236}">
                  <a16:creationId xmlns:a16="http://schemas.microsoft.com/office/drawing/2014/main" id="{0060D8D1-7BB1-498F-AFBB-ADAC130A9E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2" name="Title 1">
            <a:extLst>
              <a:ext uri="{FF2B5EF4-FFF2-40B4-BE49-F238E27FC236}">
                <a16:creationId xmlns:a16="http://schemas.microsoft.com/office/drawing/2014/main" id="{11FE510F-48DE-418F-0312-7F5817423E03}"/>
              </a:ext>
            </a:extLst>
          </p:cNvPr>
          <p:cNvSpPr>
            <a:spLocks noGrp="1"/>
          </p:cNvSpPr>
          <p:nvPr>
            <p:ph type="title"/>
          </p:nvPr>
        </p:nvSpPr>
        <p:spPr>
          <a:xfrm>
            <a:off x="1200149" y="4571999"/>
            <a:ext cx="5755351" cy="1087656"/>
          </a:xfrm>
        </p:spPr>
        <p:txBody>
          <a:bodyPr vert="horz" lIns="91440" tIns="45720" rIns="91440" bIns="45720" rtlCol="0" anchor="b">
            <a:normAutofit/>
          </a:bodyPr>
          <a:lstStyle/>
          <a:p>
            <a:r>
              <a:rPr lang="en-US" sz="4200" kern="1200">
                <a:solidFill>
                  <a:schemeClr val="accent1"/>
                </a:solidFill>
                <a:latin typeface="+mj-lt"/>
                <a:ea typeface="+mj-ea"/>
                <a:cs typeface="+mj-cs"/>
              </a:rPr>
              <a:t>JEM Boundaries</a:t>
            </a:r>
          </a:p>
        </p:txBody>
      </p:sp>
      <p:pic>
        <p:nvPicPr>
          <p:cNvPr id="5" name="Content Placeholder 6">
            <a:extLst>
              <a:ext uri="{FF2B5EF4-FFF2-40B4-BE49-F238E27FC236}">
                <a16:creationId xmlns:a16="http://schemas.microsoft.com/office/drawing/2014/main" id="{32A4422A-CAC8-64C9-09E2-8A45F2C72C48}"/>
              </a:ext>
            </a:extLst>
          </p:cNvPr>
          <p:cNvPicPr>
            <a:picLocks noGrp="1" noChangeAspect="1"/>
          </p:cNvPicPr>
          <p:nvPr>
            <p:ph idx="1"/>
          </p:nvPr>
        </p:nvPicPr>
        <p:blipFill>
          <a:blip r:embed="rId3"/>
          <a:stretch>
            <a:fillRect/>
          </a:stretch>
        </p:blipFill>
        <p:spPr>
          <a:xfrm>
            <a:off x="1200150" y="792040"/>
            <a:ext cx="5718872" cy="3459917"/>
          </a:xfrm>
          <a:prstGeom prst="rect">
            <a:avLst/>
          </a:prstGeom>
        </p:spPr>
      </p:pic>
      <p:sp>
        <p:nvSpPr>
          <p:cNvPr id="4" name="Footer Placeholder 3">
            <a:extLst>
              <a:ext uri="{FF2B5EF4-FFF2-40B4-BE49-F238E27FC236}">
                <a16:creationId xmlns:a16="http://schemas.microsoft.com/office/drawing/2014/main" id="{F8206D09-8CFB-0D23-7A7C-8F8FF154253E}"/>
              </a:ext>
            </a:extLst>
          </p:cNvPr>
          <p:cNvSpPr>
            <a:spLocks noGrp="1"/>
          </p:cNvSpPr>
          <p:nvPr>
            <p:ph type="ftr" sz="quarter" idx="11"/>
          </p:nvPr>
        </p:nvSpPr>
        <p:spPr>
          <a:xfrm>
            <a:off x="508000" y="6352651"/>
            <a:ext cx="4723209" cy="365125"/>
          </a:xfrm>
        </p:spPr>
        <p:txBody>
          <a:bodyPr vert="horz" lIns="91440" tIns="45720" rIns="91440" bIns="45720" rtlCol="0" anchor="ctr">
            <a:normAutofit/>
          </a:bodyPr>
          <a:lstStyle/>
          <a:p>
            <a:pPr defTabSz="914400">
              <a:spcAft>
                <a:spcPts val="600"/>
              </a:spcAft>
            </a:pPr>
            <a:r>
              <a:rPr lang="en-US" kern="1200" dirty="0">
                <a:solidFill>
                  <a:schemeClr val="tx1">
                    <a:tint val="75000"/>
                  </a:schemeClr>
                </a:solidFill>
                <a:latin typeface="+mn-lt"/>
                <a:ea typeface="+mn-ea"/>
                <a:cs typeface="+mn-cs"/>
              </a:rPr>
              <a:t>Revision </a:t>
            </a:r>
            <a:r>
              <a:rPr lang="en-US" dirty="0"/>
              <a:t>November</a:t>
            </a:r>
            <a:r>
              <a:rPr lang="en-US" kern="1200" dirty="0">
                <a:solidFill>
                  <a:schemeClr val="tx1">
                    <a:tint val="75000"/>
                  </a:schemeClr>
                </a:solidFill>
                <a:latin typeface="+mn-lt"/>
                <a:ea typeface="+mn-ea"/>
                <a:cs typeface="+mn-cs"/>
              </a:rPr>
              <a:t> 2024</a:t>
            </a:r>
          </a:p>
        </p:txBody>
      </p:sp>
    </p:spTree>
    <p:extLst>
      <p:ext uri="{BB962C8B-B14F-4D97-AF65-F5344CB8AC3E}">
        <p14:creationId xmlns:p14="http://schemas.microsoft.com/office/powerpoint/2010/main" val="27849833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45D430-C917-F347-9A34-5CE7C9E74A09}"/>
              </a:ext>
            </a:extLst>
          </p:cNvPr>
          <p:cNvSpPr>
            <a:spLocks noGrp="1"/>
          </p:cNvSpPr>
          <p:nvPr>
            <p:ph type="title"/>
          </p:nvPr>
        </p:nvSpPr>
        <p:spPr/>
        <p:txBody>
          <a:bodyPr/>
          <a:lstStyle/>
          <a:p>
            <a:r>
              <a:rPr lang="en-US" dirty="0"/>
              <a:t>Mass Notification System</a:t>
            </a:r>
          </a:p>
        </p:txBody>
      </p:sp>
      <p:sp>
        <p:nvSpPr>
          <p:cNvPr id="3" name="Content Placeholder 2">
            <a:extLst>
              <a:ext uri="{FF2B5EF4-FFF2-40B4-BE49-F238E27FC236}">
                <a16:creationId xmlns:a16="http://schemas.microsoft.com/office/drawing/2014/main" id="{643B5353-7718-7745-AB32-37AE556AE5DE}"/>
              </a:ext>
            </a:extLst>
          </p:cNvPr>
          <p:cNvSpPr>
            <a:spLocks noGrp="1"/>
          </p:cNvSpPr>
          <p:nvPr>
            <p:ph idx="1"/>
          </p:nvPr>
        </p:nvSpPr>
        <p:spPr>
          <a:xfrm>
            <a:off x="509812" y="1747890"/>
            <a:ext cx="4372154" cy="4500509"/>
          </a:xfrm>
        </p:spPr>
        <p:txBody>
          <a:bodyPr>
            <a:normAutofit/>
          </a:bodyPr>
          <a:lstStyle/>
          <a:p>
            <a:pPr>
              <a:spcBef>
                <a:spcPts val="0"/>
              </a:spcBef>
              <a:spcAft>
                <a:spcPts val="1000"/>
              </a:spcAft>
            </a:pPr>
            <a:r>
              <a:rPr lang="en-CA" dirty="0"/>
              <a:t>HRM owned and operated</a:t>
            </a:r>
          </a:p>
          <a:p>
            <a:pPr>
              <a:spcBef>
                <a:spcPts val="0"/>
              </a:spcBef>
              <a:spcAft>
                <a:spcPts val="1000"/>
              </a:spcAft>
            </a:pPr>
            <a:r>
              <a:rPr lang="en-CA" dirty="0"/>
              <a:t>Mass notification system for the Municipality, keeping residents informed about emergencies and operations updates</a:t>
            </a:r>
          </a:p>
          <a:p>
            <a:pPr>
              <a:spcBef>
                <a:spcPts val="0"/>
              </a:spcBef>
              <a:spcAft>
                <a:spcPts val="1000"/>
              </a:spcAft>
            </a:pPr>
            <a:r>
              <a:rPr lang="en-US" dirty="0"/>
              <a:t>Must sign up to get messages</a:t>
            </a:r>
          </a:p>
          <a:p>
            <a:pPr>
              <a:spcBef>
                <a:spcPts val="0"/>
              </a:spcBef>
              <a:spcAft>
                <a:spcPts val="1000"/>
              </a:spcAft>
            </a:pPr>
            <a:r>
              <a:rPr lang="en-US" dirty="0">
                <a:hlinkClick r:id="rId3"/>
              </a:rPr>
              <a:t>https://www.halifax.ca/fire-police/fire/emergency-management/hfxalert</a:t>
            </a:r>
            <a:endParaRPr lang="en-US" dirty="0"/>
          </a:p>
          <a:p>
            <a:endParaRPr lang="en-US" sz="1900" dirty="0"/>
          </a:p>
          <a:p>
            <a:pPr marL="0" indent="0">
              <a:buNone/>
            </a:pPr>
            <a:endParaRPr lang="en-CA" dirty="0"/>
          </a:p>
        </p:txBody>
      </p:sp>
      <p:pic>
        <p:nvPicPr>
          <p:cNvPr id="5" name="Picture 4" descr="Text&#10;&#10;Description automatically generated">
            <a:extLst>
              <a:ext uri="{FF2B5EF4-FFF2-40B4-BE49-F238E27FC236}">
                <a16:creationId xmlns:a16="http://schemas.microsoft.com/office/drawing/2014/main" id="{B8017249-8C3A-9648-B0AA-3029557FC6AB}"/>
              </a:ext>
            </a:extLst>
          </p:cNvPr>
          <p:cNvPicPr>
            <a:picLocks noChangeAspect="1"/>
          </p:cNvPicPr>
          <p:nvPr/>
        </p:nvPicPr>
        <p:blipFill>
          <a:blip r:embed="rId4"/>
          <a:stretch>
            <a:fillRect/>
          </a:stretch>
        </p:blipFill>
        <p:spPr>
          <a:xfrm>
            <a:off x="4757980" y="2683016"/>
            <a:ext cx="2627930" cy="1518653"/>
          </a:xfrm>
          <a:prstGeom prst="rect">
            <a:avLst/>
          </a:prstGeom>
        </p:spPr>
      </p:pic>
      <p:sp>
        <p:nvSpPr>
          <p:cNvPr id="4" name="Footer Placeholder 3">
            <a:extLst>
              <a:ext uri="{FF2B5EF4-FFF2-40B4-BE49-F238E27FC236}">
                <a16:creationId xmlns:a16="http://schemas.microsoft.com/office/drawing/2014/main" id="{14A01013-DE79-7203-B5A1-F0243126F43F}"/>
              </a:ext>
            </a:extLst>
          </p:cNvPr>
          <p:cNvSpPr>
            <a:spLocks noGrp="1"/>
          </p:cNvSpPr>
          <p:nvPr>
            <p:ph type="ftr" sz="quarter" idx="11"/>
          </p:nvPr>
        </p:nvSpPr>
        <p:spPr/>
        <p:txBody>
          <a:bodyPr/>
          <a:lstStyle/>
          <a:p>
            <a:r>
              <a:rPr lang="en-US" dirty="0"/>
              <a:t>Revision November 2024</a:t>
            </a:r>
          </a:p>
        </p:txBody>
      </p:sp>
    </p:spTree>
    <p:extLst>
      <p:ext uri="{BB962C8B-B14F-4D97-AF65-F5344CB8AC3E}">
        <p14:creationId xmlns:p14="http://schemas.microsoft.com/office/powerpoint/2010/main" val="37814451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00AB3D-58DA-4386-A023-F90516759C09}"/>
              </a:ext>
            </a:extLst>
          </p:cNvPr>
          <p:cNvSpPr>
            <a:spLocks noGrp="1"/>
          </p:cNvSpPr>
          <p:nvPr>
            <p:ph type="title"/>
          </p:nvPr>
        </p:nvSpPr>
        <p:spPr>
          <a:xfrm>
            <a:off x="507559" y="321502"/>
            <a:ext cx="2796807" cy="1320800"/>
          </a:xfrm>
        </p:spPr>
        <p:txBody>
          <a:bodyPr anchor="ctr">
            <a:normAutofit/>
          </a:bodyPr>
          <a:lstStyle/>
          <a:p>
            <a:r>
              <a:rPr lang="en-US" dirty="0"/>
              <a:t>Alert Ready</a:t>
            </a:r>
          </a:p>
        </p:txBody>
      </p:sp>
      <p:sp>
        <p:nvSpPr>
          <p:cNvPr id="9" name="Content Placeholder 8">
            <a:extLst>
              <a:ext uri="{FF2B5EF4-FFF2-40B4-BE49-F238E27FC236}">
                <a16:creationId xmlns:a16="http://schemas.microsoft.com/office/drawing/2014/main" id="{6AD4E542-AEA8-CE2E-3512-0D71BF57E714}"/>
              </a:ext>
            </a:extLst>
          </p:cNvPr>
          <p:cNvSpPr>
            <a:spLocks noGrp="1"/>
          </p:cNvSpPr>
          <p:nvPr>
            <p:ph idx="1"/>
          </p:nvPr>
        </p:nvSpPr>
        <p:spPr>
          <a:xfrm>
            <a:off x="513875" y="1646239"/>
            <a:ext cx="3945391" cy="3560733"/>
          </a:xfrm>
        </p:spPr>
        <p:txBody>
          <a:bodyPr>
            <a:normAutofit/>
          </a:bodyPr>
          <a:lstStyle/>
          <a:p>
            <a:r>
              <a:rPr lang="en-US" dirty="0">
                <a:latin typeface="+mj-lt"/>
              </a:rPr>
              <a:t>Provincially Operated</a:t>
            </a:r>
          </a:p>
          <a:p>
            <a:r>
              <a:rPr lang="en-US" b="0" dirty="0">
                <a:solidFill>
                  <a:srgbClr val="202122"/>
                </a:solidFill>
                <a:effectLst/>
                <a:latin typeface="+mj-lt"/>
              </a:rPr>
              <a:t>I</a:t>
            </a:r>
            <a:r>
              <a:rPr lang="en-US" b="0" i="0" dirty="0">
                <a:solidFill>
                  <a:srgbClr val="202122"/>
                </a:solidFill>
                <a:effectLst/>
                <a:latin typeface="+mj-lt"/>
              </a:rPr>
              <a:t>ssues emergency alerts via </a:t>
            </a:r>
            <a:r>
              <a:rPr lang="en-US" dirty="0">
                <a:solidFill>
                  <a:srgbClr val="202122"/>
                </a:solidFill>
                <a:latin typeface="+mj-lt"/>
              </a:rPr>
              <a:t>T</a:t>
            </a:r>
            <a:r>
              <a:rPr lang="en-US" b="0" i="0" dirty="0">
                <a:solidFill>
                  <a:srgbClr val="202122"/>
                </a:solidFill>
                <a:effectLst/>
                <a:latin typeface="+mj-lt"/>
              </a:rPr>
              <a:t>elevision, Radio, Cell </a:t>
            </a:r>
            <a:r>
              <a:rPr lang="en-US" dirty="0">
                <a:solidFill>
                  <a:srgbClr val="202122"/>
                </a:solidFill>
                <a:latin typeface="+mj-lt"/>
              </a:rPr>
              <a:t>P</a:t>
            </a:r>
            <a:r>
              <a:rPr lang="en-US" b="0" i="0" dirty="0">
                <a:solidFill>
                  <a:srgbClr val="202122"/>
                </a:solidFill>
                <a:effectLst/>
                <a:latin typeface="+mj-lt"/>
              </a:rPr>
              <a:t>hones and Wireless </a:t>
            </a:r>
            <a:r>
              <a:rPr lang="en-US" dirty="0">
                <a:solidFill>
                  <a:srgbClr val="202122"/>
                </a:solidFill>
                <a:latin typeface="+mj-lt"/>
              </a:rPr>
              <a:t>D</a:t>
            </a:r>
            <a:r>
              <a:rPr lang="en-US" b="0" i="0" dirty="0">
                <a:solidFill>
                  <a:srgbClr val="202122"/>
                </a:solidFill>
                <a:effectLst/>
                <a:latin typeface="+mj-lt"/>
              </a:rPr>
              <a:t>evices</a:t>
            </a:r>
          </a:p>
          <a:p>
            <a:r>
              <a:rPr lang="en-US" b="0" i="0" dirty="0">
                <a:solidFill>
                  <a:srgbClr val="202122"/>
                </a:solidFill>
                <a:effectLst/>
                <a:latin typeface="+mj-lt"/>
              </a:rPr>
              <a:t>Public awareness tests are held twice per-year</a:t>
            </a:r>
            <a:endParaRPr lang="en-US" dirty="0">
              <a:solidFill>
                <a:srgbClr val="202122"/>
              </a:solidFill>
              <a:latin typeface="+mj-lt"/>
            </a:endParaRPr>
          </a:p>
          <a:p>
            <a:r>
              <a:rPr lang="en-US" dirty="0">
                <a:latin typeface="+mj-lt"/>
              </a:rPr>
              <a:t>Used to reach all of HRM</a:t>
            </a:r>
          </a:p>
        </p:txBody>
      </p:sp>
      <p:pic>
        <p:nvPicPr>
          <p:cNvPr id="5" name="Content Placeholder 4">
            <a:extLst>
              <a:ext uri="{FF2B5EF4-FFF2-40B4-BE49-F238E27FC236}">
                <a16:creationId xmlns:a16="http://schemas.microsoft.com/office/drawing/2014/main" id="{8B8CEDA5-E851-4347-B0C3-D0D6756F0889}"/>
              </a:ext>
            </a:extLst>
          </p:cNvPr>
          <p:cNvPicPr>
            <a:picLocks noChangeAspect="1"/>
          </p:cNvPicPr>
          <p:nvPr/>
        </p:nvPicPr>
        <p:blipFill>
          <a:blip r:embed="rId3"/>
          <a:stretch>
            <a:fillRect/>
          </a:stretch>
        </p:blipFill>
        <p:spPr>
          <a:xfrm>
            <a:off x="4874675" y="2194249"/>
            <a:ext cx="2305050" cy="1695450"/>
          </a:xfrm>
          <a:prstGeom prst="rect">
            <a:avLst/>
          </a:prstGeom>
        </p:spPr>
      </p:pic>
      <p:sp>
        <p:nvSpPr>
          <p:cNvPr id="3" name="Footer Placeholder 2">
            <a:extLst>
              <a:ext uri="{FF2B5EF4-FFF2-40B4-BE49-F238E27FC236}">
                <a16:creationId xmlns:a16="http://schemas.microsoft.com/office/drawing/2014/main" id="{6B5E5D3E-B687-734F-B1D4-97FC0CF54D79}"/>
              </a:ext>
            </a:extLst>
          </p:cNvPr>
          <p:cNvSpPr>
            <a:spLocks noGrp="1"/>
          </p:cNvSpPr>
          <p:nvPr>
            <p:ph type="ftr" sz="quarter" idx="11"/>
          </p:nvPr>
        </p:nvSpPr>
        <p:spPr/>
        <p:txBody>
          <a:bodyPr/>
          <a:lstStyle/>
          <a:p>
            <a:r>
              <a:rPr lang="en-US" dirty="0"/>
              <a:t>Revision November 2024</a:t>
            </a:r>
          </a:p>
        </p:txBody>
      </p:sp>
    </p:spTree>
    <p:extLst>
      <p:ext uri="{BB962C8B-B14F-4D97-AF65-F5344CB8AC3E}">
        <p14:creationId xmlns:p14="http://schemas.microsoft.com/office/powerpoint/2010/main" val="3243577642"/>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52658</TotalTime>
  <Words>4683</Words>
  <Application>Microsoft Office PowerPoint</Application>
  <PresentationFormat>On-screen Show (4:3)</PresentationFormat>
  <Paragraphs>624</Paragraphs>
  <Slides>37</Slides>
  <Notes>34</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37</vt:i4>
      </vt:variant>
    </vt:vector>
  </HeadingPairs>
  <TitlesOfParts>
    <vt:vector size="47" baseType="lpstr">
      <vt:lpstr>Alright Sans</vt:lpstr>
      <vt:lpstr>Aptos</vt:lpstr>
      <vt:lpstr>Arial</vt:lpstr>
      <vt:lpstr>Calibri</vt:lpstr>
      <vt:lpstr>Symbol</vt:lpstr>
      <vt:lpstr>Times New Roman</vt:lpstr>
      <vt:lpstr>Trebuchet MS</vt:lpstr>
      <vt:lpstr>Wingdings</vt:lpstr>
      <vt:lpstr>Wingdings 3</vt:lpstr>
      <vt:lpstr>Facet</vt:lpstr>
      <vt:lpstr>Comfort Centre Training</vt:lpstr>
      <vt:lpstr>Agenda</vt:lpstr>
      <vt:lpstr>Introductions</vt:lpstr>
      <vt:lpstr>Halifax Regional Municipality</vt:lpstr>
      <vt:lpstr>Emergency Management</vt:lpstr>
      <vt:lpstr>Joint Emergency Management Teams (JEM)</vt:lpstr>
      <vt:lpstr>JEM Boundaries</vt:lpstr>
      <vt:lpstr>Mass Notification System</vt:lpstr>
      <vt:lpstr>Alert Ready</vt:lpstr>
      <vt:lpstr>Comfort Centres</vt:lpstr>
      <vt:lpstr>Types of Support Centres</vt:lpstr>
      <vt:lpstr>Humanitarian Agencies</vt:lpstr>
      <vt:lpstr>Comfort Centre Mechanics</vt:lpstr>
      <vt:lpstr>Five Pieces of a Comfort Centre</vt:lpstr>
      <vt:lpstr>Opening a Comfort Centre</vt:lpstr>
      <vt:lpstr>Roles and Responsibilities</vt:lpstr>
      <vt:lpstr>Expectations for Volunteer Staff</vt:lpstr>
      <vt:lpstr>Expectations of Elected Officials</vt:lpstr>
      <vt:lpstr>Expectations of Emergency Management</vt:lpstr>
      <vt:lpstr>Comfort Centre Operations</vt:lpstr>
      <vt:lpstr>Registration </vt:lpstr>
      <vt:lpstr>Comfort Centre</vt:lpstr>
      <vt:lpstr>Set up</vt:lpstr>
      <vt:lpstr>Needs Awareness</vt:lpstr>
      <vt:lpstr> 99% of the time communication will follow normal methods:     When conditions require it, Comfort Centres can use:    </vt:lpstr>
      <vt:lpstr>Information Flow</vt:lpstr>
      <vt:lpstr>Deactivation</vt:lpstr>
      <vt:lpstr>Forest Fire Exercise</vt:lpstr>
      <vt:lpstr>Purpose</vt:lpstr>
      <vt:lpstr>Opening Comfort Centre in HRM Facility</vt:lpstr>
      <vt:lpstr>DISCUSSION</vt:lpstr>
      <vt:lpstr>Conflict Resolution Exercise</vt:lpstr>
      <vt:lpstr>Conflict Resolution</vt:lpstr>
      <vt:lpstr>Zero Tolerance</vt:lpstr>
      <vt:lpstr>Volunteers  </vt:lpstr>
      <vt:lpstr>QUESTIONS?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Comfort Center Training</dc:title>
  <dc:creator>Alishia Ivany</dc:creator>
  <cp:lastModifiedBy>Jensen, Christa</cp:lastModifiedBy>
  <cp:revision>137</cp:revision>
  <cp:lastPrinted>2024-03-12T15:10:49Z</cp:lastPrinted>
  <dcterms:created xsi:type="dcterms:W3CDTF">2021-08-02T16:52:13Z</dcterms:created>
  <dcterms:modified xsi:type="dcterms:W3CDTF">2024-11-18T18:38:54Z</dcterms:modified>
</cp:coreProperties>
</file>