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8"/>
  </p:notesMasterIdLst>
  <p:sldIdLst>
    <p:sldId id="256" r:id="rId2"/>
    <p:sldId id="257" r:id="rId3"/>
    <p:sldId id="284" r:id="rId4"/>
    <p:sldId id="260" r:id="rId5"/>
    <p:sldId id="261" r:id="rId6"/>
    <p:sldId id="282" r:id="rId7"/>
    <p:sldId id="264" r:id="rId8"/>
    <p:sldId id="265" r:id="rId9"/>
    <p:sldId id="267" r:id="rId10"/>
    <p:sldId id="262" r:id="rId11"/>
    <p:sldId id="268" r:id="rId12"/>
    <p:sldId id="269" r:id="rId13"/>
    <p:sldId id="270" r:id="rId14"/>
    <p:sldId id="271" r:id="rId15"/>
    <p:sldId id="273" r:id="rId16"/>
    <p:sldId id="272" r:id="rId17"/>
    <p:sldId id="274" r:id="rId18"/>
    <p:sldId id="275" r:id="rId19"/>
    <p:sldId id="276" r:id="rId20"/>
    <p:sldId id="277" r:id="rId21"/>
    <p:sldId id="287" r:id="rId22"/>
    <p:sldId id="288" r:id="rId23"/>
    <p:sldId id="279" r:id="rId24"/>
    <p:sldId id="280" r:id="rId25"/>
    <p:sldId id="283" r:id="rId26"/>
    <p:sldId id="28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hia Ivany" initials="AI" lastIdx="3" clrIdx="0">
    <p:extLst>
      <p:ext uri="{19B8F6BF-5375-455C-9EA6-DF929625EA0E}">
        <p15:presenceInfo xmlns:p15="http://schemas.microsoft.com/office/powerpoint/2012/main" userId="4f5bce000ed64604" providerId="Windows Live"/>
      </p:ext>
    </p:extLst>
  </p:cmAuthor>
  <p:cmAuthor id="2" name="Ivany, Alishia" initials="IA" lastIdx="5" clrIdx="1">
    <p:extLst>
      <p:ext uri="{19B8F6BF-5375-455C-9EA6-DF929625EA0E}">
        <p15:presenceInfo xmlns:p15="http://schemas.microsoft.com/office/powerpoint/2012/main" userId="S::Alishia.Ivany@nshealth.ca::ce7b4306-f07a-4d0b-9164-9e19c3e967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1C2DF-9F5B-4823-856C-CDD045E6D85A}" v="28" dt="2024-02-21T16:03:12.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8643" autoAdjust="0"/>
  </p:normalViewPr>
  <p:slideViewPr>
    <p:cSldViewPr snapToGrid="0" snapToObjects="1">
      <p:cViewPr varScale="1">
        <p:scale>
          <a:sx n="67" d="100"/>
          <a:sy n="67" d="100"/>
        </p:scale>
        <p:origin x="1906" y="62"/>
      </p:cViewPr>
      <p:guideLst/>
    </p:cSldViewPr>
  </p:slideViewPr>
  <p:notesTextViewPr>
    <p:cViewPr>
      <p:scale>
        <a:sx n="1" d="1"/>
        <a:sy n="1" d="1"/>
      </p:scale>
      <p:origin x="0" y="0"/>
    </p:cViewPr>
  </p:notesTextViewPr>
  <p:notesViewPr>
    <p:cSldViewPr snapToGrid="0" snapToObjects="1">
      <p:cViewPr>
        <p:scale>
          <a:sx n="100" d="100"/>
          <a:sy n="100" d="100"/>
        </p:scale>
        <p:origin x="1890" y="-50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ser, Scott" userId="ffe35dfe-b2a0-42cf-84ca-e2212ba70b4b" providerId="ADAL" clId="{1991C2DF-9F5B-4823-856C-CDD045E6D85A}"/>
    <pc:docChg chg="delSld modSld">
      <pc:chgData name="Fraser, Scott" userId="ffe35dfe-b2a0-42cf-84ca-e2212ba70b4b" providerId="ADAL" clId="{1991C2DF-9F5B-4823-856C-CDD045E6D85A}" dt="2024-02-21T16:50:00.196" v="264" actId="2696"/>
      <pc:docMkLst>
        <pc:docMk/>
      </pc:docMkLst>
      <pc:sldChg chg="del">
        <pc:chgData name="Fraser, Scott" userId="ffe35dfe-b2a0-42cf-84ca-e2212ba70b4b" providerId="ADAL" clId="{1991C2DF-9F5B-4823-856C-CDD045E6D85A}" dt="2024-02-21T16:50:00.196" v="264" actId="2696"/>
        <pc:sldMkLst>
          <pc:docMk/>
          <pc:sldMk cId="737297891" sldId="258"/>
        </pc:sldMkLst>
      </pc:sldChg>
      <pc:sldChg chg="modSp mod">
        <pc:chgData name="Fraser, Scott" userId="ffe35dfe-b2a0-42cf-84ca-e2212ba70b4b" providerId="ADAL" clId="{1991C2DF-9F5B-4823-856C-CDD045E6D85A}" dt="2024-02-21T16:00:21.911" v="60" actId="20577"/>
        <pc:sldMkLst>
          <pc:docMk/>
          <pc:sldMk cId="3781445143" sldId="267"/>
        </pc:sldMkLst>
        <pc:spChg chg="mod">
          <ac:chgData name="Fraser, Scott" userId="ffe35dfe-b2a0-42cf-84ca-e2212ba70b4b" providerId="ADAL" clId="{1991C2DF-9F5B-4823-856C-CDD045E6D85A}" dt="2024-02-21T16:00:21.911" v="60" actId="20577"/>
          <ac:spMkLst>
            <pc:docMk/>
            <pc:sldMk cId="3781445143" sldId="267"/>
            <ac:spMk id="3" creationId="{643B5353-7718-7745-AB32-37AE556AE5DE}"/>
          </ac:spMkLst>
        </pc:spChg>
      </pc:sldChg>
      <pc:sldChg chg="modNotesTx">
        <pc:chgData name="Fraser, Scott" userId="ffe35dfe-b2a0-42cf-84ca-e2212ba70b4b" providerId="ADAL" clId="{1991C2DF-9F5B-4823-856C-CDD045E6D85A}" dt="2024-02-21T16:00:53.608" v="63" actId="20577"/>
        <pc:sldMkLst>
          <pc:docMk/>
          <pc:sldMk cId="3006006552" sldId="269"/>
        </pc:sldMkLst>
      </pc:sldChg>
      <pc:sldChg chg="modSp mod">
        <pc:chgData name="Fraser, Scott" userId="ffe35dfe-b2a0-42cf-84ca-e2212ba70b4b" providerId="ADAL" clId="{1991C2DF-9F5B-4823-856C-CDD045E6D85A}" dt="2024-02-21T16:02:46.856" v="235" actId="20577"/>
        <pc:sldMkLst>
          <pc:docMk/>
          <pc:sldMk cId="566646811" sldId="272"/>
        </pc:sldMkLst>
        <pc:spChg chg="mod">
          <ac:chgData name="Fraser, Scott" userId="ffe35dfe-b2a0-42cf-84ca-e2212ba70b4b" providerId="ADAL" clId="{1991C2DF-9F5B-4823-856C-CDD045E6D85A}" dt="2024-02-21T16:02:46.856" v="235" actId="20577"/>
          <ac:spMkLst>
            <pc:docMk/>
            <pc:sldMk cId="566646811" sldId="272"/>
            <ac:spMk id="3" creationId="{697506B5-67F2-454E-BD07-C56376A5A5A6}"/>
          </ac:spMkLst>
        </pc:spChg>
      </pc:sldChg>
      <pc:sldChg chg="modNotesTx">
        <pc:chgData name="Fraser, Scott" userId="ffe35dfe-b2a0-42cf-84ca-e2212ba70b4b" providerId="ADAL" clId="{1991C2DF-9F5B-4823-856C-CDD045E6D85A}" dt="2024-02-21T16:02:08.748" v="191" actId="20577"/>
        <pc:sldMkLst>
          <pc:docMk/>
          <pc:sldMk cId="1028444064" sldId="273"/>
        </pc:sldMkLst>
      </pc:sldChg>
      <pc:sldChg chg="modSp">
        <pc:chgData name="Fraser, Scott" userId="ffe35dfe-b2a0-42cf-84ca-e2212ba70b4b" providerId="ADAL" clId="{1991C2DF-9F5B-4823-856C-CDD045E6D85A}" dt="2024-02-21T16:03:12.329" v="263" actId="20577"/>
        <pc:sldMkLst>
          <pc:docMk/>
          <pc:sldMk cId="1636119419" sldId="274"/>
        </pc:sldMkLst>
        <pc:graphicFrameChg chg="mod">
          <ac:chgData name="Fraser, Scott" userId="ffe35dfe-b2a0-42cf-84ca-e2212ba70b4b" providerId="ADAL" clId="{1991C2DF-9F5B-4823-856C-CDD045E6D85A}" dt="2024-02-21T16:03:12.329" v="263" actId="20577"/>
          <ac:graphicFrameMkLst>
            <pc:docMk/>
            <pc:sldMk cId="1636119419" sldId="274"/>
            <ac:graphicFrameMk id="5" creationId="{E48CC6AE-5CC1-40BD-A3D9-77993D9EF14B}"/>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18471-45C3-482D-94B2-EB632BDBB17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0B1D1BB-0601-49F1-A129-E58EC3A8E244}">
      <dgm:prSet/>
      <dgm:spPr/>
      <dgm:t>
        <a:bodyPr/>
        <a:lstStyle/>
        <a:p>
          <a:r>
            <a:rPr lang="en-CA"/>
            <a:t>Why open?</a:t>
          </a:r>
          <a:endParaRPr lang="en-US"/>
        </a:p>
      </dgm:t>
    </dgm:pt>
    <dgm:pt modelId="{70F4E9B5-1AA9-4BA1-AF6D-51557B1A85F6}" type="parTrans" cxnId="{5A5C3711-10FB-4A6E-9D3E-0860788D499D}">
      <dgm:prSet/>
      <dgm:spPr/>
      <dgm:t>
        <a:bodyPr/>
        <a:lstStyle/>
        <a:p>
          <a:endParaRPr lang="en-US"/>
        </a:p>
      </dgm:t>
    </dgm:pt>
    <dgm:pt modelId="{DC41B15B-9846-47BE-ACCF-5F002898F4DA}" type="sibTrans" cxnId="{5A5C3711-10FB-4A6E-9D3E-0860788D499D}">
      <dgm:prSet/>
      <dgm:spPr/>
      <dgm:t>
        <a:bodyPr/>
        <a:lstStyle/>
        <a:p>
          <a:endParaRPr lang="en-US"/>
        </a:p>
      </dgm:t>
    </dgm:pt>
    <dgm:pt modelId="{3A74E061-F5AC-41F3-B506-596C92E83F35}">
      <dgm:prSet/>
      <dgm:spPr/>
      <dgm:t>
        <a:bodyPr/>
        <a:lstStyle/>
        <a:p>
          <a:r>
            <a:rPr lang="en-CA" dirty="0"/>
            <a:t>JEM, with permission from EMO, opens Comfort Centres after a major event, disruption and/or to support first responders.</a:t>
          </a:r>
          <a:endParaRPr lang="en-US" dirty="0"/>
        </a:p>
      </dgm:t>
    </dgm:pt>
    <dgm:pt modelId="{B2F18867-D97E-4F9C-AE09-3628F07B1A1D}" type="parTrans" cxnId="{E3FDC035-E779-4F70-9DE3-958DD8A6E4AE}">
      <dgm:prSet/>
      <dgm:spPr/>
      <dgm:t>
        <a:bodyPr/>
        <a:lstStyle/>
        <a:p>
          <a:endParaRPr lang="en-US"/>
        </a:p>
      </dgm:t>
    </dgm:pt>
    <dgm:pt modelId="{4D7C3373-C6BC-4408-B838-391C874CF575}" type="sibTrans" cxnId="{E3FDC035-E779-4F70-9DE3-958DD8A6E4AE}">
      <dgm:prSet/>
      <dgm:spPr/>
      <dgm:t>
        <a:bodyPr/>
        <a:lstStyle/>
        <a:p>
          <a:endParaRPr lang="en-US"/>
        </a:p>
      </dgm:t>
    </dgm:pt>
    <dgm:pt modelId="{2F52E5F4-A894-42CA-97AD-756FEFCBBB0A}">
      <dgm:prSet/>
      <dgm:spPr/>
      <dgm:t>
        <a:bodyPr/>
        <a:lstStyle/>
        <a:p>
          <a:r>
            <a:rPr lang="en-CA" dirty="0"/>
            <a:t>Who approves the opening of a Comfort Centre?</a:t>
          </a:r>
          <a:endParaRPr lang="en-US" dirty="0"/>
        </a:p>
      </dgm:t>
    </dgm:pt>
    <dgm:pt modelId="{42F11BAA-CA2D-400A-A5DA-6E01862232C8}" type="parTrans" cxnId="{A6571EE2-70D2-4DE1-9FCE-C9C24C04D9F3}">
      <dgm:prSet/>
      <dgm:spPr/>
      <dgm:t>
        <a:bodyPr/>
        <a:lstStyle/>
        <a:p>
          <a:endParaRPr lang="en-US"/>
        </a:p>
      </dgm:t>
    </dgm:pt>
    <dgm:pt modelId="{7C4E4BD7-621F-452F-9E99-30274F47C3A3}" type="sibTrans" cxnId="{A6571EE2-70D2-4DE1-9FCE-C9C24C04D9F3}">
      <dgm:prSet/>
      <dgm:spPr/>
      <dgm:t>
        <a:bodyPr/>
        <a:lstStyle/>
        <a:p>
          <a:endParaRPr lang="en-US"/>
        </a:p>
      </dgm:t>
    </dgm:pt>
    <dgm:pt modelId="{87ABFB23-A117-4F21-9BC5-007C805AF69E}">
      <dgm:prSet/>
      <dgm:spPr/>
      <dgm:t>
        <a:bodyPr/>
        <a:lstStyle/>
        <a:p>
          <a:r>
            <a:rPr lang="en-CA"/>
            <a:t>Activation of a Comfort Center is done thru the JEM Chair to the EMO Manager or designate</a:t>
          </a:r>
          <a:endParaRPr lang="en-US"/>
        </a:p>
      </dgm:t>
    </dgm:pt>
    <dgm:pt modelId="{6B2BE3CD-6573-483A-93B7-18B36BCF66F3}" type="parTrans" cxnId="{62EC30C0-B1DB-48DB-85D0-19F8E1B8ECAB}">
      <dgm:prSet/>
      <dgm:spPr/>
      <dgm:t>
        <a:bodyPr/>
        <a:lstStyle/>
        <a:p>
          <a:endParaRPr lang="en-US"/>
        </a:p>
      </dgm:t>
    </dgm:pt>
    <dgm:pt modelId="{8C584D92-8E62-4C07-87D3-98652B74C373}" type="sibTrans" cxnId="{62EC30C0-B1DB-48DB-85D0-19F8E1B8ECAB}">
      <dgm:prSet/>
      <dgm:spPr/>
      <dgm:t>
        <a:bodyPr/>
        <a:lstStyle/>
        <a:p>
          <a:endParaRPr lang="en-US"/>
        </a:p>
      </dgm:t>
    </dgm:pt>
    <dgm:pt modelId="{53A9A821-FD16-491A-95D6-D3F8A78E6471}">
      <dgm:prSet/>
      <dgm:spPr/>
      <dgm:t>
        <a:bodyPr/>
        <a:lstStyle/>
        <a:p>
          <a:r>
            <a:rPr lang="en-CA" dirty="0"/>
            <a:t>EMO asks that JEM chair opens centre or JEM chair can request through EMO</a:t>
          </a:r>
          <a:endParaRPr lang="en-US" dirty="0"/>
        </a:p>
      </dgm:t>
    </dgm:pt>
    <dgm:pt modelId="{D0D427CE-6168-4DE4-ADD4-90F5AF65DB2A}" type="parTrans" cxnId="{57125448-8D7C-48FC-ACDB-4B22D252A825}">
      <dgm:prSet/>
      <dgm:spPr/>
      <dgm:t>
        <a:bodyPr/>
        <a:lstStyle/>
        <a:p>
          <a:endParaRPr lang="en-US"/>
        </a:p>
      </dgm:t>
    </dgm:pt>
    <dgm:pt modelId="{08BDB34E-CD9B-41A1-A2B6-51F3ABC7A085}" type="sibTrans" cxnId="{57125448-8D7C-48FC-ACDB-4B22D252A825}">
      <dgm:prSet/>
      <dgm:spPr/>
      <dgm:t>
        <a:bodyPr/>
        <a:lstStyle/>
        <a:p>
          <a:endParaRPr lang="en-US"/>
        </a:p>
      </dgm:t>
    </dgm:pt>
    <dgm:pt modelId="{F73BB808-DB3A-4B64-A5C3-1DA2091FF873}">
      <dgm:prSet/>
      <dgm:spPr/>
      <dgm:t>
        <a:bodyPr/>
        <a:lstStyle/>
        <a:p>
          <a:r>
            <a:rPr lang="en-CA"/>
            <a:t>Notification is done through hfxALERT system</a:t>
          </a:r>
          <a:endParaRPr lang="en-US"/>
        </a:p>
      </dgm:t>
    </dgm:pt>
    <dgm:pt modelId="{98FEE154-24F0-4F57-99CD-1616F1FA2732}" type="parTrans" cxnId="{3878D790-AA9C-45A1-843B-AB11BE50FFDC}">
      <dgm:prSet/>
      <dgm:spPr/>
      <dgm:t>
        <a:bodyPr/>
        <a:lstStyle/>
        <a:p>
          <a:endParaRPr lang="en-US"/>
        </a:p>
      </dgm:t>
    </dgm:pt>
    <dgm:pt modelId="{206B2DB4-4C8C-4192-8D21-3022E6DDC75F}" type="sibTrans" cxnId="{3878D790-AA9C-45A1-843B-AB11BE50FFDC}">
      <dgm:prSet/>
      <dgm:spPr/>
      <dgm:t>
        <a:bodyPr/>
        <a:lstStyle/>
        <a:p>
          <a:endParaRPr lang="en-US"/>
        </a:p>
      </dgm:t>
    </dgm:pt>
    <dgm:pt modelId="{10D41324-7299-4000-AF29-53A35E14141F}">
      <dgm:prSet/>
      <dgm:spPr/>
      <dgm:t>
        <a:bodyPr/>
        <a:lstStyle/>
        <a:p>
          <a:r>
            <a:rPr lang="en-CA" dirty="0"/>
            <a:t>There may be more than one Comfort Centre opened</a:t>
          </a:r>
          <a:endParaRPr lang="en-US" dirty="0"/>
        </a:p>
      </dgm:t>
    </dgm:pt>
    <dgm:pt modelId="{34D25F21-C8D5-497E-A7BD-159EBB57C7BC}" type="parTrans" cxnId="{F59EA872-B210-4ABE-8FD2-49B197DAF39A}">
      <dgm:prSet/>
      <dgm:spPr/>
      <dgm:t>
        <a:bodyPr/>
        <a:lstStyle/>
        <a:p>
          <a:endParaRPr lang="en-US"/>
        </a:p>
      </dgm:t>
    </dgm:pt>
    <dgm:pt modelId="{278ED280-5CB3-4237-92F2-08DD6504375F}" type="sibTrans" cxnId="{F59EA872-B210-4ABE-8FD2-49B197DAF39A}">
      <dgm:prSet/>
      <dgm:spPr/>
      <dgm:t>
        <a:bodyPr/>
        <a:lstStyle/>
        <a:p>
          <a:endParaRPr lang="en-US"/>
        </a:p>
      </dgm:t>
    </dgm:pt>
    <dgm:pt modelId="{5693A197-D530-469E-8C07-335C6A23E7F2}">
      <dgm:prSet/>
      <dgm:spPr/>
      <dgm:t>
        <a:bodyPr/>
        <a:lstStyle/>
        <a:p>
          <a:r>
            <a:rPr lang="en-CA" dirty="0"/>
            <a:t>Depending on need or the size of the event, multiple comfort centres may be opened in the same regions. This could also depend on distance residents may have to travel to a CC</a:t>
          </a:r>
          <a:endParaRPr lang="en-US" dirty="0"/>
        </a:p>
      </dgm:t>
    </dgm:pt>
    <dgm:pt modelId="{7628866A-03DC-4EAD-8D4D-7BB4459D67CF}" type="parTrans" cxnId="{9055DC63-F149-4ADB-B7E5-05167503A0E8}">
      <dgm:prSet/>
      <dgm:spPr/>
      <dgm:t>
        <a:bodyPr/>
        <a:lstStyle/>
        <a:p>
          <a:endParaRPr lang="en-US"/>
        </a:p>
      </dgm:t>
    </dgm:pt>
    <dgm:pt modelId="{A4AC0E39-ED99-41FB-93D9-E55C684877DA}" type="sibTrans" cxnId="{9055DC63-F149-4ADB-B7E5-05167503A0E8}">
      <dgm:prSet/>
      <dgm:spPr/>
      <dgm:t>
        <a:bodyPr/>
        <a:lstStyle/>
        <a:p>
          <a:endParaRPr lang="en-US"/>
        </a:p>
      </dgm:t>
    </dgm:pt>
    <dgm:pt modelId="{88BCB09E-6A75-41D1-82A6-D8F325290C56}">
      <dgm:prSet/>
      <dgm:spPr/>
      <dgm:t>
        <a:bodyPr/>
        <a:lstStyle/>
        <a:p>
          <a:r>
            <a:rPr lang="en-CA"/>
            <a:t>How do the impacted people get information? </a:t>
          </a:r>
          <a:endParaRPr lang="en-US"/>
        </a:p>
      </dgm:t>
    </dgm:pt>
    <dgm:pt modelId="{38DF05B3-40A8-4DB6-B81B-DEA9CFAF0DC9}" type="parTrans" cxnId="{F4519558-8B2C-4E4F-88CC-F4CB79083E56}">
      <dgm:prSet/>
      <dgm:spPr/>
      <dgm:t>
        <a:bodyPr/>
        <a:lstStyle/>
        <a:p>
          <a:endParaRPr lang="en-US"/>
        </a:p>
      </dgm:t>
    </dgm:pt>
    <dgm:pt modelId="{143984F9-D473-4B35-BE46-47653E6F3B83}" type="sibTrans" cxnId="{F4519558-8B2C-4E4F-88CC-F4CB79083E56}">
      <dgm:prSet/>
      <dgm:spPr/>
      <dgm:t>
        <a:bodyPr/>
        <a:lstStyle/>
        <a:p>
          <a:endParaRPr lang="en-US"/>
        </a:p>
      </dgm:t>
    </dgm:pt>
    <dgm:pt modelId="{3A5A8A19-4837-4F34-872E-7F6777B04948}">
      <dgm:prSet/>
      <dgm:spPr/>
      <dgm:t>
        <a:bodyPr/>
        <a:lstStyle/>
        <a:p>
          <a:r>
            <a:rPr lang="en-CA"/>
            <a:t>Residents register and come back to get information</a:t>
          </a:r>
          <a:endParaRPr lang="en-US"/>
        </a:p>
      </dgm:t>
    </dgm:pt>
    <dgm:pt modelId="{76F2448D-4DB3-4540-A1A0-ABBD1EE0D758}" type="parTrans" cxnId="{77849B04-D9E4-4CA9-BB0D-8E6D93B3169A}">
      <dgm:prSet/>
      <dgm:spPr/>
      <dgm:t>
        <a:bodyPr/>
        <a:lstStyle/>
        <a:p>
          <a:endParaRPr lang="en-US"/>
        </a:p>
      </dgm:t>
    </dgm:pt>
    <dgm:pt modelId="{DF32C223-B5AE-49D3-80A4-E8D5E3DEEB42}" type="sibTrans" cxnId="{77849B04-D9E4-4CA9-BB0D-8E6D93B3169A}">
      <dgm:prSet/>
      <dgm:spPr/>
      <dgm:t>
        <a:bodyPr/>
        <a:lstStyle/>
        <a:p>
          <a:endParaRPr lang="en-US"/>
        </a:p>
      </dgm:t>
    </dgm:pt>
    <dgm:pt modelId="{B09DCB34-5F6D-42E7-87D3-E6D047C56E40}">
      <dgm:prSet/>
      <dgm:spPr/>
      <dgm:t>
        <a:bodyPr/>
        <a:lstStyle/>
        <a:p>
          <a:r>
            <a:rPr lang="en-CA" dirty="0"/>
            <a:t>EMO tries to provide latest planning information to affected residents first before rest of public</a:t>
          </a:r>
          <a:endParaRPr lang="en-US" dirty="0"/>
        </a:p>
      </dgm:t>
    </dgm:pt>
    <dgm:pt modelId="{E07B7184-E95A-4408-AFCE-1D59A9815D75}" type="parTrans" cxnId="{B9914206-09AD-425C-AFC7-1DF50AA2E1E7}">
      <dgm:prSet/>
      <dgm:spPr/>
      <dgm:t>
        <a:bodyPr/>
        <a:lstStyle/>
        <a:p>
          <a:endParaRPr lang="en-US"/>
        </a:p>
      </dgm:t>
    </dgm:pt>
    <dgm:pt modelId="{7782A371-FDB2-420C-AA59-94DD419C2730}" type="sibTrans" cxnId="{B9914206-09AD-425C-AFC7-1DF50AA2E1E7}">
      <dgm:prSet/>
      <dgm:spPr/>
      <dgm:t>
        <a:bodyPr/>
        <a:lstStyle/>
        <a:p>
          <a:endParaRPr lang="en-US"/>
        </a:p>
      </dgm:t>
    </dgm:pt>
    <dgm:pt modelId="{11AA0F16-9FA1-AD46-B315-EA1CAA895DC1}">
      <dgm:prSet/>
      <dgm:spPr/>
      <dgm:t>
        <a:bodyPr/>
        <a:lstStyle/>
        <a:p>
          <a:r>
            <a:rPr lang="en-CA"/>
            <a:t>Can also be at the request of EMO </a:t>
          </a:r>
          <a:endParaRPr lang="en-US" dirty="0"/>
        </a:p>
      </dgm:t>
    </dgm:pt>
    <dgm:pt modelId="{E30B833C-401A-FB4E-BDB0-1E24DD0C730B}" type="parTrans" cxnId="{2B697D36-C592-964B-A43E-4412F4A327D7}">
      <dgm:prSet/>
      <dgm:spPr/>
      <dgm:t>
        <a:bodyPr/>
        <a:lstStyle/>
        <a:p>
          <a:endParaRPr lang="en-US"/>
        </a:p>
      </dgm:t>
    </dgm:pt>
    <dgm:pt modelId="{0D015025-7058-FB49-8B51-2E8EB2889E88}" type="sibTrans" cxnId="{2B697D36-C592-964B-A43E-4412F4A327D7}">
      <dgm:prSet/>
      <dgm:spPr/>
      <dgm:t>
        <a:bodyPr/>
        <a:lstStyle/>
        <a:p>
          <a:endParaRPr lang="en-US"/>
        </a:p>
      </dgm:t>
    </dgm:pt>
    <dgm:pt modelId="{5C5255CE-C54F-F14A-9229-7AD51626B0AB}">
      <dgm:prSet/>
      <dgm:spPr/>
      <dgm:t>
        <a:bodyPr/>
        <a:lstStyle/>
        <a:p>
          <a:r>
            <a:rPr lang="en-CA" dirty="0"/>
            <a:t>Can be at the request of the community through the JEM</a:t>
          </a:r>
          <a:endParaRPr lang="en-US" dirty="0"/>
        </a:p>
      </dgm:t>
    </dgm:pt>
    <dgm:pt modelId="{DE6BAF02-B62E-2044-9E49-A922D38D64C3}" type="parTrans" cxnId="{82203DB0-0353-7A4E-BE7F-11453DD2873B}">
      <dgm:prSet/>
      <dgm:spPr/>
      <dgm:t>
        <a:bodyPr/>
        <a:lstStyle/>
        <a:p>
          <a:endParaRPr lang="en-US"/>
        </a:p>
      </dgm:t>
    </dgm:pt>
    <dgm:pt modelId="{6B2D0D57-1A56-7A41-8F87-B2545D799A61}" type="sibTrans" cxnId="{82203DB0-0353-7A4E-BE7F-11453DD2873B}">
      <dgm:prSet/>
      <dgm:spPr/>
      <dgm:t>
        <a:bodyPr/>
        <a:lstStyle/>
        <a:p>
          <a:endParaRPr lang="en-US"/>
        </a:p>
      </dgm:t>
    </dgm:pt>
    <dgm:pt modelId="{1D6E1F5F-AB41-2048-89AF-60D7BC1B48AA}" type="pres">
      <dgm:prSet presAssocID="{B8518471-45C3-482D-94B2-EB632BDBB17C}" presName="linear" presStyleCnt="0">
        <dgm:presLayoutVars>
          <dgm:animLvl val="lvl"/>
          <dgm:resizeHandles val="exact"/>
        </dgm:presLayoutVars>
      </dgm:prSet>
      <dgm:spPr/>
    </dgm:pt>
    <dgm:pt modelId="{BD573ED7-E237-414D-A5A3-0AA496C3AC16}" type="pres">
      <dgm:prSet presAssocID="{A0B1D1BB-0601-49F1-A129-E58EC3A8E244}" presName="parentText" presStyleLbl="node1" presStyleIdx="0" presStyleCnt="5" custLinFactY="-100000" custLinFactNeighborY="-110114">
        <dgm:presLayoutVars>
          <dgm:chMax val="0"/>
          <dgm:bulletEnabled val="1"/>
        </dgm:presLayoutVars>
      </dgm:prSet>
      <dgm:spPr/>
    </dgm:pt>
    <dgm:pt modelId="{73F16D12-D18B-E546-8064-5CEB4046AA03}" type="pres">
      <dgm:prSet presAssocID="{A0B1D1BB-0601-49F1-A129-E58EC3A8E244}" presName="childText" presStyleLbl="revTx" presStyleIdx="0" presStyleCnt="5" custLinFactY="-13717" custLinFactNeighborY="-100000">
        <dgm:presLayoutVars>
          <dgm:bulletEnabled val="1"/>
        </dgm:presLayoutVars>
      </dgm:prSet>
      <dgm:spPr/>
    </dgm:pt>
    <dgm:pt modelId="{FBCE416E-C4B3-9845-8580-617555899137}" type="pres">
      <dgm:prSet presAssocID="{2F52E5F4-A894-42CA-97AD-756FEFCBBB0A}" presName="parentText" presStyleLbl="node1" presStyleIdx="1" presStyleCnt="5" custLinFactY="-6717" custLinFactNeighborX="0" custLinFactNeighborY="-100000">
        <dgm:presLayoutVars>
          <dgm:chMax val="0"/>
          <dgm:bulletEnabled val="1"/>
        </dgm:presLayoutVars>
      </dgm:prSet>
      <dgm:spPr/>
    </dgm:pt>
    <dgm:pt modelId="{B6C2D5E5-6812-BD4B-92E5-F2ADC28600DB}" type="pres">
      <dgm:prSet presAssocID="{2F52E5F4-A894-42CA-97AD-756FEFCBBB0A}" presName="childText" presStyleLbl="revTx" presStyleIdx="1" presStyleCnt="5" custLinFactNeighborX="0" custLinFactNeighborY="-77549">
        <dgm:presLayoutVars>
          <dgm:bulletEnabled val="1"/>
        </dgm:presLayoutVars>
      </dgm:prSet>
      <dgm:spPr/>
    </dgm:pt>
    <dgm:pt modelId="{039B298D-5AAC-3C41-BDF3-CD967980FDB4}" type="pres">
      <dgm:prSet presAssocID="{87ABFB23-A117-4F21-9BC5-007C805AF69E}" presName="parentText" presStyleLbl="node1" presStyleIdx="2" presStyleCnt="5" custLinFactNeighborY="-23507">
        <dgm:presLayoutVars>
          <dgm:chMax val="0"/>
          <dgm:bulletEnabled val="1"/>
        </dgm:presLayoutVars>
      </dgm:prSet>
      <dgm:spPr/>
    </dgm:pt>
    <dgm:pt modelId="{F1845CB6-B4DD-E340-8677-8C469F487749}" type="pres">
      <dgm:prSet presAssocID="{87ABFB23-A117-4F21-9BC5-007C805AF69E}" presName="childText" presStyleLbl="revTx" presStyleIdx="2" presStyleCnt="5">
        <dgm:presLayoutVars>
          <dgm:bulletEnabled val="1"/>
        </dgm:presLayoutVars>
      </dgm:prSet>
      <dgm:spPr/>
    </dgm:pt>
    <dgm:pt modelId="{C7947CED-6CA9-6E41-B05F-7BD8A0F37EB2}" type="pres">
      <dgm:prSet presAssocID="{10D41324-7299-4000-AF29-53A35E14141F}" presName="parentText" presStyleLbl="node1" presStyleIdx="3" presStyleCnt="5" custLinFactNeighborY="47015">
        <dgm:presLayoutVars>
          <dgm:chMax val="0"/>
          <dgm:bulletEnabled val="1"/>
        </dgm:presLayoutVars>
      </dgm:prSet>
      <dgm:spPr/>
    </dgm:pt>
    <dgm:pt modelId="{8771E078-AC94-6048-828C-C9DE058A99EB}" type="pres">
      <dgm:prSet presAssocID="{10D41324-7299-4000-AF29-53A35E14141F}" presName="childText" presStyleLbl="revTx" presStyleIdx="3" presStyleCnt="5" custLinFactNeighborY="56043">
        <dgm:presLayoutVars>
          <dgm:bulletEnabled val="1"/>
        </dgm:presLayoutVars>
      </dgm:prSet>
      <dgm:spPr/>
    </dgm:pt>
    <dgm:pt modelId="{635BD205-8931-E049-8FEC-76F423DE2BFD}" type="pres">
      <dgm:prSet presAssocID="{88BCB09E-6A75-41D1-82A6-D8F325290C56}" presName="parentText" presStyleLbl="node1" presStyleIdx="4" presStyleCnt="5" custLinFactY="6986" custLinFactNeighborY="100000">
        <dgm:presLayoutVars>
          <dgm:chMax val="0"/>
          <dgm:bulletEnabled val="1"/>
        </dgm:presLayoutVars>
      </dgm:prSet>
      <dgm:spPr/>
    </dgm:pt>
    <dgm:pt modelId="{A5466E57-2B75-264C-83F0-B26DA573BB30}" type="pres">
      <dgm:prSet presAssocID="{88BCB09E-6A75-41D1-82A6-D8F325290C56}" presName="childText" presStyleLbl="revTx" presStyleIdx="4" presStyleCnt="5" custLinFactY="37966" custLinFactNeighborY="100000">
        <dgm:presLayoutVars>
          <dgm:bulletEnabled val="1"/>
        </dgm:presLayoutVars>
      </dgm:prSet>
      <dgm:spPr/>
    </dgm:pt>
  </dgm:ptLst>
  <dgm:cxnLst>
    <dgm:cxn modelId="{77849B04-D9E4-4CA9-BB0D-8E6D93B3169A}" srcId="{88BCB09E-6A75-41D1-82A6-D8F325290C56}" destId="{3A5A8A19-4837-4F34-872E-7F6777B04948}" srcOrd="0" destOrd="0" parTransId="{76F2448D-4DB3-4540-A1A0-ABBD1EE0D758}" sibTransId="{DF32C223-B5AE-49D3-80A4-E8D5E3DEEB42}"/>
    <dgm:cxn modelId="{B9914206-09AD-425C-AFC7-1DF50AA2E1E7}" srcId="{88BCB09E-6A75-41D1-82A6-D8F325290C56}" destId="{B09DCB34-5F6D-42E7-87D3-E6D047C56E40}" srcOrd="1" destOrd="0" parTransId="{E07B7184-E95A-4408-AFCE-1D59A9815D75}" sibTransId="{7782A371-FDB2-420C-AA59-94DD419C2730}"/>
    <dgm:cxn modelId="{5A5C3711-10FB-4A6E-9D3E-0860788D499D}" srcId="{B8518471-45C3-482D-94B2-EB632BDBB17C}" destId="{A0B1D1BB-0601-49F1-A129-E58EC3A8E244}" srcOrd="0" destOrd="0" parTransId="{70F4E9B5-1AA9-4BA1-AF6D-51557B1A85F6}" sibTransId="{DC41B15B-9846-47BE-ACCF-5F002898F4DA}"/>
    <dgm:cxn modelId="{6722AF26-FC10-4446-917B-2FD2F50595F5}" type="presOf" srcId="{3A5A8A19-4837-4F34-872E-7F6777B04948}" destId="{A5466E57-2B75-264C-83F0-B26DA573BB30}" srcOrd="0" destOrd="0" presId="urn:microsoft.com/office/officeart/2005/8/layout/vList2"/>
    <dgm:cxn modelId="{E3FDC035-E779-4F70-9DE3-958DD8A6E4AE}" srcId="{A0B1D1BB-0601-49F1-A129-E58EC3A8E244}" destId="{3A74E061-F5AC-41F3-B506-596C92E83F35}" srcOrd="0" destOrd="0" parTransId="{B2F18867-D97E-4F9C-AE09-3628F07B1A1D}" sibTransId="{4D7C3373-C6BC-4408-B838-391C874CF575}"/>
    <dgm:cxn modelId="{2B697D36-C592-964B-A43E-4412F4A327D7}" srcId="{2F52E5F4-A894-42CA-97AD-756FEFCBBB0A}" destId="{11AA0F16-9FA1-AD46-B315-EA1CAA895DC1}" srcOrd="0" destOrd="0" parTransId="{E30B833C-401A-FB4E-BDB0-1E24DD0C730B}" sibTransId="{0D015025-7058-FB49-8B51-2E8EB2889E88}"/>
    <dgm:cxn modelId="{3AE5183E-922A-C747-837F-A65D8AF812C7}" type="presOf" srcId="{88BCB09E-6A75-41D1-82A6-D8F325290C56}" destId="{635BD205-8931-E049-8FEC-76F423DE2BFD}" srcOrd="0" destOrd="0" presId="urn:microsoft.com/office/officeart/2005/8/layout/vList2"/>
    <dgm:cxn modelId="{B5775C5C-BB51-3E42-A03B-2D334367F8D0}" type="presOf" srcId="{5C5255CE-C54F-F14A-9229-7AD51626B0AB}" destId="{B6C2D5E5-6812-BD4B-92E5-F2ADC28600DB}" srcOrd="0" destOrd="1" presId="urn:microsoft.com/office/officeart/2005/8/layout/vList2"/>
    <dgm:cxn modelId="{9055DC63-F149-4ADB-B7E5-05167503A0E8}" srcId="{10D41324-7299-4000-AF29-53A35E14141F}" destId="{5693A197-D530-469E-8C07-335C6A23E7F2}" srcOrd="0" destOrd="0" parTransId="{7628866A-03DC-4EAD-8D4D-7BB4459D67CF}" sibTransId="{A4AC0E39-ED99-41FB-93D9-E55C684877DA}"/>
    <dgm:cxn modelId="{57125448-8D7C-48FC-ACDB-4B22D252A825}" srcId="{87ABFB23-A117-4F21-9BC5-007C805AF69E}" destId="{53A9A821-FD16-491A-95D6-D3F8A78E6471}" srcOrd="0" destOrd="0" parTransId="{D0D427CE-6168-4DE4-ADD4-90F5AF65DB2A}" sibTransId="{08BDB34E-CD9B-41A1-A2B6-51F3ABC7A085}"/>
    <dgm:cxn modelId="{F59EA872-B210-4ABE-8FD2-49B197DAF39A}" srcId="{B8518471-45C3-482D-94B2-EB632BDBB17C}" destId="{10D41324-7299-4000-AF29-53A35E14141F}" srcOrd="3" destOrd="0" parTransId="{34D25F21-C8D5-497E-A7BD-159EBB57C7BC}" sibTransId="{278ED280-5CB3-4237-92F2-08DD6504375F}"/>
    <dgm:cxn modelId="{7B725753-9BCC-304F-BB61-56BFD1378836}" type="presOf" srcId="{2F52E5F4-A894-42CA-97AD-756FEFCBBB0A}" destId="{FBCE416E-C4B3-9845-8580-617555899137}" srcOrd="0" destOrd="0" presId="urn:microsoft.com/office/officeart/2005/8/layout/vList2"/>
    <dgm:cxn modelId="{F4519558-8B2C-4E4F-88CC-F4CB79083E56}" srcId="{B8518471-45C3-482D-94B2-EB632BDBB17C}" destId="{88BCB09E-6A75-41D1-82A6-D8F325290C56}" srcOrd="4" destOrd="0" parTransId="{38DF05B3-40A8-4DB6-B81B-DEA9CFAF0DC9}" sibTransId="{143984F9-D473-4B35-BE46-47653E6F3B83}"/>
    <dgm:cxn modelId="{D193BD83-F6A4-CC44-AEB8-0E6ED6D69AA1}" type="presOf" srcId="{10D41324-7299-4000-AF29-53A35E14141F}" destId="{C7947CED-6CA9-6E41-B05F-7BD8A0F37EB2}" srcOrd="0" destOrd="0" presId="urn:microsoft.com/office/officeart/2005/8/layout/vList2"/>
    <dgm:cxn modelId="{9D5CA484-13A5-1842-AC8F-445150FCDC81}" type="presOf" srcId="{5693A197-D530-469E-8C07-335C6A23E7F2}" destId="{8771E078-AC94-6048-828C-C9DE058A99EB}" srcOrd="0" destOrd="0" presId="urn:microsoft.com/office/officeart/2005/8/layout/vList2"/>
    <dgm:cxn modelId="{F9006989-1DE8-264A-934C-A5C2CF08E612}" type="presOf" srcId="{F73BB808-DB3A-4B64-A5C3-1DA2091FF873}" destId="{F1845CB6-B4DD-E340-8677-8C469F487749}" srcOrd="0" destOrd="1" presId="urn:microsoft.com/office/officeart/2005/8/layout/vList2"/>
    <dgm:cxn modelId="{3878D790-AA9C-45A1-843B-AB11BE50FFDC}" srcId="{87ABFB23-A117-4F21-9BC5-007C805AF69E}" destId="{F73BB808-DB3A-4B64-A5C3-1DA2091FF873}" srcOrd="1" destOrd="0" parTransId="{98FEE154-24F0-4F57-99CD-1616F1FA2732}" sibTransId="{206B2DB4-4C8C-4192-8D21-3022E6DDC75F}"/>
    <dgm:cxn modelId="{8A8C7693-CB8C-5F4D-81F7-91005BD0BAF7}" type="presOf" srcId="{53A9A821-FD16-491A-95D6-D3F8A78E6471}" destId="{F1845CB6-B4DD-E340-8677-8C469F487749}" srcOrd="0" destOrd="0" presId="urn:microsoft.com/office/officeart/2005/8/layout/vList2"/>
    <dgm:cxn modelId="{7DBA47AF-A6FB-164F-BF60-ED0BDB02FD0D}" type="presOf" srcId="{3A74E061-F5AC-41F3-B506-596C92E83F35}" destId="{73F16D12-D18B-E546-8064-5CEB4046AA03}" srcOrd="0" destOrd="0" presId="urn:microsoft.com/office/officeart/2005/8/layout/vList2"/>
    <dgm:cxn modelId="{82203DB0-0353-7A4E-BE7F-11453DD2873B}" srcId="{2F52E5F4-A894-42CA-97AD-756FEFCBBB0A}" destId="{5C5255CE-C54F-F14A-9229-7AD51626B0AB}" srcOrd="1" destOrd="0" parTransId="{DE6BAF02-B62E-2044-9E49-A922D38D64C3}" sibTransId="{6B2D0D57-1A56-7A41-8F87-B2545D799A61}"/>
    <dgm:cxn modelId="{62EC30C0-B1DB-48DB-85D0-19F8E1B8ECAB}" srcId="{B8518471-45C3-482D-94B2-EB632BDBB17C}" destId="{87ABFB23-A117-4F21-9BC5-007C805AF69E}" srcOrd="2" destOrd="0" parTransId="{6B2BE3CD-6573-483A-93B7-18B36BCF66F3}" sibTransId="{8C584D92-8E62-4C07-87D3-98652B74C373}"/>
    <dgm:cxn modelId="{5E2D98D3-F794-BB4F-A878-25935C8F660B}" type="presOf" srcId="{B09DCB34-5F6D-42E7-87D3-E6D047C56E40}" destId="{A5466E57-2B75-264C-83F0-B26DA573BB30}" srcOrd="0" destOrd="1" presId="urn:microsoft.com/office/officeart/2005/8/layout/vList2"/>
    <dgm:cxn modelId="{A6571EE2-70D2-4DE1-9FCE-C9C24C04D9F3}" srcId="{B8518471-45C3-482D-94B2-EB632BDBB17C}" destId="{2F52E5F4-A894-42CA-97AD-756FEFCBBB0A}" srcOrd="1" destOrd="0" parTransId="{42F11BAA-CA2D-400A-A5DA-6E01862232C8}" sibTransId="{7C4E4BD7-621F-452F-9E99-30274F47C3A3}"/>
    <dgm:cxn modelId="{E89A28E8-6EE5-ED4D-B983-8FD70319D99D}" type="presOf" srcId="{11AA0F16-9FA1-AD46-B315-EA1CAA895DC1}" destId="{B6C2D5E5-6812-BD4B-92E5-F2ADC28600DB}" srcOrd="0" destOrd="0" presId="urn:microsoft.com/office/officeart/2005/8/layout/vList2"/>
    <dgm:cxn modelId="{40B339ED-46FE-954F-9FC1-791DE895F202}" type="presOf" srcId="{B8518471-45C3-482D-94B2-EB632BDBB17C}" destId="{1D6E1F5F-AB41-2048-89AF-60D7BC1B48AA}" srcOrd="0" destOrd="0" presId="urn:microsoft.com/office/officeart/2005/8/layout/vList2"/>
    <dgm:cxn modelId="{BAC684F7-3EC0-564E-9D3C-CE2C1629A649}" type="presOf" srcId="{87ABFB23-A117-4F21-9BC5-007C805AF69E}" destId="{039B298D-5AAC-3C41-BDF3-CD967980FDB4}" srcOrd="0" destOrd="0" presId="urn:microsoft.com/office/officeart/2005/8/layout/vList2"/>
    <dgm:cxn modelId="{AA82A2FC-6035-F44F-9AEC-8472FFF1B95A}" type="presOf" srcId="{A0B1D1BB-0601-49F1-A129-E58EC3A8E244}" destId="{BD573ED7-E237-414D-A5A3-0AA496C3AC16}" srcOrd="0" destOrd="0" presId="urn:microsoft.com/office/officeart/2005/8/layout/vList2"/>
    <dgm:cxn modelId="{F1557E6A-F0D3-B043-B993-B51E9575B18D}" type="presParOf" srcId="{1D6E1F5F-AB41-2048-89AF-60D7BC1B48AA}" destId="{BD573ED7-E237-414D-A5A3-0AA496C3AC16}" srcOrd="0" destOrd="0" presId="urn:microsoft.com/office/officeart/2005/8/layout/vList2"/>
    <dgm:cxn modelId="{6DF3E456-5354-114C-8C23-B926E8646461}" type="presParOf" srcId="{1D6E1F5F-AB41-2048-89AF-60D7BC1B48AA}" destId="{73F16D12-D18B-E546-8064-5CEB4046AA03}" srcOrd="1" destOrd="0" presId="urn:microsoft.com/office/officeart/2005/8/layout/vList2"/>
    <dgm:cxn modelId="{DFC72B65-BC30-244D-9130-70B08027FA24}" type="presParOf" srcId="{1D6E1F5F-AB41-2048-89AF-60D7BC1B48AA}" destId="{FBCE416E-C4B3-9845-8580-617555899137}" srcOrd="2" destOrd="0" presId="urn:microsoft.com/office/officeart/2005/8/layout/vList2"/>
    <dgm:cxn modelId="{F3F42580-B020-0846-85A7-6E860B430C3D}" type="presParOf" srcId="{1D6E1F5F-AB41-2048-89AF-60D7BC1B48AA}" destId="{B6C2D5E5-6812-BD4B-92E5-F2ADC28600DB}" srcOrd="3" destOrd="0" presId="urn:microsoft.com/office/officeart/2005/8/layout/vList2"/>
    <dgm:cxn modelId="{7EF87396-AA5A-5E4D-B4A6-C29B7E91CC0B}" type="presParOf" srcId="{1D6E1F5F-AB41-2048-89AF-60D7BC1B48AA}" destId="{039B298D-5AAC-3C41-BDF3-CD967980FDB4}" srcOrd="4" destOrd="0" presId="urn:microsoft.com/office/officeart/2005/8/layout/vList2"/>
    <dgm:cxn modelId="{B4F8EB43-315A-3349-92DF-268B59088887}" type="presParOf" srcId="{1D6E1F5F-AB41-2048-89AF-60D7BC1B48AA}" destId="{F1845CB6-B4DD-E340-8677-8C469F487749}" srcOrd="5" destOrd="0" presId="urn:microsoft.com/office/officeart/2005/8/layout/vList2"/>
    <dgm:cxn modelId="{C16E7234-38C6-8E4E-8365-07768920E583}" type="presParOf" srcId="{1D6E1F5F-AB41-2048-89AF-60D7BC1B48AA}" destId="{C7947CED-6CA9-6E41-B05F-7BD8A0F37EB2}" srcOrd="6" destOrd="0" presId="urn:microsoft.com/office/officeart/2005/8/layout/vList2"/>
    <dgm:cxn modelId="{90548C76-BA14-B143-909C-EB5006BA1F0A}" type="presParOf" srcId="{1D6E1F5F-AB41-2048-89AF-60D7BC1B48AA}" destId="{8771E078-AC94-6048-828C-C9DE058A99EB}" srcOrd="7" destOrd="0" presId="urn:microsoft.com/office/officeart/2005/8/layout/vList2"/>
    <dgm:cxn modelId="{1CB70B5F-3190-0249-AE97-86A5D4F5AE48}" type="presParOf" srcId="{1D6E1F5F-AB41-2048-89AF-60D7BC1B48AA}" destId="{635BD205-8931-E049-8FEC-76F423DE2BFD}" srcOrd="8" destOrd="0" presId="urn:microsoft.com/office/officeart/2005/8/layout/vList2"/>
    <dgm:cxn modelId="{6BB342A2-6C62-2F46-90C5-5C9132B551B8}" type="presParOf" srcId="{1D6E1F5F-AB41-2048-89AF-60D7BC1B48AA}" destId="{A5466E57-2B75-264C-83F0-B26DA573BB30}"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A5806-B8A2-4DC6-80A9-1AA15CA3927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C7F0597-FCCF-445B-AD1D-2BA925E3AAD6}">
      <dgm:prSet/>
      <dgm:spPr/>
      <dgm:t>
        <a:bodyPr/>
        <a:lstStyle/>
        <a:p>
          <a:r>
            <a:rPr lang="en-CA" b="1" dirty="0"/>
            <a:t>Comfort Centre Manager (CCM) is the on-site representative of the JEM Chairperson</a:t>
          </a:r>
          <a:endParaRPr lang="en-US" dirty="0"/>
        </a:p>
      </dgm:t>
    </dgm:pt>
    <dgm:pt modelId="{B5CEFBE9-F80A-4B3A-B72B-AF585F8987FF}" type="parTrans" cxnId="{094D9C84-21E8-4291-B4F7-8214AFB785EF}">
      <dgm:prSet/>
      <dgm:spPr/>
      <dgm:t>
        <a:bodyPr/>
        <a:lstStyle/>
        <a:p>
          <a:endParaRPr lang="en-US"/>
        </a:p>
      </dgm:t>
    </dgm:pt>
    <dgm:pt modelId="{0384C38C-0746-43B6-A0C4-F018E4F6AAC2}" type="sibTrans" cxnId="{094D9C84-21E8-4291-B4F7-8214AFB785EF}">
      <dgm:prSet/>
      <dgm:spPr/>
      <dgm:t>
        <a:bodyPr/>
        <a:lstStyle/>
        <a:p>
          <a:endParaRPr lang="en-US"/>
        </a:p>
      </dgm:t>
    </dgm:pt>
    <dgm:pt modelId="{65158984-D4E9-430B-A8AC-BD60DD2872A3}">
      <dgm:prSet/>
      <dgm:spPr/>
      <dgm:t>
        <a:bodyPr/>
        <a:lstStyle/>
        <a:p>
          <a:r>
            <a:rPr lang="en-CA" dirty="0"/>
            <a:t>Over-all command and control of the running of the Comfort Center  </a:t>
          </a:r>
          <a:endParaRPr lang="en-US" dirty="0"/>
        </a:p>
      </dgm:t>
    </dgm:pt>
    <dgm:pt modelId="{1472CF74-2B5D-4E84-B619-667EF31D91C1}" type="parTrans" cxnId="{A5BB53E8-5C6A-4FD5-B8D8-7AFE3B7A6CDE}">
      <dgm:prSet/>
      <dgm:spPr/>
      <dgm:t>
        <a:bodyPr/>
        <a:lstStyle/>
        <a:p>
          <a:endParaRPr lang="en-US"/>
        </a:p>
      </dgm:t>
    </dgm:pt>
    <dgm:pt modelId="{1C3F0256-966E-45AC-A75F-3FE5499832CC}" type="sibTrans" cxnId="{A5BB53E8-5C6A-4FD5-B8D8-7AFE3B7A6CDE}">
      <dgm:prSet/>
      <dgm:spPr/>
      <dgm:t>
        <a:bodyPr/>
        <a:lstStyle/>
        <a:p>
          <a:endParaRPr lang="en-US"/>
        </a:p>
      </dgm:t>
    </dgm:pt>
    <dgm:pt modelId="{AE4E6DCA-9ABB-46AA-A7AE-75A3B727C146}">
      <dgm:prSet/>
      <dgm:spPr/>
      <dgm:t>
        <a:bodyPr/>
        <a:lstStyle/>
        <a:p>
          <a:r>
            <a:rPr lang="en-CA" b="1" dirty="0"/>
            <a:t>Support Staff Supervisor (SSS) oversees the staff that handles the clients</a:t>
          </a:r>
          <a:endParaRPr lang="en-US" dirty="0"/>
        </a:p>
      </dgm:t>
    </dgm:pt>
    <dgm:pt modelId="{D434F9FC-B810-4F6E-99BE-79E4A44D2AD9}" type="parTrans" cxnId="{2EC1D549-9108-4435-AE69-5563C096D42D}">
      <dgm:prSet/>
      <dgm:spPr/>
      <dgm:t>
        <a:bodyPr/>
        <a:lstStyle/>
        <a:p>
          <a:endParaRPr lang="en-US"/>
        </a:p>
      </dgm:t>
    </dgm:pt>
    <dgm:pt modelId="{5F7D0470-5DD9-4C46-9F89-9EBD5CA35A86}" type="sibTrans" cxnId="{2EC1D549-9108-4435-AE69-5563C096D42D}">
      <dgm:prSet/>
      <dgm:spPr/>
      <dgm:t>
        <a:bodyPr/>
        <a:lstStyle/>
        <a:p>
          <a:endParaRPr lang="en-US"/>
        </a:p>
      </dgm:t>
    </dgm:pt>
    <dgm:pt modelId="{2DF56D41-1F2B-49B4-B83F-CE47CA16FD7D}">
      <dgm:prSet/>
      <dgm:spPr/>
      <dgm:t>
        <a:bodyPr/>
        <a:lstStyle/>
        <a:p>
          <a:r>
            <a:rPr lang="en-CA" dirty="0"/>
            <a:t>Makes up the schedule for all personnel working the hospitality area</a:t>
          </a:r>
          <a:endParaRPr lang="en-US" dirty="0"/>
        </a:p>
      </dgm:t>
    </dgm:pt>
    <dgm:pt modelId="{9E8DF17E-967D-4314-A1FC-E35E6F989E75}" type="parTrans" cxnId="{857005FD-B3BB-42D1-8F75-B571B67ABAB6}">
      <dgm:prSet/>
      <dgm:spPr/>
      <dgm:t>
        <a:bodyPr/>
        <a:lstStyle/>
        <a:p>
          <a:endParaRPr lang="en-US"/>
        </a:p>
      </dgm:t>
    </dgm:pt>
    <dgm:pt modelId="{3DA80421-22F9-4F55-8700-B2CF3DB55B39}" type="sibTrans" cxnId="{857005FD-B3BB-42D1-8F75-B571B67ABAB6}">
      <dgm:prSet/>
      <dgm:spPr/>
      <dgm:t>
        <a:bodyPr/>
        <a:lstStyle/>
        <a:p>
          <a:endParaRPr lang="en-US"/>
        </a:p>
      </dgm:t>
    </dgm:pt>
    <dgm:pt modelId="{EEC633F5-8B40-4D29-AFC2-493B877600F2}">
      <dgm:prSet/>
      <dgm:spPr/>
      <dgm:t>
        <a:bodyPr/>
        <a:lstStyle/>
        <a:p>
          <a:r>
            <a:rPr lang="en-CA" dirty="0"/>
            <a:t>Responsible for all hospitality issues</a:t>
          </a:r>
          <a:endParaRPr lang="en-US" dirty="0"/>
        </a:p>
      </dgm:t>
    </dgm:pt>
    <dgm:pt modelId="{2559DE55-FFCF-44E2-89EB-1C2D9DB4F57F}" type="parTrans" cxnId="{62EF651A-3643-44E3-886F-9D6200CE6563}">
      <dgm:prSet/>
      <dgm:spPr/>
      <dgm:t>
        <a:bodyPr/>
        <a:lstStyle/>
        <a:p>
          <a:endParaRPr lang="en-US"/>
        </a:p>
      </dgm:t>
    </dgm:pt>
    <dgm:pt modelId="{6A63FF70-6FA2-4820-8F7F-B80EF52C46C4}" type="sibTrans" cxnId="{62EF651A-3643-44E3-886F-9D6200CE6563}">
      <dgm:prSet/>
      <dgm:spPr/>
      <dgm:t>
        <a:bodyPr/>
        <a:lstStyle/>
        <a:p>
          <a:endParaRPr lang="en-US"/>
        </a:p>
      </dgm:t>
    </dgm:pt>
    <dgm:pt modelId="{E4C4EB79-7F50-4995-9017-EEDA0CAF0597}">
      <dgm:prSet/>
      <dgm:spPr/>
      <dgm:t>
        <a:bodyPr/>
        <a:lstStyle/>
        <a:p>
          <a:r>
            <a:rPr lang="en-CA" dirty="0"/>
            <a:t>SSS is answerable to the CCM</a:t>
          </a:r>
          <a:endParaRPr lang="en-US" dirty="0"/>
        </a:p>
      </dgm:t>
    </dgm:pt>
    <dgm:pt modelId="{284F5CAE-C5BB-4DD8-B0D3-FF5A0A2E7BD9}" type="parTrans" cxnId="{5C8EDBA9-1E34-44D3-8347-0D54C4BA0F2C}">
      <dgm:prSet/>
      <dgm:spPr/>
      <dgm:t>
        <a:bodyPr/>
        <a:lstStyle/>
        <a:p>
          <a:endParaRPr lang="en-US"/>
        </a:p>
      </dgm:t>
    </dgm:pt>
    <dgm:pt modelId="{F3463120-D584-40EF-9064-989B65D910E0}" type="sibTrans" cxnId="{5C8EDBA9-1E34-44D3-8347-0D54C4BA0F2C}">
      <dgm:prSet/>
      <dgm:spPr/>
      <dgm:t>
        <a:bodyPr/>
        <a:lstStyle/>
        <a:p>
          <a:endParaRPr lang="en-US"/>
        </a:p>
      </dgm:t>
    </dgm:pt>
    <dgm:pt modelId="{61F145C8-EBBD-4DDB-85D9-6BC91D92EE16}">
      <dgm:prSet/>
      <dgm:spPr/>
      <dgm:t>
        <a:bodyPr/>
        <a:lstStyle/>
        <a:p>
          <a:r>
            <a:rPr lang="en-CA" dirty="0"/>
            <a:t>CCM and SSS will coordinate Comfort Centre requirements </a:t>
          </a:r>
          <a:endParaRPr lang="en-US" dirty="0"/>
        </a:p>
      </dgm:t>
    </dgm:pt>
    <dgm:pt modelId="{9B43EBAB-0A49-4CEE-B78F-3895B08CF784}" type="parTrans" cxnId="{4F2F14B0-67C5-4489-803B-88BC6998F27E}">
      <dgm:prSet/>
      <dgm:spPr/>
      <dgm:t>
        <a:bodyPr/>
        <a:lstStyle/>
        <a:p>
          <a:endParaRPr lang="en-US"/>
        </a:p>
      </dgm:t>
    </dgm:pt>
    <dgm:pt modelId="{BCD7941C-41DD-4E99-BE1A-99FAA3E5DB21}" type="sibTrans" cxnId="{4F2F14B0-67C5-4489-803B-88BC6998F27E}">
      <dgm:prSet/>
      <dgm:spPr/>
      <dgm:t>
        <a:bodyPr/>
        <a:lstStyle/>
        <a:p>
          <a:endParaRPr lang="en-US"/>
        </a:p>
      </dgm:t>
    </dgm:pt>
    <dgm:pt modelId="{711807B7-D813-4248-A901-1002BBCE2D77}">
      <dgm:prSet/>
      <dgm:spPr/>
      <dgm:t>
        <a:bodyPr/>
        <a:lstStyle/>
        <a:p>
          <a:r>
            <a:rPr lang="en-CA" dirty="0"/>
            <a:t>Food replacement, personnel shortages</a:t>
          </a:r>
          <a:endParaRPr lang="en-US" dirty="0"/>
        </a:p>
      </dgm:t>
    </dgm:pt>
    <dgm:pt modelId="{21AC2B9D-4B10-CC43-9F76-95088CBB119E}" type="parTrans" cxnId="{ACBDC469-B7B3-D54A-BB59-60194269BC41}">
      <dgm:prSet/>
      <dgm:spPr/>
      <dgm:t>
        <a:bodyPr/>
        <a:lstStyle/>
        <a:p>
          <a:endParaRPr lang="en-US"/>
        </a:p>
      </dgm:t>
    </dgm:pt>
    <dgm:pt modelId="{5ABDF476-188E-0244-8828-8554088B6BAB}" type="sibTrans" cxnId="{ACBDC469-B7B3-D54A-BB59-60194269BC41}">
      <dgm:prSet/>
      <dgm:spPr/>
      <dgm:t>
        <a:bodyPr/>
        <a:lstStyle/>
        <a:p>
          <a:endParaRPr lang="en-US"/>
        </a:p>
      </dgm:t>
    </dgm:pt>
    <dgm:pt modelId="{502FFE9B-E80A-FC45-8922-007357DDF7AB}" type="pres">
      <dgm:prSet presAssocID="{CB3A5806-B8A2-4DC6-80A9-1AA15CA39272}" presName="Name0" presStyleCnt="0">
        <dgm:presLayoutVars>
          <dgm:dir/>
          <dgm:animLvl val="lvl"/>
          <dgm:resizeHandles val="exact"/>
        </dgm:presLayoutVars>
      </dgm:prSet>
      <dgm:spPr/>
    </dgm:pt>
    <dgm:pt modelId="{4D3B3B36-02CB-9A4F-B728-CE65060EE0E8}" type="pres">
      <dgm:prSet presAssocID="{DC7F0597-FCCF-445B-AD1D-2BA925E3AAD6}" presName="composite" presStyleCnt="0"/>
      <dgm:spPr/>
    </dgm:pt>
    <dgm:pt modelId="{8C09558F-D1FB-C94F-B479-2751F5D9D165}" type="pres">
      <dgm:prSet presAssocID="{DC7F0597-FCCF-445B-AD1D-2BA925E3AAD6}" presName="parTx" presStyleLbl="alignNode1" presStyleIdx="0" presStyleCnt="3" custScaleY="125005">
        <dgm:presLayoutVars>
          <dgm:chMax val="0"/>
          <dgm:chPref val="0"/>
          <dgm:bulletEnabled val="1"/>
        </dgm:presLayoutVars>
      </dgm:prSet>
      <dgm:spPr/>
    </dgm:pt>
    <dgm:pt modelId="{DC47D1D6-A260-A94F-A184-827A39977D07}" type="pres">
      <dgm:prSet presAssocID="{DC7F0597-FCCF-445B-AD1D-2BA925E3AAD6}" presName="desTx" presStyleLbl="alignAccFollowNode1" presStyleIdx="0" presStyleCnt="3">
        <dgm:presLayoutVars>
          <dgm:bulletEnabled val="1"/>
        </dgm:presLayoutVars>
      </dgm:prSet>
      <dgm:spPr/>
    </dgm:pt>
    <dgm:pt modelId="{DBCA64A0-1E0F-3647-9AF7-CD2F63E26513}" type="pres">
      <dgm:prSet presAssocID="{0384C38C-0746-43B6-A0C4-F018E4F6AAC2}" presName="space" presStyleCnt="0"/>
      <dgm:spPr/>
    </dgm:pt>
    <dgm:pt modelId="{E4637EA8-B3F3-8943-9D43-6B0C3153299C}" type="pres">
      <dgm:prSet presAssocID="{AE4E6DCA-9ABB-46AA-A7AE-75A3B727C146}" presName="composite" presStyleCnt="0"/>
      <dgm:spPr/>
    </dgm:pt>
    <dgm:pt modelId="{6DBC7743-7FBB-5F44-A697-ADAD225D8F51}" type="pres">
      <dgm:prSet presAssocID="{AE4E6DCA-9ABB-46AA-A7AE-75A3B727C146}" presName="parTx" presStyleLbl="alignNode1" presStyleIdx="1" presStyleCnt="3">
        <dgm:presLayoutVars>
          <dgm:chMax val="0"/>
          <dgm:chPref val="0"/>
          <dgm:bulletEnabled val="1"/>
        </dgm:presLayoutVars>
      </dgm:prSet>
      <dgm:spPr/>
    </dgm:pt>
    <dgm:pt modelId="{A0B73343-24A0-F74F-BF28-2F0D5EA89731}" type="pres">
      <dgm:prSet presAssocID="{AE4E6DCA-9ABB-46AA-A7AE-75A3B727C146}" presName="desTx" presStyleLbl="alignAccFollowNode1" presStyleIdx="1" presStyleCnt="3">
        <dgm:presLayoutVars>
          <dgm:bulletEnabled val="1"/>
        </dgm:presLayoutVars>
      </dgm:prSet>
      <dgm:spPr/>
    </dgm:pt>
    <dgm:pt modelId="{081F3C15-3229-F143-A6FE-B092242A817A}" type="pres">
      <dgm:prSet presAssocID="{5F7D0470-5DD9-4C46-9F89-9EBD5CA35A86}" presName="space" presStyleCnt="0"/>
      <dgm:spPr/>
    </dgm:pt>
    <dgm:pt modelId="{267A97CC-8ED4-2B40-9563-C630BAD16E9B}" type="pres">
      <dgm:prSet presAssocID="{61F145C8-EBBD-4DDB-85D9-6BC91D92EE16}" presName="composite" presStyleCnt="0"/>
      <dgm:spPr/>
    </dgm:pt>
    <dgm:pt modelId="{1D393025-EA08-8747-A927-98AE49E3B27F}" type="pres">
      <dgm:prSet presAssocID="{61F145C8-EBBD-4DDB-85D9-6BC91D92EE16}" presName="parTx" presStyleLbl="alignNode1" presStyleIdx="2" presStyleCnt="3">
        <dgm:presLayoutVars>
          <dgm:chMax val="0"/>
          <dgm:chPref val="0"/>
          <dgm:bulletEnabled val="1"/>
        </dgm:presLayoutVars>
      </dgm:prSet>
      <dgm:spPr/>
    </dgm:pt>
    <dgm:pt modelId="{CEF6A076-23E9-564A-AACE-3C79315555DD}" type="pres">
      <dgm:prSet presAssocID="{61F145C8-EBBD-4DDB-85D9-6BC91D92EE16}" presName="desTx" presStyleLbl="alignAccFollowNode1" presStyleIdx="2" presStyleCnt="3">
        <dgm:presLayoutVars>
          <dgm:bulletEnabled val="1"/>
        </dgm:presLayoutVars>
      </dgm:prSet>
      <dgm:spPr/>
    </dgm:pt>
  </dgm:ptLst>
  <dgm:cxnLst>
    <dgm:cxn modelId="{62EF651A-3643-44E3-886F-9D6200CE6563}" srcId="{AE4E6DCA-9ABB-46AA-A7AE-75A3B727C146}" destId="{EEC633F5-8B40-4D29-AFC2-493B877600F2}" srcOrd="1" destOrd="0" parTransId="{2559DE55-FFCF-44E2-89EB-1C2D9DB4F57F}" sibTransId="{6A63FF70-6FA2-4820-8F7F-B80EF52C46C4}"/>
    <dgm:cxn modelId="{2F2A501A-96D4-864C-852E-9B710CB8A54A}" type="presOf" srcId="{711807B7-D813-4248-A901-1002BBCE2D77}" destId="{CEF6A076-23E9-564A-AACE-3C79315555DD}" srcOrd="0" destOrd="0" presId="urn:microsoft.com/office/officeart/2005/8/layout/hList1"/>
    <dgm:cxn modelId="{940B7431-66BC-1B4F-974B-E599B73F0E72}" type="presOf" srcId="{E4C4EB79-7F50-4995-9017-EEDA0CAF0597}" destId="{A0B73343-24A0-F74F-BF28-2F0D5EA89731}" srcOrd="0" destOrd="2" presId="urn:microsoft.com/office/officeart/2005/8/layout/hList1"/>
    <dgm:cxn modelId="{ACBDC469-B7B3-D54A-BB59-60194269BC41}" srcId="{61F145C8-EBBD-4DDB-85D9-6BC91D92EE16}" destId="{711807B7-D813-4248-A901-1002BBCE2D77}" srcOrd="0" destOrd="0" parTransId="{21AC2B9D-4B10-CC43-9F76-95088CBB119E}" sibTransId="{5ABDF476-188E-0244-8828-8554088B6BAB}"/>
    <dgm:cxn modelId="{2EC1D549-9108-4435-AE69-5563C096D42D}" srcId="{CB3A5806-B8A2-4DC6-80A9-1AA15CA39272}" destId="{AE4E6DCA-9ABB-46AA-A7AE-75A3B727C146}" srcOrd="1" destOrd="0" parTransId="{D434F9FC-B810-4F6E-99BE-79E4A44D2AD9}" sibTransId="{5F7D0470-5DD9-4C46-9F89-9EBD5CA35A86}"/>
    <dgm:cxn modelId="{9C269D6A-0D17-1F46-A889-FAC2082A2650}" type="presOf" srcId="{61F145C8-EBBD-4DDB-85D9-6BC91D92EE16}" destId="{1D393025-EA08-8747-A927-98AE49E3B27F}" srcOrd="0" destOrd="0" presId="urn:microsoft.com/office/officeart/2005/8/layout/hList1"/>
    <dgm:cxn modelId="{DFC2AA7D-631C-084C-ADFD-0770442A17DB}" type="presOf" srcId="{65158984-D4E9-430B-A8AC-BD60DD2872A3}" destId="{DC47D1D6-A260-A94F-A184-827A39977D07}" srcOrd="0" destOrd="0" presId="urn:microsoft.com/office/officeart/2005/8/layout/hList1"/>
    <dgm:cxn modelId="{094D9C84-21E8-4291-B4F7-8214AFB785EF}" srcId="{CB3A5806-B8A2-4DC6-80A9-1AA15CA39272}" destId="{DC7F0597-FCCF-445B-AD1D-2BA925E3AAD6}" srcOrd="0" destOrd="0" parTransId="{B5CEFBE9-F80A-4B3A-B72B-AF585F8987FF}" sibTransId="{0384C38C-0746-43B6-A0C4-F018E4F6AAC2}"/>
    <dgm:cxn modelId="{5C5B078B-CE1B-B74F-BF56-C5A0E576BFEB}" type="presOf" srcId="{2DF56D41-1F2B-49B4-B83F-CE47CA16FD7D}" destId="{A0B73343-24A0-F74F-BF28-2F0D5EA89731}" srcOrd="0" destOrd="0" presId="urn:microsoft.com/office/officeart/2005/8/layout/hList1"/>
    <dgm:cxn modelId="{5C8EDBA9-1E34-44D3-8347-0D54C4BA0F2C}" srcId="{AE4E6DCA-9ABB-46AA-A7AE-75A3B727C146}" destId="{E4C4EB79-7F50-4995-9017-EEDA0CAF0597}" srcOrd="2" destOrd="0" parTransId="{284F5CAE-C5BB-4DD8-B0D3-FF5A0A2E7BD9}" sibTransId="{F3463120-D584-40EF-9064-989B65D910E0}"/>
    <dgm:cxn modelId="{3A09ABAF-C5F4-3B4F-9764-02F747C76CB7}" type="presOf" srcId="{AE4E6DCA-9ABB-46AA-A7AE-75A3B727C146}" destId="{6DBC7743-7FBB-5F44-A697-ADAD225D8F51}" srcOrd="0" destOrd="0" presId="urn:microsoft.com/office/officeart/2005/8/layout/hList1"/>
    <dgm:cxn modelId="{4F2F14B0-67C5-4489-803B-88BC6998F27E}" srcId="{CB3A5806-B8A2-4DC6-80A9-1AA15CA39272}" destId="{61F145C8-EBBD-4DDB-85D9-6BC91D92EE16}" srcOrd="2" destOrd="0" parTransId="{9B43EBAB-0A49-4CEE-B78F-3895B08CF784}" sibTransId="{BCD7941C-41DD-4E99-BE1A-99FAA3E5DB21}"/>
    <dgm:cxn modelId="{7023C5B6-B5FE-5B4E-8A7A-14F424666701}" type="presOf" srcId="{DC7F0597-FCCF-445B-AD1D-2BA925E3AAD6}" destId="{8C09558F-D1FB-C94F-B479-2751F5D9D165}" srcOrd="0" destOrd="0" presId="urn:microsoft.com/office/officeart/2005/8/layout/hList1"/>
    <dgm:cxn modelId="{328787C2-DD96-E748-A9C5-669001A95E09}" type="presOf" srcId="{EEC633F5-8B40-4D29-AFC2-493B877600F2}" destId="{A0B73343-24A0-F74F-BF28-2F0D5EA89731}" srcOrd="0" destOrd="1" presId="urn:microsoft.com/office/officeart/2005/8/layout/hList1"/>
    <dgm:cxn modelId="{A5BB53E8-5C6A-4FD5-B8D8-7AFE3B7A6CDE}" srcId="{DC7F0597-FCCF-445B-AD1D-2BA925E3AAD6}" destId="{65158984-D4E9-430B-A8AC-BD60DD2872A3}" srcOrd="0" destOrd="0" parTransId="{1472CF74-2B5D-4E84-B619-667EF31D91C1}" sibTransId="{1C3F0256-966E-45AC-A75F-3FE5499832CC}"/>
    <dgm:cxn modelId="{39DE3AF2-DA3B-6D48-8839-7EFA9DAE3DC1}" type="presOf" srcId="{CB3A5806-B8A2-4DC6-80A9-1AA15CA39272}" destId="{502FFE9B-E80A-FC45-8922-007357DDF7AB}" srcOrd="0" destOrd="0" presId="urn:microsoft.com/office/officeart/2005/8/layout/hList1"/>
    <dgm:cxn modelId="{857005FD-B3BB-42D1-8F75-B571B67ABAB6}" srcId="{AE4E6DCA-9ABB-46AA-A7AE-75A3B727C146}" destId="{2DF56D41-1F2B-49B4-B83F-CE47CA16FD7D}" srcOrd="0" destOrd="0" parTransId="{9E8DF17E-967D-4314-A1FC-E35E6F989E75}" sibTransId="{3DA80421-22F9-4F55-8700-B2CF3DB55B39}"/>
    <dgm:cxn modelId="{4A7F9FB6-483F-C940-A7FB-0BE829FC3DD1}" type="presParOf" srcId="{502FFE9B-E80A-FC45-8922-007357DDF7AB}" destId="{4D3B3B36-02CB-9A4F-B728-CE65060EE0E8}" srcOrd="0" destOrd="0" presId="urn:microsoft.com/office/officeart/2005/8/layout/hList1"/>
    <dgm:cxn modelId="{30180B89-E052-D446-8EAE-1EF0D5ACA45F}" type="presParOf" srcId="{4D3B3B36-02CB-9A4F-B728-CE65060EE0E8}" destId="{8C09558F-D1FB-C94F-B479-2751F5D9D165}" srcOrd="0" destOrd="0" presId="urn:microsoft.com/office/officeart/2005/8/layout/hList1"/>
    <dgm:cxn modelId="{47CF9EF6-D683-4F45-8321-5BCEEFE68F59}" type="presParOf" srcId="{4D3B3B36-02CB-9A4F-B728-CE65060EE0E8}" destId="{DC47D1D6-A260-A94F-A184-827A39977D07}" srcOrd="1" destOrd="0" presId="urn:microsoft.com/office/officeart/2005/8/layout/hList1"/>
    <dgm:cxn modelId="{FF69A0BD-1412-4249-994F-F1A10C61B9EB}" type="presParOf" srcId="{502FFE9B-E80A-FC45-8922-007357DDF7AB}" destId="{DBCA64A0-1E0F-3647-9AF7-CD2F63E26513}" srcOrd="1" destOrd="0" presId="urn:microsoft.com/office/officeart/2005/8/layout/hList1"/>
    <dgm:cxn modelId="{6C801401-4D0A-744A-994A-BFDA12DC3C57}" type="presParOf" srcId="{502FFE9B-E80A-FC45-8922-007357DDF7AB}" destId="{E4637EA8-B3F3-8943-9D43-6B0C3153299C}" srcOrd="2" destOrd="0" presId="urn:microsoft.com/office/officeart/2005/8/layout/hList1"/>
    <dgm:cxn modelId="{CBC61890-57B3-774F-9C95-276FA9934EBC}" type="presParOf" srcId="{E4637EA8-B3F3-8943-9D43-6B0C3153299C}" destId="{6DBC7743-7FBB-5F44-A697-ADAD225D8F51}" srcOrd="0" destOrd="0" presId="urn:microsoft.com/office/officeart/2005/8/layout/hList1"/>
    <dgm:cxn modelId="{87E7B2FC-D267-5C4D-985A-B28D52E6DACE}" type="presParOf" srcId="{E4637EA8-B3F3-8943-9D43-6B0C3153299C}" destId="{A0B73343-24A0-F74F-BF28-2F0D5EA89731}" srcOrd="1" destOrd="0" presId="urn:microsoft.com/office/officeart/2005/8/layout/hList1"/>
    <dgm:cxn modelId="{CC71D39D-DBCF-4844-86F3-2519E6C5CEE5}" type="presParOf" srcId="{502FFE9B-E80A-FC45-8922-007357DDF7AB}" destId="{081F3C15-3229-F143-A6FE-B092242A817A}" srcOrd="3" destOrd="0" presId="urn:microsoft.com/office/officeart/2005/8/layout/hList1"/>
    <dgm:cxn modelId="{F2E958F0-DEE3-EF4E-9F95-53E668867D5C}" type="presParOf" srcId="{502FFE9B-E80A-FC45-8922-007357DDF7AB}" destId="{267A97CC-8ED4-2B40-9563-C630BAD16E9B}" srcOrd="4" destOrd="0" presId="urn:microsoft.com/office/officeart/2005/8/layout/hList1"/>
    <dgm:cxn modelId="{A16B1970-9A5E-8044-A8C9-692ED865CD40}" type="presParOf" srcId="{267A97CC-8ED4-2B40-9563-C630BAD16E9B}" destId="{1D393025-EA08-8747-A927-98AE49E3B27F}" srcOrd="0" destOrd="0" presId="urn:microsoft.com/office/officeart/2005/8/layout/hList1"/>
    <dgm:cxn modelId="{83691299-CE21-AF42-8581-4B66E00C228C}" type="presParOf" srcId="{267A97CC-8ED4-2B40-9563-C630BAD16E9B}" destId="{CEF6A076-23E9-564A-AACE-3C79315555D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8FDB4-7314-4E88-BF9F-1F4463CCD06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42A4A7A-5D06-42F6-9F25-DD7C5853195A}">
      <dgm:prSet/>
      <dgm:spPr/>
      <dgm:t>
        <a:bodyPr/>
        <a:lstStyle/>
        <a:p>
          <a:r>
            <a:rPr lang="en-CA" b="1" u="sng"/>
            <a:t>Point of contact: </a:t>
          </a:r>
          <a:endParaRPr lang="en-US"/>
        </a:p>
      </dgm:t>
    </dgm:pt>
    <dgm:pt modelId="{7BFCC31B-5F64-4980-AFCA-1A285F3792AE}" type="parTrans" cxnId="{958B754F-8DB8-4F6C-812A-A5D91739D98D}">
      <dgm:prSet/>
      <dgm:spPr/>
      <dgm:t>
        <a:bodyPr/>
        <a:lstStyle/>
        <a:p>
          <a:endParaRPr lang="en-US"/>
        </a:p>
      </dgm:t>
    </dgm:pt>
    <dgm:pt modelId="{2B1E6397-81F1-47D6-8C87-AB9BA9235C19}" type="sibTrans" cxnId="{958B754F-8DB8-4F6C-812A-A5D91739D98D}">
      <dgm:prSet/>
      <dgm:spPr/>
      <dgm:t>
        <a:bodyPr/>
        <a:lstStyle/>
        <a:p>
          <a:endParaRPr lang="en-US"/>
        </a:p>
      </dgm:t>
    </dgm:pt>
    <dgm:pt modelId="{61F3DC0F-A949-4DAE-A24E-5B62F75775B6}">
      <dgm:prSet/>
      <dgm:spPr/>
      <dgm:t>
        <a:bodyPr/>
        <a:lstStyle/>
        <a:p>
          <a:r>
            <a:rPr lang="en-CA" dirty="0"/>
            <a:t>EM is the primary and official HRM staff position that the CCM uses to get information to or from the municipality</a:t>
          </a:r>
          <a:endParaRPr lang="en-US" dirty="0"/>
        </a:p>
      </dgm:t>
    </dgm:pt>
    <dgm:pt modelId="{D5B5D86D-632F-4904-AA06-D10883A8AF92}" type="parTrans" cxnId="{04461396-4342-4CE1-8428-915BEF85A8DB}">
      <dgm:prSet/>
      <dgm:spPr/>
      <dgm:t>
        <a:bodyPr/>
        <a:lstStyle/>
        <a:p>
          <a:endParaRPr lang="en-US"/>
        </a:p>
      </dgm:t>
    </dgm:pt>
    <dgm:pt modelId="{357CE396-4307-4B4F-9F1D-6C229198CB18}" type="sibTrans" cxnId="{04461396-4342-4CE1-8428-915BEF85A8DB}">
      <dgm:prSet/>
      <dgm:spPr/>
      <dgm:t>
        <a:bodyPr/>
        <a:lstStyle/>
        <a:p>
          <a:endParaRPr lang="en-US"/>
        </a:p>
      </dgm:t>
    </dgm:pt>
    <dgm:pt modelId="{67AAB2C2-1E06-45E9-8E4A-B2E2C55AA7C8}">
      <dgm:prSet/>
      <dgm:spPr/>
      <dgm:t>
        <a:bodyPr/>
        <a:lstStyle/>
        <a:p>
          <a:r>
            <a:rPr lang="en-CA" b="1" u="sng" dirty="0"/>
            <a:t>Public Information: </a:t>
          </a:r>
          <a:endParaRPr lang="en-US" dirty="0"/>
        </a:p>
      </dgm:t>
    </dgm:pt>
    <dgm:pt modelId="{F6DF068A-51C3-46E7-8610-EDDE5051B678}" type="parTrans" cxnId="{8744E034-EA94-4327-9115-BBD7EE80F014}">
      <dgm:prSet/>
      <dgm:spPr/>
      <dgm:t>
        <a:bodyPr/>
        <a:lstStyle/>
        <a:p>
          <a:endParaRPr lang="en-US"/>
        </a:p>
      </dgm:t>
    </dgm:pt>
    <dgm:pt modelId="{1CF737C7-5EBD-4F44-9C70-946C476EB725}" type="sibTrans" cxnId="{8744E034-EA94-4327-9115-BBD7EE80F014}">
      <dgm:prSet/>
      <dgm:spPr/>
      <dgm:t>
        <a:bodyPr/>
        <a:lstStyle/>
        <a:p>
          <a:endParaRPr lang="en-US"/>
        </a:p>
      </dgm:t>
    </dgm:pt>
    <dgm:pt modelId="{497532CA-B5A7-4A83-8F87-414C86A1CC5C}">
      <dgm:prSet/>
      <dgm:spPr/>
      <dgm:t>
        <a:bodyPr/>
        <a:lstStyle/>
        <a:p>
          <a:r>
            <a:rPr lang="en-CA"/>
            <a:t>All media contacts/requests must be vetted though EMO </a:t>
          </a:r>
          <a:endParaRPr lang="en-US"/>
        </a:p>
      </dgm:t>
    </dgm:pt>
    <dgm:pt modelId="{1451F013-41F7-487B-841F-865CD80310F1}" type="parTrans" cxnId="{0E14A173-200A-45B9-881D-8800E1CCF248}">
      <dgm:prSet/>
      <dgm:spPr/>
      <dgm:t>
        <a:bodyPr/>
        <a:lstStyle/>
        <a:p>
          <a:endParaRPr lang="en-US"/>
        </a:p>
      </dgm:t>
    </dgm:pt>
    <dgm:pt modelId="{1410823B-5E21-422E-9DFB-822260D3433E}" type="sibTrans" cxnId="{0E14A173-200A-45B9-881D-8800E1CCF248}">
      <dgm:prSet/>
      <dgm:spPr/>
      <dgm:t>
        <a:bodyPr/>
        <a:lstStyle/>
        <a:p>
          <a:endParaRPr lang="en-US"/>
        </a:p>
      </dgm:t>
    </dgm:pt>
    <dgm:pt modelId="{BAA638F0-6C76-4162-8190-9649B206BD88}">
      <dgm:prSet/>
      <dgm:spPr/>
      <dgm:t>
        <a:bodyPr/>
        <a:lstStyle/>
        <a:p>
          <a:r>
            <a:rPr lang="en-CA"/>
            <a:t>EMO will determine HRM’s corporate message and appropriate delivery method</a:t>
          </a:r>
          <a:endParaRPr lang="en-US"/>
        </a:p>
      </dgm:t>
    </dgm:pt>
    <dgm:pt modelId="{4E0B8F91-47FF-4922-B179-40AA3919B93F}" type="parTrans" cxnId="{28287049-B50F-4B7C-865B-5203171FB1C4}">
      <dgm:prSet/>
      <dgm:spPr/>
      <dgm:t>
        <a:bodyPr/>
        <a:lstStyle/>
        <a:p>
          <a:endParaRPr lang="en-US"/>
        </a:p>
      </dgm:t>
    </dgm:pt>
    <dgm:pt modelId="{50AFCCCB-3405-40DF-9FCD-30DDD1D6C078}" type="sibTrans" cxnId="{28287049-B50F-4B7C-865B-5203171FB1C4}">
      <dgm:prSet/>
      <dgm:spPr/>
      <dgm:t>
        <a:bodyPr/>
        <a:lstStyle/>
        <a:p>
          <a:endParaRPr lang="en-US"/>
        </a:p>
      </dgm:t>
    </dgm:pt>
    <dgm:pt modelId="{FAABA822-3A03-41D6-BCA2-CEE03FAB1FE1}">
      <dgm:prSet/>
      <dgm:spPr/>
      <dgm:t>
        <a:bodyPr/>
        <a:lstStyle/>
        <a:p>
          <a:r>
            <a:rPr lang="en-CA" b="1" u="sng"/>
            <a:t>Situation Reports: </a:t>
          </a:r>
          <a:endParaRPr lang="en-US"/>
        </a:p>
      </dgm:t>
    </dgm:pt>
    <dgm:pt modelId="{EB312148-904C-4E72-A400-A4DE1240434E}" type="parTrans" cxnId="{16B937E1-CBAC-4751-9E39-9DAC08DA121F}">
      <dgm:prSet/>
      <dgm:spPr/>
      <dgm:t>
        <a:bodyPr/>
        <a:lstStyle/>
        <a:p>
          <a:endParaRPr lang="en-US"/>
        </a:p>
      </dgm:t>
    </dgm:pt>
    <dgm:pt modelId="{A3175484-76BB-4A7A-AAC8-F901A31F0C00}" type="sibTrans" cxnId="{16B937E1-CBAC-4751-9E39-9DAC08DA121F}">
      <dgm:prSet/>
      <dgm:spPr/>
      <dgm:t>
        <a:bodyPr/>
        <a:lstStyle/>
        <a:p>
          <a:endParaRPr lang="en-US"/>
        </a:p>
      </dgm:t>
    </dgm:pt>
    <dgm:pt modelId="{F7F988E9-982E-4C94-929F-F6752D944AAF}">
      <dgm:prSet/>
      <dgm:spPr/>
      <dgm:t>
        <a:bodyPr/>
        <a:lstStyle/>
        <a:p>
          <a:r>
            <a:rPr lang="en-CA" dirty="0"/>
            <a:t>EM will expect regular situation reports from the Comfort Centre on a scheduled basis</a:t>
          </a:r>
          <a:endParaRPr lang="en-US" dirty="0"/>
        </a:p>
      </dgm:t>
    </dgm:pt>
    <dgm:pt modelId="{EA0FF1A9-4A61-4743-B7B2-4E20BD07029D}" type="parTrans" cxnId="{51FEB470-EDC2-4D7B-87B1-EACD441538F5}">
      <dgm:prSet/>
      <dgm:spPr/>
      <dgm:t>
        <a:bodyPr/>
        <a:lstStyle/>
        <a:p>
          <a:endParaRPr lang="en-US"/>
        </a:p>
      </dgm:t>
    </dgm:pt>
    <dgm:pt modelId="{61AE3AA1-EA24-4002-8B94-9F365E57FB1D}" type="sibTrans" cxnId="{51FEB470-EDC2-4D7B-87B1-EACD441538F5}">
      <dgm:prSet/>
      <dgm:spPr/>
      <dgm:t>
        <a:bodyPr/>
        <a:lstStyle/>
        <a:p>
          <a:endParaRPr lang="en-US"/>
        </a:p>
      </dgm:t>
    </dgm:pt>
    <dgm:pt modelId="{460F4BEA-44FB-4C73-A58B-CB345617318F}">
      <dgm:prSet/>
      <dgm:spPr/>
      <dgm:t>
        <a:bodyPr/>
        <a:lstStyle/>
        <a:p>
          <a:r>
            <a:rPr lang="en-CA" dirty="0"/>
            <a:t>EM will also provide overall situation reports</a:t>
          </a:r>
          <a:endParaRPr lang="en-US" dirty="0"/>
        </a:p>
      </dgm:t>
    </dgm:pt>
    <dgm:pt modelId="{978BB3AE-E36A-437C-9DDB-7B197E16C8E2}" type="parTrans" cxnId="{C2B0EEC9-67BE-4D7C-8C8B-795266E79134}">
      <dgm:prSet/>
      <dgm:spPr/>
      <dgm:t>
        <a:bodyPr/>
        <a:lstStyle/>
        <a:p>
          <a:endParaRPr lang="en-US"/>
        </a:p>
      </dgm:t>
    </dgm:pt>
    <dgm:pt modelId="{AEED7825-D714-4D96-A4F6-F9DC87BE19AF}" type="sibTrans" cxnId="{C2B0EEC9-67BE-4D7C-8C8B-795266E79134}">
      <dgm:prSet/>
      <dgm:spPr/>
      <dgm:t>
        <a:bodyPr/>
        <a:lstStyle/>
        <a:p>
          <a:endParaRPr lang="en-US"/>
        </a:p>
      </dgm:t>
    </dgm:pt>
    <dgm:pt modelId="{9F39B717-549A-4F6B-9B1B-BF38DA7A8792}">
      <dgm:prSet/>
      <dgm:spPr/>
      <dgm:t>
        <a:bodyPr/>
        <a:lstStyle/>
        <a:p>
          <a:r>
            <a:rPr lang="en-CA" dirty="0"/>
            <a:t>This may be coordinated by an EMO Duty Office and/or Comfort Centre Coordinator (larger events with multiple Comfort Centres being opened)</a:t>
          </a:r>
          <a:endParaRPr lang="en-US" dirty="0"/>
        </a:p>
      </dgm:t>
    </dgm:pt>
    <dgm:pt modelId="{62064FA7-1C4A-4699-B3C5-5144B7035293}" type="parTrans" cxnId="{ED5851B2-D6DD-4434-B727-DC7F83ACAB08}">
      <dgm:prSet/>
      <dgm:spPr/>
      <dgm:t>
        <a:bodyPr/>
        <a:lstStyle/>
        <a:p>
          <a:endParaRPr lang="en-US"/>
        </a:p>
      </dgm:t>
    </dgm:pt>
    <dgm:pt modelId="{F7294A52-9135-4F54-A134-99D10EAD8E7A}" type="sibTrans" cxnId="{ED5851B2-D6DD-4434-B727-DC7F83ACAB08}">
      <dgm:prSet/>
      <dgm:spPr/>
      <dgm:t>
        <a:bodyPr/>
        <a:lstStyle/>
        <a:p>
          <a:endParaRPr lang="en-US"/>
        </a:p>
      </dgm:t>
    </dgm:pt>
    <dgm:pt modelId="{880FC160-75E9-42C0-92AB-DB58DB609C30}">
      <dgm:prSet/>
      <dgm:spPr/>
      <dgm:t>
        <a:bodyPr/>
        <a:lstStyle/>
        <a:p>
          <a:r>
            <a:rPr lang="en-CA" b="1" u="sng"/>
            <a:t>Unresolved Action Items:  </a:t>
          </a:r>
          <a:endParaRPr lang="en-US"/>
        </a:p>
      </dgm:t>
    </dgm:pt>
    <dgm:pt modelId="{E5AFEC82-BD82-4644-B94A-3224418CF733}" type="parTrans" cxnId="{BFFD34A6-A187-4331-B199-46FC3DD3CE67}">
      <dgm:prSet/>
      <dgm:spPr/>
      <dgm:t>
        <a:bodyPr/>
        <a:lstStyle/>
        <a:p>
          <a:endParaRPr lang="en-US"/>
        </a:p>
      </dgm:t>
    </dgm:pt>
    <dgm:pt modelId="{E4DEC0D2-F84C-4417-BC03-312BBE7CE1BC}" type="sibTrans" cxnId="{BFFD34A6-A187-4331-B199-46FC3DD3CE67}">
      <dgm:prSet/>
      <dgm:spPr/>
      <dgm:t>
        <a:bodyPr/>
        <a:lstStyle/>
        <a:p>
          <a:endParaRPr lang="en-US"/>
        </a:p>
      </dgm:t>
    </dgm:pt>
    <dgm:pt modelId="{8432FF9F-4B2A-47F6-923D-6CA1CAEFCA71}">
      <dgm:prSet/>
      <dgm:spPr/>
      <dgm:t>
        <a:bodyPr/>
        <a:lstStyle/>
        <a:p>
          <a:r>
            <a:rPr lang="en-CA" dirty="0"/>
            <a:t>EMO expects the Comfort Centre will attempt to resolve local issues whenever possible</a:t>
          </a:r>
          <a:endParaRPr lang="en-US" dirty="0"/>
        </a:p>
      </dgm:t>
    </dgm:pt>
    <dgm:pt modelId="{94529D6E-06FD-4B82-8356-98A12225BDED}" type="parTrans" cxnId="{427F3C95-95B6-4857-8918-1A6E6C6DC2D5}">
      <dgm:prSet/>
      <dgm:spPr/>
      <dgm:t>
        <a:bodyPr/>
        <a:lstStyle/>
        <a:p>
          <a:endParaRPr lang="en-US"/>
        </a:p>
      </dgm:t>
    </dgm:pt>
    <dgm:pt modelId="{060A3567-4313-4500-BB17-88B5AB156145}" type="sibTrans" cxnId="{427F3C95-95B6-4857-8918-1A6E6C6DC2D5}">
      <dgm:prSet/>
      <dgm:spPr/>
      <dgm:t>
        <a:bodyPr/>
        <a:lstStyle/>
        <a:p>
          <a:endParaRPr lang="en-US"/>
        </a:p>
      </dgm:t>
    </dgm:pt>
    <dgm:pt modelId="{03ECF43A-C425-4E46-912C-DD79614C1090}">
      <dgm:prSet/>
      <dgm:spPr/>
      <dgm:t>
        <a:bodyPr/>
        <a:lstStyle/>
        <a:p>
          <a:r>
            <a:rPr lang="en-CA" dirty="0"/>
            <a:t>Any action items or issues, that require HRM involvement need to be sent to EMO.</a:t>
          </a:r>
          <a:endParaRPr lang="en-US" dirty="0"/>
        </a:p>
      </dgm:t>
    </dgm:pt>
    <dgm:pt modelId="{01E36B54-C8DE-4EB4-B58F-465BE0865186}" type="parTrans" cxnId="{1676C670-84C4-4BED-B874-6F58B35DFEF9}">
      <dgm:prSet/>
      <dgm:spPr/>
      <dgm:t>
        <a:bodyPr/>
        <a:lstStyle/>
        <a:p>
          <a:endParaRPr lang="en-US"/>
        </a:p>
      </dgm:t>
    </dgm:pt>
    <dgm:pt modelId="{BA430E2D-6F5F-4FA6-BB23-75177470EA38}" type="sibTrans" cxnId="{1676C670-84C4-4BED-B874-6F58B35DFEF9}">
      <dgm:prSet/>
      <dgm:spPr/>
      <dgm:t>
        <a:bodyPr/>
        <a:lstStyle/>
        <a:p>
          <a:endParaRPr lang="en-US"/>
        </a:p>
      </dgm:t>
    </dgm:pt>
    <dgm:pt modelId="{E7F4249E-88DB-7346-B28B-6507615520AF}" type="pres">
      <dgm:prSet presAssocID="{DCD8FDB4-7314-4E88-BF9F-1F4463CCD06A}" presName="linear" presStyleCnt="0">
        <dgm:presLayoutVars>
          <dgm:dir/>
          <dgm:animLvl val="lvl"/>
          <dgm:resizeHandles val="exact"/>
        </dgm:presLayoutVars>
      </dgm:prSet>
      <dgm:spPr/>
    </dgm:pt>
    <dgm:pt modelId="{AD66B2A8-3E61-9640-B0C7-7DC2C12FF413}" type="pres">
      <dgm:prSet presAssocID="{142A4A7A-5D06-42F6-9F25-DD7C5853195A}" presName="parentLin" presStyleCnt="0"/>
      <dgm:spPr/>
    </dgm:pt>
    <dgm:pt modelId="{D4AE40C5-1BE1-5144-9529-C3EC680FAE22}" type="pres">
      <dgm:prSet presAssocID="{142A4A7A-5D06-42F6-9F25-DD7C5853195A}" presName="parentLeftMargin" presStyleLbl="node1" presStyleIdx="0" presStyleCnt="4"/>
      <dgm:spPr/>
    </dgm:pt>
    <dgm:pt modelId="{C7DE52A2-F509-F64D-9FFF-2D60D45A8860}" type="pres">
      <dgm:prSet presAssocID="{142A4A7A-5D06-42F6-9F25-DD7C5853195A}" presName="parentText" presStyleLbl="node1" presStyleIdx="0" presStyleCnt="4">
        <dgm:presLayoutVars>
          <dgm:chMax val="0"/>
          <dgm:bulletEnabled val="1"/>
        </dgm:presLayoutVars>
      </dgm:prSet>
      <dgm:spPr/>
    </dgm:pt>
    <dgm:pt modelId="{FF993D30-D1CA-0145-814D-C8C9D382A657}" type="pres">
      <dgm:prSet presAssocID="{142A4A7A-5D06-42F6-9F25-DD7C5853195A}" presName="negativeSpace" presStyleCnt="0"/>
      <dgm:spPr/>
    </dgm:pt>
    <dgm:pt modelId="{194767D8-DABB-EA4D-9777-E355522E7039}" type="pres">
      <dgm:prSet presAssocID="{142A4A7A-5D06-42F6-9F25-DD7C5853195A}" presName="childText" presStyleLbl="conFgAcc1" presStyleIdx="0" presStyleCnt="4">
        <dgm:presLayoutVars>
          <dgm:bulletEnabled val="1"/>
        </dgm:presLayoutVars>
      </dgm:prSet>
      <dgm:spPr/>
    </dgm:pt>
    <dgm:pt modelId="{5A829110-9422-C046-BAE3-FFBC947C4374}" type="pres">
      <dgm:prSet presAssocID="{2B1E6397-81F1-47D6-8C87-AB9BA9235C19}" presName="spaceBetweenRectangles" presStyleCnt="0"/>
      <dgm:spPr/>
    </dgm:pt>
    <dgm:pt modelId="{66474ED1-AF01-FD4D-98B4-A246759CDDAD}" type="pres">
      <dgm:prSet presAssocID="{67AAB2C2-1E06-45E9-8E4A-B2E2C55AA7C8}" presName="parentLin" presStyleCnt="0"/>
      <dgm:spPr/>
    </dgm:pt>
    <dgm:pt modelId="{7757A15D-43FA-CB44-9EAF-BF80BF1B10B6}" type="pres">
      <dgm:prSet presAssocID="{67AAB2C2-1E06-45E9-8E4A-B2E2C55AA7C8}" presName="parentLeftMargin" presStyleLbl="node1" presStyleIdx="0" presStyleCnt="4"/>
      <dgm:spPr/>
    </dgm:pt>
    <dgm:pt modelId="{9AD4B807-8287-AF4B-A182-2E7902BFD6B6}" type="pres">
      <dgm:prSet presAssocID="{67AAB2C2-1E06-45E9-8E4A-B2E2C55AA7C8}" presName="parentText" presStyleLbl="node1" presStyleIdx="1" presStyleCnt="4">
        <dgm:presLayoutVars>
          <dgm:chMax val="0"/>
          <dgm:bulletEnabled val="1"/>
        </dgm:presLayoutVars>
      </dgm:prSet>
      <dgm:spPr/>
    </dgm:pt>
    <dgm:pt modelId="{CA036350-F5BE-6B4D-B471-7722E58AD1FF}" type="pres">
      <dgm:prSet presAssocID="{67AAB2C2-1E06-45E9-8E4A-B2E2C55AA7C8}" presName="negativeSpace" presStyleCnt="0"/>
      <dgm:spPr/>
    </dgm:pt>
    <dgm:pt modelId="{76C87775-7004-FD41-BCAD-1BCA79DA5F1E}" type="pres">
      <dgm:prSet presAssocID="{67AAB2C2-1E06-45E9-8E4A-B2E2C55AA7C8}" presName="childText" presStyleLbl="conFgAcc1" presStyleIdx="1" presStyleCnt="4">
        <dgm:presLayoutVars>
          <dgm:bulletEnabled val="1"/>
        </dgm:presLayoutVars>
      </dgm:prSet>
      <dgm:spPr/>
    </dgm:pt>
    <dgm:pt modelId="{2B0D3ED8-6C7F-984D-A06F-FA6C22589B35}" type="pres">
      <dgm:prSet presAssocID="{1CF737C7-5EBD-4F44-9C70-946C476EB725}" presName="spaceBetweenRectangles" presStyleCnt="0"/>
      <dgm:spPr/>
    </dgm:pt>
    <dgm:pt modelId="{C613B96C-074A-1F41-89EE-EE106D0D4D04}" type="pres">
      <dgm:prSet presAssocID="{FAABA822-3A03-41D6-BCA2-CEE03FAB1FE1}" presName="parentLin" presStyleCnt="0"/>
      <dgm:spPr/>
    </dgm:pt>
    <dgm:pt modelId="{F1BF3BE5-1BBA-3845-88AD-090EA407D0DD}" type="pres">
      <dgm:prSet presAssocID="{FAABA822-3A03-41D6-BCA2-CEE03FAB1FE1}" presName="parentLeftMargin" presStyleLbl="node1" presStyleIdx="1" presStyleCnt="4"/>
      <dgm:spPr/>
    </dgm:pt>
    <dgm:pt modelId="{58187721-A202-104C-8D9F-C9E590F8EEDB}" type="pres">
      <dgm:prSet presAssocID="{FAABA822-3A03-41D6-BCA2-CEE03FAB1FE1}" presName="parentText" presStyleLbl="node1" presStyleIdx="2" presStyleCnt="4">
        <dgm:presLayoutVars>
          <dgm:chMax val="0"/>
          <dgm:bulletEnabled val="1"/>
        </dgm:presLayoutVars>
      </dgm:prSet>
      <dgm:spPr/>
    </dgm:pt>
    <dgm:pt modelId="{50792271-1CB9-5748-A3E9-D9B2D97483AC}" type="pres">
      <dgm:prSet presAssocID="{FAABA822-3A03-41D6-BCA2-CEE03FAB1FE1}" presName="negativeSpace" presStyleCnt="0"/>
      <dgm:spPr/>
    </dgm:pt>
    <dgm:pt modelId="{B40F3CAC-7813-4746-BE63-4FAE7C365211}" type="pres">
      <dgm:prSet presAssocID="{FAABA822-3A03-41D6-BCA2-CEE03FAB1FE1}" presName="childText" presStyleLbl="conFgAcc1" presStyleIdx="2" presStyleCnt="4">
        <dgm:presLayoutVars>
          <dgm:bulletEnabled val="1"/>
        </dgm:presLayoutVars>
      </dgm:prSet>
      <dgm:spPr/>
    </dgm:pt>
    <dgm:pt modelId="{47DE8749-9588-EA45-809B-39ABEBCFD54C}" type="pres">
      <dgm:prSet presAssocID="{A3175484-76BB-4A7A-AAC8-F901A31F0C00}" presName="spaceBetweenRectangles" presStyleCnt="0"/>
      <dgm:spPr/>
    </dgm:pt>
    <dgm:pt modelId="{FEF98C42-99B4-F14E-A1F5-4DAA4D36A01B}" type="pres">
      <dgm:prSet presAssocID="{880FC160-75E9-42C0-92AB-DB58DB609C30}" presName="parentLin" presStyleCnt="0"/>
      <dgm:spPr/>
    </dgm:pt>
    <dgm:pt modelId="{1291D1E3-2029-D440-80F1-E78362A4C069}" type="pres">
      <dgm:prSet presAssocID="{880FC160-75E9-42C0-92AB-DB58DB609C30}" presName="parentLeftMargin" presStyleLbl="node1" presStyleIdx="2" presStyleCnt="4"/>
      <dgm:spPr/>
    </dgm:pt>
    <dgm:pt modelId="{6ADDCB6C-86C2-AB4A-ABD3-8795E6A2F2D8}" type="pres">
      <dgm:prSet presAssocID="{880FC160-75E9-42C0-92AB-DB58DB609C30}" presName="parentText" presStyleLbl="node1" presStyleIdx="3" presStyleCnt="4">
        <dgm:presLayoutVars>
          <dgm:chMax val="0"/>
          <dgm:bulletEnabled val="1"/>
        </dgm:presLayoutVars>
      </dgm:prSet>
      <dgm:spPr/>
    </dgm:pt>
    <dgm:pt modelId="{F94C9956-5E20-A64C-8356-E7B3856FF00B}" type="pres">
      <dgm:prSet presAssocID="{880FC160-75E9-42C0-92AB-DB58DB609C30}" presName="negativeSpace" presStyleCnt="0"/>
      <dgm:spPr/>
    </dgm:pt>
    <dgm:pt modelId="{A04838EB-889C-784E-8D23-6A78D3559B07}" type="pres">
      <dgm:prSet presAssocID="{880FC160-75E9-42C0-92AB-DB58DB609C30}" presName="childText" presStyleLbl="conFgAcc1" presStyleIdx="3" presStyleCnt="4">
        <dgm:presLayoutVars>
          <dgm:bulletEnabled val="1"/>
        </dgm:presLayoutVars>
      </dgm:prSet>
      <dgm:spPr/>
    </dgm:pt>
  </dgm:ptLst>
  <dgm:cxnLst>
    <dgm:cxn modelId="{1F075B08-75DA-7F42-B2EB-ABB9A4F9BDD0}" type="presOf" srcId="{497532CA-B5A7-4A83-8F87-414C86A1CC5C}" destId="{76C87775-7004-FD41-BCAD-1BCA79DA5F1E}" srcOrd="0" destOrd="0" presId="urn:microsoft.com/office/officeart/2005/8/layout/list1"/>
    <dgm:cxn modelId="{9CE7860B-4524-8344-8CE9-5BFFBA7F1CB2}" type="presOf" srcId="{61F3DC0F-A949-4DAE-A24E-5B62F75775B6}" destId="{194767D8-DABB-EA4D-9777-E355522E7039}" srcOrd="0" destOrd="0" presId="urn:microsoft.com/office/officeart/2005/8/layout/list1"/>
    <dgm:cxn modelId="{2106F10B-4178-7F44-9B58-AB49211A0D55}" type="presOf" srcId="{F7F988E9-982E-4C94-929F-F6752D944AAF}" destId="{B40F3CAC-7813-4746-BE63-4FAE7C365211}" srcOrd="0" destOrd="0" presId="urn:microsoft.com/office/officeart/2005/8/layout/list1"/>
    <dgm:cxn modelId="{DC6D7B0D-04DE-46A8-B4C8-FAA768A2BEB0}" type="presOf" srcId="{8432FF9F-4B2A-47F6-923D-6CA1CAEFCA71}" destId="{A04838EB-889C-784E-8D23-6A78D3559B07}" srcOrd="0" destOrd="0" presId="urn:microsoft.com/office/officeart/2005/8/layout/list1"/>
    <dgm:cxn modelId="{99D04932-BA27-BE4A-AA6E-6E969F619394}" type="presOf" srcId="{67AAB2C2-1E06-45E9-8E4A-B2E2C55AA7C8}" destId="{7757A15D-43FA-CB44-9EAF-BF80BF1B10B6}" srcOrd="0" destOrd="0" presId="urn:microsoft.com/office/officeart/2005/8/layout/list1"/>
    <dgm:cxn modelId="{8744E034-EA94-4327-9115-BBD7EE80F014}" srcId="{DCD8FDB4-7314-4E88-BF9F-1F4463CCD06A}" destId="{67AAB2C2-1E06-45E9-8E4A-B2E2C55AA7C8}" srcOrd="1" destOrd="0" parTransId="{F6DF068A-51C3-46E7-8610-EDDE5051B678}" sibTransId="{1CF737C7-5EBD-4F44-9C70-946C476EB725}"/>
    <dgm:cxn modelId="{CCD48465-E3F4-BA43-8CAE-541FA5C390AF}" type="presOf" srcId="{FAABA822-3A03-41D6-BCA2-CEE03FAB1FE1}" destId="{F1BF3BE5-1BBA-3845-88AD-090EA407D0DD}" srcOrd="0" destOrd="0" presId="urn:microsoft.com/office/officeart/2005/8/layout/list1"/>
    <dgm:cxn modelId="{28287049-B50F-4B7C-865B-5203171FB1C4}" srcId="{67AAB2C2-1E06-45E9-8E4A-B2E2C55AA7C8}" destId="{BAA638F0-6C76-4162-8190-9649B206BD88}" srcOrd="1" destOrd="0" parTransId="{4E0B8F91-47FF-4922-B179-40AA3919B93F}" sibTransId="{50AFCCCB-3405-40DF-9FCD-30DDD1D6C078}"/>
    <dgm:cxn modelId="{4AB8504B-299D-D940-BB3B-E5F195D765D6}" type="presOf" srcId="{DCD8FDB4-7314-4E88-BF9F-1F4463CCD06A}" destId="{E7F4249E-88DB-7346-B28B-6507615520AF}" srcOrd="0" destOrd="0" presId="urn:microsoft.com/office/officeart/2005/8/layout/list1"/>
    <dgm:cxn modelId="{958B754F-8DB8-4F6C-812A-A5D91739D98D}" srcId="{DCD8FDB4-7314-4E88-BF9F-1F4463CCD06A}" destId="{142A4A7A-5D06-42F6-9F25-DD7C5853195A}" srcOrd="0" destOrd="0" parTransId="{7BFCC31B-5F64-4980-AFCA-1A285F3792AE}" sibTransId="{2B1E6397-81F1-47D6-8C87-AB9BA9235C19}"/>
    <dgm:cxn modelId="{51FEB470-EDC2-4D7B-87B1-EACD441538F5}" srcId="{FAABA822-3A03-41D6-BCA2-CEE03FAB1FE1}" destId="{F7F988E9-982E-4C94-929F-F6752D944AAF}" srcOrd="0" destOrd="0" parTransId="{EA0FF1A9-4A61-4743-B7B2-4E20BD07029D}" sibTransId="{61AE3AA1-EA24-4002-8B94-9F365E57FB1D}"/>
    <dgm:cxn modelId="{1676C670-84C4-4BED-B874-6F58B35DFEF9}" srcId="{880FC160-75E9-42C0-92AB-DB58DB609C30}" destId="{03ECF43A-C425-4E46-912C-DD79614C1090}" srcOrd="1" destOrd="0" parTransId="{01E36B54-C8DE-4EB4-B58F-465BE0865186}" sibTransId="{BA430E2D-6F5F-4FA6-BB23-75177470EA38}"/>
    <dgm:cxn modelId="{0E14A173-200A-45B9-881D-8800E1CCF248}" srcId="{67AAB2C2-1E06-45E9-8E4A-B2E2C55AA7C8}" destId="{497532CA-B5A7-4A83-8F87-414C86A1CC5C}" srcOrd="0" destOrd="0" parTransId="{1451F013-41F7-487B-841F-865CD80310F1}" sibTransId="{1410823B-5E21-422E-9DFB-822260D3433E}"/>
    <dgm:cxn modelId="{12D08188-71EF-9644-BF22-3D693E1ADEF3}" type="presOf" srcId="{FAABA822-3A03-41D6-BCA2-CEE03FAB1FE1}" destId="{58187721-A202-104C-8D9F-C9E590F8EEDB}" srcOrd="1" destOrd="0" presId="urn:microsoft.com/office/officeart/2005/8/layout/list1"/>
    <dgm:cxn modelId="{3A6E858C-80B5-F948-8113-5901E5B8F4F2}" type="presOf" srcId="{460F4BEA-44FB-4C73-A58B-CB345617318F}" destId="{B40F3CAC-7813-4746-BE63-4FAE7C365211}" srcOrd="0" destOrd="1" presId="urn:microsoft.com/office/officeart/2005/8/layout/list1"/>
    <dgm:cxn modelId="{D5C67591-D3BF-6F48-8EB3-60C0D86E2505}" type="presOf" srcId="{9F39B717-549A-4F6B-9B1B-BF38DA7A8792}" destId="{B40F3CAC-7813-4746-BE63-4FAE7C365211}" srcOrd="0" destOrd="2" presId="urn:microsoft.com/office/officeart/2005/8/layout/list1"/>
    <dgm:cxn modelId="{427F3C95-95B6-4857-8918-1A6E6C6DC2D5}" srcId="{880FC160-75E9-42C0-92AB-DB58DB609C30}" destId="{8432FF9F-4B2A-47F6-923D-6CA1CAEFCA71}" srcOrd="0" destOrd="0" parTransId="{94529D6E-06FD-4B82-8356-98A12225BDED}" sibTransId="{060A3567-4313-4500-BB17-88B5AB156145}"/>
    <dgm:cxn modelId="{04461396-4342-4CE1-8428-915BEF85A8DB}" srcId="{142A4A7A-5D06-42F6-9F25-DD7C5853195A}" destId="{61F3DC0F-A949-4DAE-A24E-5B62F75775B6}" srcOrd="0" destOrd="0" parTransId="{D5B5D86D-632F-4904-AA06-D10883A8AF92}" sibTransId="{357CE396-4307-4B4F-9F1D-6C229198CB18}"/>
    <dgm:cxn modelId="{A2385699-28CA-F344-9D6C-05D247F36B0D}" type="presOf" srcId="{BAA638F0-6C76-4162-8190-9649B206BD88}" destId="{76C87775-7004-FD41-BCAD-1BCA79DA5F1E}" srcOrd="0" destOrd="1" presId="urn:microsoft.com/office/officeart/2005/8/layout/list1"/>
    <dgm:cxn modelId="{BFFD34A6-A187-4331-B199-46FC3DD3CE67}" srcId="{DCD8FDB4-7314-4E88-BF9F-1F4463CCD06A}" destId="{880FC160-75E9-42C0-92AB-DB58DB609C30}" srcOrd="3" destOrd="0" parTransId="{E5AFEC82-BD82-4644-B94A-3224418CF733}" sibTransId="{E4DEC0D2-F84C-4417-BC03-312BBE7CE1BC}"/>
    <dgm:cxn modelId="{ED5851B2-D6DD-4434-B727-DC7F83ACAB08}" srcId="{FAABA822-3A03-41D6-BCA2-CEE03FAB1FE1}" destId="{9F39B717-549A-4F6B-9B1B-BF38DA7A8792}" srcOrd="2" destOrd="0" parTransId="{62064FA7-1C4A-4699-B3C5-5144B7035293}" sibTransId="{F7294A52-9135-4F54-A134-99D10EAD8E7A}"/>
    <dgm:cxn modelId="{98BAD5C9-7457-D242-B175-EA39F5A4977B}" type="presOf" srcId="{880FC160-75E9-42C0-92AB-DB58DB609C30}" destId="{6ADDCB6C-86C2-AB4A-ABD3-8795E6A2F2D8}" srcOrd="1" destOrd="0" presId="urn:microsoft.com/office/officeart/2005/8/layout/list1"/>
    <dgm:cxn modelId="{C2B0EEC9-67BE-4D7C-8C8B-795266E79134}" srcId="{FAABA822-3A03-41D6-BCA2-CEE03FAB1FE1}" destId="{460F4BEA-44FB-4C73-A58B-CB345617318F}" srcOrd="1" destOrd="0" parTransId="{978BB3AE-E36A-437C-9DDB-7B197E16C8E2}" sibTransId="{AEED7825-D714-4D96-A4F6-F9DC87BE19AF}"/>
    <dgm:cxn modelId="{ABC4D3D2-5A84-46C1-81C7-EDFD682BB912}" type="presOf" srcId="{03ECF43A-C425-4E46-912C-DD79614C1090}" destId="{A04838EB-889C-784E-8D23-6A78D3559B07}" srcOrd="0" destOrd="1" presId="urn:microsoft.com/office/officeart/2005/8/layout/list1"/>
    <dgm:cxn modelId="{2FC229D6-BD00-3A4F-8597-643ADD5E1485}" type="presOf" srcId="{142A4A7A-5D06-42F6-9F25-DD7C5853195A}" destId="{C7DE52A2-F509-F64D-9FFF-2D60D45A8860}" srcOrd="1" destOrd="0" presId="urn:microsoft.com/office/officeart/2005/8/layout/list1"/>
    <dgm:cxn modelId="{EA9F82D6-EB76-4743-B872-C26A8D6DD214}" type="presOf" srcId="{880FC160-75E9-42C0-92AB-DB58DB609C30}" destId="{1291D1E3-2029-D440-80F1-E78362A4C069}" srcOrd="0" destOrd="0" presId="urn:microsoft.com/office/officeart/2005/8/layout/list1"/>
    <dgm:cxn modelId="{16B937E1-CBAC-4751-9E39-9DAC08DA121F}" srcId="{DCD8FDB4-7314-4E88-BF9F-1F4463CCD06A}" destId="{FAABA822-3A03-41D6-BCA2-CEE03FAB1FE1}" srcOrd="2" destOrd="0" parTransId="{EB312148-904C-4E72-A400-A4DE1240434E}" sibTransId="{A3175484-76BB-4A7A-AAC8-F901A31F0C00}"/>
    <dgm:cxn modelId="{DF9051F3-D1A4-A94E-BBB4-CCF8FE868986}" type="presOf" srcId="{142A4A7A-5D06-42F6-9F25-DD7C5853195A}" destId="{D4AE40C5-1BE1-5144-9529-C3EC680FAE22}" srcOrd="0" destOrd="0" presId="urn:microsoft.com/office/officeart/2005/8/layout/list1"/>
    <dgm:cxn modelId="{7900DFF7-B660-D941-B4D3-8C24D6E905C8}" type="presOf" srcId="{67AAB2C2-1E06-45E9-8E4A-B2E2C55AA7C8}" destId="{9AD4B807-8287-AF4B-A182-2E7902BFD6B6}" srcOrd="1" destOrd="0" presId="urn:microsoft.com/office/officeart/2005/8/layout/list1"/>
    <dgm:cxn modelId="{A8F5AA70-BD3F-B742-8FCC-23FFD455B086}" type="presParOf" srcId="{E7F4249E-88DB-7346-B28B-6507615520AF}" destId="{AD66B2A8-3E61-9640-B0C7-7DC2C12FF413}" srcOrd="0" destOrd="0" presId="urn:microsoft.com/office/officeart/2005/8/layout/list1"/>
    <dgm:cxn modelId="{D6DD5231-4405-434B-83F4-29618426CC4A}" type="presParOf" srcId="{AD66B2A8-3E61-9640-B0C7-7DC2C12FF413}" destId="{D4AE40C5-1BE1-5144-9529-C3EC680FAE22}" srcOrd="0" destOrd="0" presId="urn:microsoft.com/office/officeart/2005/8/layout/list1"/>
    <dgm:cxn modelId="{334BC99B-7F36-8246-AD38-9F52963DF012}" type="presParOf" srcId="{AD66B2A8-3E61-9640-B0C7-7DC2C12FF413}" destId="{C7DE52A2-F509-F64D-9FFF-2D60D45A8860}" srcOrd="1" destOrd="0" presId="urn:microsoft.com/office/officeart/2005/8/layout/list1"/>
    <dgm:cxn modelId="{BA2865DD-7821-1642-BEAC-2B5EB2E9F551}" type="presParOf" srcId="{E7F4249E-88DB-7346-B28B-6507615520AF}" destId="{FF993D30-D1CA-0145-814D-C8C9D382A657}" srcOrd="1" destOrd="0" presId="urn:microsoft.com/office/officeart/2005/8/layout/list1"/>
    <dgm:cxn modelId="{9C17786B-C9FD-1646-8981-0ABB82CF43A4}" type="presParOf" srcId="{E7F4249E-88DB-7346-B28B-6507615520AF}" destId="{194767D8-DABB-EA4D-9777-E355522E7039}" srcOrd="2" destOrd="0" presId="urn:microsoft.com/office/officeart/2005/8/layout/list1"/>
    <dgm:cxn modelId="{FD2DB37D-E42C-2D42-B894-F1D6E54E04AE}" type="presParOf" srcId="{E7F4249E-88DB-7346-B28B-6507615520AF}" destId="{5A829110-9422-C046-BAE3-FFBC947C4374}" srcOrd="3" destOrd="0" presId="urn:microsoft.com/office/officeart/2005/8/layout/list1"/>
    <dgm:cxn modelId="{7A643EC3-0569-4F45-8CA4-82927C976F25}" type="presParOf" srcId="{E7F4249E-88DB-7346-B28B-6507615520AF}" destId="{66474ED1-AF01-FD4D-98B4-A246759CDDAD}" srcOrd="4" destOrd="0" presId="urn:microsoft.com/office/officeart/2005/8/layout/list1"/>
    <dgm:cxn modelId="{4CC8D7D8-9133-EB47-AFED-14F17A67C5FE}" type="presParOf" srcId="{66474ED1-AF01-FD4D-98B4-A246759CDDAD}" destId="{7757A15D-43FA-CB44-9EAF-BF80BF1B10B6}" srcOrd="0" destOrd="0" presId="urn:microsoft.com/office/officeart/2005/8/layout/list1"/>
    <dgm:cxn modelId="{3AE55378-A20A-6141-A9DC-79EC0C7D3CF1}" type="presParOf" srcId="{66474ED1-AF01-FD4D-98B4-A246759CDDAD}" destId="{9AD4B807-8287-AF4B-A182-2E7902BFD6B6}" srcOrd="1" destOrd="0" presId="urn:microsoft.com/office/officeart/2005/8/layout/list1"/>
    <dgm:cxn modelId="{4AE1BA81-99E6-A940-9C79-86422576F6D4}" type="presParOf" srcId="{E7F4249E-88DB-7346-B28B-6507615520AF}" destId="{CA036350-F5BE-6B4D-B471-7722E58AD1FF}" srcOrd="5" destOrd="0" presId="urn:microsoft.com/office/officeart/2005/8/layout/list1"/>
    <dgm:cxn modelId="{1EDE2B23-B21B-1E42-AEC7-61EEEDF1AD44}" type="presParOf" srcId="{E7F4249E-88DB-7346-B28B-6507615520AF}" destId="{76C87775-7004-FD41-BCAD-1BCA79DA5F1E}" srcOrd="6" destOrd="0" presId="urn:microsoft.com/office/officeart/2005/8/layout/list1"/>
    <dgm:cxn modelId="{92735F58-6CE6-0D4A-B90B-0DCB5C5329B4}" type="presParOf" srcId="{E7F4249E-88DB-7346-B28B-6507615520AF}" destId="{2B0D3ED8-6C7F-984D-A06F-FA6C22589B35}" srcOrd="7" destOrd="0" presId="urn:microsoft.com/office/officeart/2005/8/layout/list1"/>
    <dgm:cxn modelId="{A0661641-3C39-A64C-A9CE-17F0F40935AB}" type="presParOf" srcId="{E7F4249E-88DB-7346-B28B-6507615520AF}" destId="{C613B96C-074A-1F41-89EE-EE106D0D4D04}" srcOrd="8" destOrd="0" presId="urn:microsoft.com/office/officeart/2005/8/layout/list1"/>
    <dgm:cxn modelId="{E25D754B-7CBD-3143-BD5F-25A79674968B}" type="presParOf" srcId="{C613B96C-074A-1F41-89EE-EE106D0D4D04}" destId="{F1BF3BE5-1BBA-3845-88AD-090EA407D0DD}" srcOrd="0" destOrd="0" presId="urn:microsoft.com/office/officeart/2005/8/layout/list1"/>
    <dgm:cxn modelId="{8FCB1BF4-8B47-2340-AC3F-D8781651ACD3}" type="presParOf" srcId="{C613B96C-074A-1F41-89EE-EE106D0D4D04}" destId="{58187721-A202-104C-8D9F-C9E590F8EEDB}" srcOrd="1" destOrd="0" presId="urn:microsoft.com/office/officeart/2005/8/layout/list1"/>
    <dgm:cxn modelId="{2F564BE1-F75A-2E47-8786-DEDF312337B4}" type="presParOf" srcId="{E7F4249E-88DB-7346-B28B-6507615520AF}" destId="{50792271-1CB9-5748-A3E9-D9B2D97483AC}" srcOrd="9" destOrd="0" presId="urn:microsoft.com/office/officeart/2005/8/layout/list1"/>
    <dgm:cxn modelId="{2E3D6E79-59E8-584D-AFB9-6D47BADC0D3F}" type="presParOf" srcId="{E7F4249E-88DB-7346-B28B-6507615520AF}" destId="{B40F3CAC-7813-4746-BE63-4FAE7C365211}" srcOrd="10" destOrd="0" presId="urn:microsoft.com/office/officeart/2005/8/layout/list1"/>
    <dgm:cxn modelId="{3B35A905-D01E-704A-9150-D7B7214AB68A}" type="presParOf" srcId="{E7F4249E-88DB-7346-B28B-6507615520AF}" destId="{47DE8749-9588-EA45-809B-39ABEBCFD54C}" srcOrd="11" destOrd="0" presId="urn:microsoft.com/office/officeart/2005/8/layout/list1"/>
    <dgm:cxn modelId="{742A0201-7F75-8E45-AECB-28690E1D8679}" type="presParOf" srcId="{E7F4249E-88DB-7346-B28B-6507615520AF}" destId="{FEF98C42-99B4-F14E-A1F5-4DAA4D36A01B}" srcOrd="12" destOrd="0" presId="urn:microsoft.com/office/officeart/2005/8/layout/list1"/>
    <dgm:cxn modelId="{78243CF2-DCF0-7944-B76A-926E21DF455A}" type="presParOf" srcId="{FEF98C42-99B4-F14E-A1F5-4DAA4D36A01B}" destId="{1291D1E3-2029-D440-80F1-E78362A4C069}" srcOrd="0" destOrd="0" presId="urn:microsoft.com/office/officeart/2005/8/layout/list1"/>
    <dgm:cxn modelId="{E0B0757F-15F5-C941-9229-20C666198A95}" type="presParOf" srcId="{FEF98C42-99B4-F14E-A1F5-4DAA4D36A01B}" destId="{6ADDCB6C-86C2-AB4A-ABD3-8795E6A2F2D8}" srcOrd="1" destOrd="0" presId="urn:microsoft.com/office/officeart/2005/8/layout/list1"/>
    <dgm:cxn modelId="{732EBE6C-0879-CB4D-A739-2F56FD6314C2}" type="presParOf" srcId="{E7F4249E-88DB-7346-B28B-6507615520AF}" destId="{F94C9956-5E20-A64C-8356-E7B3856FF00B}" srcOrd="13" destOrd="0" presId="urn:microsoft.com/office/officeart/2005/8/layout/list1"/>
    <dgm:cxn modelId="{CD5E96CB-C563-D248-B085-5EE55D2E0DCA}" type="presParOf" srcId="{E7F4249E-88DB-7346-B28B-6507615520AF}" destId="{A04838EB-889C-784E-8D23-6A78D3559B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73ED7-E237-414D-A5A3-0AA496C3AC16}">
      <dsp:nvSpPr>
        <dsp:cNvPr id="0" name=""/>
        <dsp:cNvSpPr/>
      </dsp:nvSpPr>
      <dsp:spPr>
        <a:xfrm>
          <a:off x="0" y="0"/>
          <a:ext cx="7213600" cy="3042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CA" sz="1300" kern="1200"/>
            <a:t>Why open?</a:t>
          </a:r>
          <a:endParaRPr lang="en-US" sz="1300" kern="1200"/>
        </a:p>
      </dsp:txBody>
      <dsp:txXfrm>
        <a:off x="14850" y="14850"/>
        <a:ext cx="7183900" cy="274500"/>
      </dsp:txXfrm>
    </dsp:sp>
    <dsp:sp modelId="{73F16D12-D18B-E546-8064-5CEB4046AA03}">
      <dsp:nvSpPr>
        <dsp:cNvPr id="0" name=""/>
        <dsp:cNvSpPr/>
      </dsp:nvSpPr>
      <dsp:spPr>
        <a:xfrm>
          <a:off x="0" y="447505"/>
          <a:ext cx="7213600" cy="30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CA" sz="1000" kern="1200" dirty="0"/>
            <a:t>JEM, with permission from EMO, opens Comfort Centres after a major event, disruption and/or to support first responders.</a:t>
          </a:r>
          <a:endParaRPr lang="en-US" sz="1000" kern="1200" dirty="0"/>
        </a:p>
      </dsp:txBody>
      <dsp:txXfrm>
        <a:off x="0" y="447505"/>
        <a:ext cx="7213600" cy="302737"/>
      </dsp:txXfrm>
    </dsp:sp>
    <dsp:sp modelId="{FBCE416E-C4B3-9845-8580-617555899137}">
      <dsp:nvSpPr>
        <dsp:cNvPr id="0" name=""/>
        <dsp:cNvSpPr/>
      </dsp:nvSpPr>
      <dsp:spPr>
        <a:xfrm>
          <a:off x="0" y="745889"/>
          <a:ext cx="7213600" cy="304200"/>
        </a:xfrm>
        <a:prstGeom prst="roundRect">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CA" sz="1300" kern="1200" dirty="0"/>
            <a:t>Who approves the opening of a Comfort Centre?</a:t>
          </a:r>
          <a:endParaRPr lang="en-US" sz="1300" kern="1200" dirty="0"/>
        </a:p>
      </dsp:txBody>
      <dsp:txXfrm>
        <a:off x="14850" y="760739"/>
        <a:ext cx="7183900" cy="274500"/>
      </dsp:txXfrm>
    </dsp:sp>
    <dsp:sp modelId="{B6C2D5E5-6812-BD4B-92E5-F2ADC28600DB}">
      <dsp:nvSpPr>
        <dsp:cNvPr id="0" name=""/>
        <dsp:cNvSpPr/>
      </dsp:nvSpPr>
      <dsp:spPr>
        <a:xfrm>
          <a:off x="0" y="1164265"/>
          <a:ext cx="7213600" cy="329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CA" sz="1000" kern="1200"/>
            <a:t>Can also be at the request of EMO </a:t>
          </a:r>
          <a:endParaRPr lang="en-US" sz="1000" kern="1200" dirty="0"/>
        </a:p>
        <a:p>
          <a:pPr marL="57150" lvl="1" indent="-57150" algn="l" defTabSz="444500">
            <a:lnSpc>
              <a:spcPct val="90000"/>
            </a:lnSpc>
            <a:spcBef>
              <a:spcPct val="0"/>
            </a:spcBef>
            <a:spcAft>
              <a:spcPct val="20000"/>
            </a:spcAft>
            <a:buChar char="•"/>
          </a:pPr>
          <a:r>
            <a:rPr lang="en-CA" sz="1000" kern="1200" dirty="0"/>
            <a:t>Can be at the request of the community through the JEM</a:t>
          </a:r>
          <a:endParaRPr lang="en-US" sz="1000" kern="1200" dirty="0"/>
        </a:p>
      </dsp:txBody>
      <dsp:txXfrm>
        <a:off x="0" y="1164265"/>
        <a:ext cx="7213600" cy="329647"/>
      </dsp:txXfrm>
    </dsp:sp>
    <dsp:sp modelId="{039B298D-5AAC-3C41-BDF3-CD967980FDB4}">
      <dsp:nvSpPr>
        <dsp:cNvPr id="0" name=""/>
        <dsp:cNvSpPr/>
      </dsp:nvSpPr>
      <dsp:spPr>
        <a:xfrm>
          <a:off x="0" y="1652327"/>
          <a:ext cx="7213600" cy="304200"/>
        </a:xfrm>
        <a:prstGeom prst="roundRec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CA" sz="1300" kern="1200"/>
            <a:t>Activation of a Comfort Center is done thru the JEM Chair to the EMO Manager or designate</a:t>
          </a:r>
          <a:endParaRPr lang="en-US" sz="1300" kern="1200"/>
        </a:p>
      </dsp:txBody>
      <dsp:txXfrm>
        <a:off x="14850" y="1667177"/>
        <a:ext cx="7183900" cy="274500"/>
      </dsp:txXfrm>
    </dsp:sp>
    <dsp:sp modelId="{F1845CB6-B4DD-E340-8677-8C469F487749}">
      <dsp:nvSpPr>
        <dsp:cNvPr id="0" name=""/>
        <dsp:cNvSpPr/>
      </dsp:nvSpPr>
      <dsp:spPr>
        <a:xfrm>
          <a:off x="0" y="2034017"/>
          <a:ext cx="7213600" cy="329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CA" sz="1000" kern="1200" dirty="0"/>
            <a:t>EMO asks that JEM chair opens centre or JEM chair can request through EMO</a:t>
          </a:r>
          <a:endParaRPr lang="en-US" sz="1000" kern="1200" dirty="0"/>
        </a:p>
        <a:p>
          <a:pPr marL="57150" lvl="1" indent="-57150" algn="l" defTabSz="444500">
            <a:lnSpc>
              <a:spcPct val="90000"/>
            </a:lnSpc>
            <a:spcBef>
              <a:spcPct val="0"/>
            </a:spcBef>
            <a:spcAft>
              <a:spcPct val="20000"/>
            </a:spcAft>
            <a:buChar char="•"/>
          </a:pPr>
          <a:r>
            <a:rPr lang="en-CA" sz="1000" kern="1200"/>
            <a:t>Notification is done through hfxALERT system</a:t>
          </a:r>
          <a:endParaRPr lang="en-US" sz="1000" kern="1200"/>
        </a:p>
      </dsp:txBody>
      <dsp:txXfrm>
        <a:off x="0" y="2034017"/>
        <a:ext cx="7213600" cy="329647"/>
      </dsp:txXfrm>
    </dsp:sp>
    <dsp:sp modelId="{C7947CED-6CA9-6E41-B05F-7BD8A0F37EB2}">
      <dsp:nvSpPr>
        <dsp:cNvPr id="0" name=""/>
        <dsp:cNvSpPr/>
      </dsp:nvSpPr>
      <dsp:spPr>
        <a:xfrm>
          <a:off x="0" y="2505996"/>
          <a:ext cx="7213600" cy="304200"/>
        </a:xfrm>
        <a:prstGeom prst="roundRect">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CA" sz="1300" kern="1200" dirty="0"/>
            <a:t>There may be more than one Comfort Centre opened</a:t>
          </a:r>
          <a:endParaRPr lang="en-US" sz="1300" kern="1200" dirty="0"/>
        </a:p>
      </dsp:txBody>
      <dsp:txXfrm>
        <a:off x="14850" y="2520846"/>
        <a:ext cx="7183900" cy="274500"/>
      </dsp:txXfrm>
    </dsp:sp>
    <dsp:sp modelId="{8771E078-AC94-6048-828C-C9DE058A99EB}">
      <dsp:nvSpPr>
        <dsp:cNvPr id="0" name=""/>
        <dsp:cNvSpPr/>
      </dsp:nvSpPr>
      <dsp:spPr>
        <a:xfrm>
          <a:off x="0" y="2838347"/>
          <a:ext cx="7213600" cy="30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CA" sz="1000" kern="1200" dirty="0"/>
            <a:t>Depending on need or the size of the event, multiple comfort centres may be opened in the same regions. This could also depend on distance residents may have to travel to a CC</a:t>
          </a:r>
          <a:endParaRPr lang="en-US" sz="1000" kern="1200" dirty="0"/>
        </a:p>
      </dsp:txBody>
      <dsp:txXfrm>
        <a:off x="0" y="2838347"/>
        <a:ext cx="7213600" cy="302737"/>
      </dsp:txXfrm>
    </dsp:sp>
    <dsp:sp modelId="{635BD205-8931-E049-8FEC-76F423DE2BFD}">
      <dsp:nvSpPr>
        <dsp:cNvPr id="0" name=""/>
        <dsp:cNvSpPr/>
      </dsp:nvSpPr>
      <dsp:spPr>
        <a:xfrm>
          <a:off x="0" y="3321501"/>
          <a:ext cx="7213600" cy="30420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CA" sz="1300" kern="1200"/>
            <a:t>How do the impacted people get information? </a:t>
          </a:r>
          <a:endParaRPr lang="en-US" sz="1300" kern="1200"/>
        </a:p>
      </dsp:txBody>
      <dsp:txXfrm>
        <a:off x="14850" y="3336351"/>
        <a:ext cx="7183900" cy="274500"/>
      </dsp:txXfrm>
    </dsp:sp>
    <dsp:sp modelId="{A5466E57-2B75-264C-83F0-B26DA573BB30}">
      <dsp:nvSpPr>
        <dsp:cNvPr id="0" name=""/>
        <dsp:cNvSpPr/>
      </dsp:nvSpPr>
      <dsp:spPr>
        <a:xfrm>
          <a:off x="0" y="3704156"/>
          <a:ext cx="7213600" cy="329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CA" sz="1000" kern="1200"/>
            <a:t>Residents register and come back to get information</a:t>
          </a:r>
          <a:endParaRPr lang="en-US" sz="1000" kern="1200"/>
        </a:p>
        <a:p>
          <a:pPr marL="57150" lvl="1" indent="-57150" algn="l" defTabSz="444500">
            <a:lnSpc>
              <a:spcPct val="90000"/>
            </a:lnSpc>
            <a:spcBef>
              <a:spcPct val="0"/>
            </a:spcBef>
            <a:spcAft>
              <a:spcPct val="20000"/>
            </a:spcAft>
            <a:buChar char="•"/>
          </a:pPr>
          <a:r>
            <a:rPr lang="en-CA" sz="1000" kern="1200" dirty="0"/>
            <a:t>EMO tries to provide latest planning information to affected residents first before rest of public</a:t>
          </a:r>
          <a:endParaRPr lang="en-US" sz="1000" kern="1200" dirty="0"/>
        </a:p>
      </dsp:txBody>
      <dsp:txXfrm>
        <a:off x="0" y="3704156"/>
        <a:ext cx="7213600" cy="329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9558F-D1FB-C94F-B479-2751F5D9D165}">
      <dsp:nvSpPr>
        <dsp:cNvPr id="0" name=""/>
        <dsp:cNvSpPr/>
      </dsp:nvSpPr>
      <dsp:spPr>
        <a:xfrm>
          <a:off x="2471" y="385583"/>
          <a:ext cx="2410090" cy="1163526"/>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Comfort Centre Manager (CCM) is the on-site representative of the JEM Chairperson</a:t>
          </a:r>
          <a:endParaRPr lang="en-US" sz="1500" kern="1200" dirty="0"/>
        </a:p>
      </dsp:txBody>
      <dsp:txXfrm>
        <a:off x="2471" y="385583"/>
        <a:ext cx="2410090" cy="1163526"/>
      </dsp:txXfrm>
    </dsp:sp>
    <dsp:sp modelId="{DC47D1D6-A260-A94F-A184-827A39977D07}">
      <dsp:nvSpPr>
        <dsp:cNvPr id="0" name=""/>
        <dsp:cNvSpPr/>
      </dsp:nvSpPr>
      <dsp:spPr>
        <a:xfrm>
          <a:off x="2471" y="1432738"/>
          <a:ext cx="2410090" cy="1906917"/>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Over-all command and control of the running of the Comfort Center  </a:t>
          </a:r>
          <a:endParaRPr lang="en-US" sz="1500" kern="1200" dirty="0"/>
        </a:p>
      </dsp:txBody>
      <dsp:txXfrm>
        <a:off x="2471" y="1432738"/>
        <a:ext cx="2410090" cy="1906917"/>
      </dsp:txXfrm>
    </dsp:sp>
    <dsp:sp modelId="{6DBC7743-7FBB-5F44-A697-ADAD225D8F51}">
      <dsp:nvSpPr>
        <dsp:cNvPr id="0" name=""/>
        <dsp:cNvSpPr/>
      </dsp:nvSpPr>
      <dsp:spPr>
        <a:xfrm>
          <a:off x="2749974" y="443769"/>
          <a:ext cx="2410090" cy="930783"/>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b="1" kern="1200" dirty="0"/>
            <a:t>Support Staff Supervisor (SSS) oversees the staff that handles the clients</a:t>
          </a:r>
          <a:endParaRPr lang="en-US" sz="1500" kern="1200" dirty="0"/>
        </a:p>
      </dsp:txBody>
      <dsp:txXfrm>
        <a:off x="2749974" y="443769"/>
        <a:ext cx="2410090" cy="930783"/>
      </dsp:txXfrm>
    </dsp:sp>
    <dsp:sp modelId="{A0B73343-24A0-F74F-BF28-2F0D5EA89731}">
      <dsp:nvSpPr>
        <dsp:cNvPr id="0" name=""/>
        <dsp:cNvSpPr/>
      </dsp:nvSpPr>
      <dsp:spPr>
        <a:xfrm>
          <a:off x="2749974" y="1374553"/>
          <a:ext cx="2410090" cy="1906917"/>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Makes up the schedule for all personnel working the hospitality area</a:t>
          </a:r>
          <a:endParaRPr lang="en-US" sz="1500" kern="1200" dirty="0"/>
        </a:p>
        <a:p>
          <a:pPr marL="114300" lvl="1" indent="-114300" algn="l" defTabSz="666750">
            <a:lnSpc>
              <a:spcPct val="90000"/>
            </a:lnSpc>
            <a:spcBef>
              <a:spcPct val="0"/>
            </a:spcBef>
            <a:spcAft>
              <a:spcPct val="15000"/>
            </a:spcAft>
            <a:buChar char="•"/>
          </a:pPr>
          <a:r>
            <a:rPr lang="en-CA" sz="1500" kern="1200" dirty="0"/>
            <a:t>Responsible for all hospitality issues</a:t>
          </a:r>
          <a:endParaRPr lang="en-US" sz="1500" kern="1200" dirty="0"/>
        </a:p>
        <a:p>
          <a:pPr marL="114300" lvl="1" indent="-114300" algn="l" defTabSz="666750">
            <a:lnSpc>
              <a:spcPct val="90000"/>
            </a:lnSpc>
            <a:spcBef>
              <a:spcPct val="0"/>
            </a:spcBef>
            <a:spcAft>
              <a:spcPct val="15000"/>
            </a:spcAft>
            <a:buChar char="•"/>
          </a:pPr>
          <a:r>
            <a:rPr lang="en-CA" sz="1500" kern="1200" dirty="0"/>
            <a:t>SSS is answerable to the CCM</a:t>
          </a:r>
          <a:endParaRPr lang="en-US" sz="1500" kern="1200" dirty="0"/>
        </a:p>
      </dsp:txBody>
      <dsp:txXfrm>
        <a:off x="2749974" y="1374553"/>
        <a:ext cx="2410090" cy="1906917"/>
      </dsp:txXfrm>
    </dsp:sp>
    <dsp:sp modelId="{1D393025-EA08-8747-A927-98AE49E3B27F}">
      <dsp:nvSpPr>
        <dsp:cNvPr id="0" name=""/>
        <dsp:cNvSpPr/>
      </dsp:nvSpPr>
      <dsp:spPr>
        <a:xfrm>
          <a:off x="5497477" y="443769"/>
          <a:ext cx="2410090" cy="930783"/>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kern="1200" dirty="0"/>
            <a:t>CCM and SSS will coordinate Comfort Centre requirements </a:t>
          </a:r>
          <a:endParaRPr lang="en-US" sz="1500" kern="1200" dirty="0"/>
        </a:p>
      </dsp:txBody>
      <dsp:txXfrm>
        <a:off x="5497477" y="443769"/>
        <a:ext cx="2410090" cy="930783"/>
      </dsp:txXfrm>
    </dsp:sp>
    <dsp:sp modelId="{CEF6A076-23E9-564A-AACE-3C79315555DD}">
      <dsp:nvSpPr>
        <dsp:cNvPr id="0" name=""/>
        <dsp:cNvSpPr/>
      </dsp:nvSpPr>
      <dsp:spPr>
        <a:xfrm>
          <a:off x="5497477" y="1374553"/>
          <a:ext cx="2410090" cy="1906917"/>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Food replacement, personnel shortages</a:t>
          </a:r>
          <a:endParaRPr lang="en-US" sz="1500" kern="1200" dirty="0"/>
        </a:p>
      </dsp:txBody>
      <dsp:txXfrm>
        <a:off x="5497477" y="1374553"/>
        <a:ext cx="2410090" cy="1906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767D8-DABB-EA4D-9777-E355522E7039}">
      <dsp:nvSpPr>
        <dsp:cNvPr id="0" name=""/>
        <dsp:cNvSpPr/>
      </dsp:nvSpPr>
      <dsp:spPr>
        <a:xfrm>
          <a:off x="0" y="241520"/>
          <a:ext cx="7213600" cy="6615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EM is the primary and official HRM staff position that the CCM uses to get information to or from the municipality</a:t>
          </a:r>
          <a:endParaRPr lang="en-US" sz="1200" kern="1200" dirty="0"/>
        </a:p>
      </dsp:txBody>
      <dsp:txXfrm>
        <a:off x="0" y="241520"/>
        <a:ext cx="7213600" cy="661500"/>
      </dsp:txXfrm>
    </dsp:sp>
    <dsp:sp modelId="{C7DE52A2-F509-F64D-9FFF-2D60D45A8860}">
      <dsp:nvSpPr>
        <dsp:cNvPr id="0" name=""/>
        <dsp:cNvSpPr/>
      </dsp:nvSpPr>
      <dsp:spPr>
        <a:xfrm>
          <a:off x="360680" y="64400"/>
          <a:ext cx="5049520" cy="3542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Point of contact: </a:t>
          </a:r>
          <a:endParaRPr lang="en-US" sz="1200" kern="1200"/>
        </a:p>
      </dsp:txBody>
      <dsp:txXfrm>
        <a:off x="377973" y="81693"/>
        <a:ext cx="5014934" cy="319654"/>
      </dsp:txXfrm>
    </dsp:sp>
    <dsp:sp modelId="{76C87775-7004-FD41-BCAD-1BCA79DA5F1E}">
      <dsp:nvSpPr>
        <dsp:cNvPr id="0" name=""/>
        <dsp:cNvSpPr/>
      </dsp:nvSpPr>
      <dsp:spPr>
        <a:xfrm>
          <a:off x="0" y="1144941"/>
          <a:ext cx="7213600" cy="6804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a:t>All media contacts/requests must be vetted though EMO </a:t>
          </a:r>
          <a:endParaRPr lang="en-US" sz="1200" kern="1200"/>
        </a:p>
        <a:p>
          <a:pPr marL="114300" lvl="1" indent="-114300" algn="l" defTabSz="533400">
            <a:lnSpc>
              <a:spcPct val="90000"/>
            </a:lnSpc>
            <a:spcBef>
              <a:spcPct val="0"/>
            </a:spcBef>
            <a:spcAft>
              <a:spcPct val="15000"/>
            </a:spcAft>
            <a:buChar char="•"/>
          </a:pPr>
          <a:r>
            <a:rPr lang="en-CA" sz="1200" kern="1200"/>
            <a:t>EMO will determine HRM’s corporate message and appropriate delivery method</a:t>
          </a:r>
          <a:endParaRPr lang="en-US" sz="1200" kern="1200"/>
        </a:p>
      </dsp:txBody>
      <dsp:txXfrm>
        <a:off x="0" y="1144941"/>
        <a:ext cx="7213600" cy="680400"/>
      </dsp:txXfrm>
    </dsp:sp>
    <dsp:sp modelId="{9AD4B807-8287-AF4B-A182-2E7902BFD6B6}">
      <dsp:nvSpPr>
        <dsp:cNvPr id="0" name=""/>
        <dsp:cNvSpPr/>
      </dsp:nvSpPr>
      <dsp:spPr>
        <a:xfrm>
          <a:off x="360680" y="967821"/>
          <a:ext cx="5049520" cy="3542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dirty="0"/>
            <a:t>Public Information: </a:t>
          </a:r>
          <a:endParaRPr lang="en-US" sz="1200" kern="1200" dirty="0"/>
        </a:p>
      </dsp:txBody>
      <dsp:txXfrm>
        <a:off x="377973" y="985114"/>
        <a:ext cx="5014934" cy="319654"/>
      </dsp:txXfrm>
    </dsp:sp>
    <dsp:sp modelId="{B40F3CAC-7813-4746-BE63-4FAE7C365211}">
      <dsp:nvSpPr>
        <dsp:cNvPr id="0" name=""/>
        <dsp:cNvSpPr/>
      </dsp:nvSpPr>
      <dsp:spPr>
        <a:xfrm>
          <a:off x="0" y="2067261"/>
          <a:ext cx="7213600" cy="10395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EM will expect regular situation reports from the Comfort Centre on a scheduled basis</a:t>
          </a:r>
          <a:endParaRPr lang="en-US" sz="1200" kern="1200" dirty="0"/>
        </a:p>
        <a:p>
          <a:pPr marL="114300" lvl="1" indent="-114300" algn="l" defTabSz="533400">
            <a:lnSpc>
              <a:spcPct val="90000"/>
            </a:lnSpc>
            <a:spcBef>
              <a:spcPct val="0"/>
            </a:spcBef>
            <a:spcAft>
              <a:spcPct val="15000"/>
            </a:spcAft>
            <a:buChar char="•"/>
          </a:pPr>
          <a:r>
            <a:rPr lang="en-CA" sz="1200" kern="1200" dirty="0"/>
            <a:t>EM will also provide overall situation reports</a:t>
          </a:r>
          <a:endParaRPr lang="en-US" sz="1200" kern="1200" dirty="0"/>
        </a:p>
        <a:p>
          <a:pPr marL="114300" lvl="1" indent="-114300" algn="l" defTabSz="533400">
            <a:lnSpc>
              <a:spcPct val="90000"/>
            </a:lnSpc>
            <a:spcBef>
              <a:spcPct val="0"/>
            </a:spcBef>
            <a:spcAft>
              <a:spcPct val="15000"/>
            </a:spcAft>
            <a:buChar char="•"/>
          </a:pPr>
          <a:r>
            <a:rPr lang="en-CA" sz="1200" kern="1200" dirty="0"/>
            <a:t>This may be coordinated by an EMO Duty Office and/or Comfort Centre Coordinator (larger events with multiple Comfort Centres being opened)</a:t>
          </a:r>
          <a:endParaRPr lang="en-US" sz="1200" kern="1200" dirty="0"/>
        </a:p>
      </dsp:txBody>
      <dsp:txXfrm>
        <a:off x="0" y="2067261"/>
        <a:ext cx="7213600" cy="1039500"/>
      </dsp:txXfrm>
    </dsp:sp>
    <dsp:sp modelId="{58187721-A202-104C-8D9F-C9E590F8EEDB}">
      <dsp:nvSpPr>
        <dsp:cNvPr id="0" name=""/>
        <dsp:cNvSpPr/>
      </dsp:nvSpPr>
      <dsp:spPr>
        <a:xfrm>
          <a:off x="360680" y="1890141"/>
          <a:ext cx="5049520" cy="35424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Situation Reports: </a:t>
          </a:r>
          <a:endParaRPr lang="en-US" sz="1200" kern="1200"/>
        </a:p>
      </dsp:txBody>
      <dsp:txXfrm>
        <a:off x="377973" y="1907434"/>
        <a:ext cx="5014934" cy="319654"/>
      </dsp:txXfrm>
    </dsp:sp>
    <dsp:sp modelId="{A04838EB-889C-784E-8D23-6A78D3559B07}">
      <dsp:nvSpPr>
        <dsp:cNvPr id="0" name=""/>
        <dsp:cNvSpPr/>
      </dsp:nvSpPr>
      <dsp:spPr>
        <a:xfrm>
          <a:off x="0" y="3348681"/>
          <a:ext cx="7213600" cy="6804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EMO expects the Comfort Centre will attempt to resolve local issues whenever possible</a:t>
          </a:r>
          <a:endParaRPr lang="en-US" sz="1200" kern="1200" dirty="0"/>
        </a:p>
        <a:p>
          <a:pPr marL="114300" lvl="1" indent="-114300" algn="l" defTabSz="533400">
            <a:lnSpc>
              <a:spcPct val="90000"/>
            </a:lnSpc>
            <a:spcBef>
              <a:spcPct val="0"/>
            </a:spcBef>
            <a:spcAft>
              <a:spcPct val="15000"/>
            </a:spcAft>
            <a:buChar char="•"/>
          </a:pPr>
          <a:r>
            <a:rPr lang="en-CA" sz="1200" kern="1200" dirty="0"/>
            <a:t>Any action items or issues, that require HRM involvement need to be sent to EMO.</a:t>
          </a:r>
          <a:endParaRPr lang="en-US" sz="1200" kern="1200" dirty="0"/>
        </a:p>
      </dsp:txBody>
      <dsp:txXfrm>
        <a:off x="0" y="3348681"/>
        <a:ext cx="7213600" cy="680400"/>
      </dsp:txXfrm>
    </dsp:sp>
    <dsp:sp modelId="{6ADDCB6C-86C2-AB4A-ABD3-8795E6A2F2D8}">
      <dsp:nvSpPr>
        <dsp:cNvPr id="0" name=""/>
        <dsp:cNvSpPr/>
      </dsp:nvSpPr>
      <dsp:spPr>
        <a:xfrm>
          <a:off x="360680" y="3171561"/>
          <a:ext cx="5049520" cy="3542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Unresolved Action Items:  </a:t>
          </a:r>
          <a:endParaRPr lang="en-US" sz="1200" kern="1200"/>
        </a:p>
      </dsp:txBody>
      <dsp:txXfrm>
        <a:off x="377973" y="3188854"/>
        <a:ext cx="501493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490FE-FB3D-A94C-95A1-79D5F307CD56}" type="datetimeFigureOut">
              <a:rPr lang="en-US" smtClean="0"/>
              <a:t>2/20/2024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BC168-B386-5B4B-89C6-D99A3B17D508}" type="slidenum">
              <a:rPr lang="en-US" smtClean="0"/>
              <a:t>‹#›</a:t>
            </a:fld>
            <a:endParaRPr lang="en-US"/>
          </a:p>
        </p:txBody>
      </p:sp>
    </p:spTree>
    <p:extLst>
      <p:ext uri="{BB962C8B-B14F-4D97-AF65-F5344CB8AC3E}">
        <p14:creationId xmlns:p14="http://schemas.microsoft.com/office/powerpoint/2010/main" val="2730445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omarlopez1?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unsplash.com/s/photos/supplies?utm_source=unsplash&amp;utm_medium=referral&amp;utm_content=creditCopyText" TargetMode="External"/><Relationship Id="rId5" Type="http://schemas.openxmlformats.org/officeDocument/2006/relationships/hyperlink" Target="https://unsplash.com/@rocinante_11?utm_source=unsplash&amp;utm_medium=referral&amp;utm_content=creditCopyText" TargetMode="External"/><Relationship Id="rId4" Type="http://schemas.openxmlformats.org/officeDocument/2006/relationships/hyperlink" Target="https://unsplash.com/s/photos/staff?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katiemoum?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nsplash.com/collections/34189374/opening-soon?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1</a:t>
            </a:fld>
            <a:endParaRPr lang="en-US"/>
          </a:p>
        </p:txBody>
      </p:sp>
    </p:spTree>
    <p:extLst>
      <p:ext uri="{BB962C8B-B14F-4D97-AF65-F5344CB8AC3E}">
        <p14:creationId xmlns:p14="http://schemas.microsoft.com/office/powerpoint/2010/main" val="3509762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10/25 rule. </a:t>
            </a:r>
            <a:r>
              <a:rPr lang="en-CA" baseline="0" dirty="0"/>
              <a:t>Ten Families/homes or 25 individuals is the threshold that triggers DCS to become more involved with an emergency</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10</a:t>
            </a:fld>
            <a:endParaRPr lang="en-US"/>
          </a:p>
        </p:txBody>
      </p:sp>
    </p:spTree>
    <p:extLst>
      <p:ext uri="{BB962C8B-B14F-4D97-AF65-F5344CB8AC3E}">
        <p14:creationId xmlns:p14="http://schemas.microsoft.com/office/powerpoint/2010/main" val="255090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11</a:t>
            </a:fld>
            <a:endParaRPr lang="en-US"/>
          </a:p>
        </p:txBody>
      </p:sp>
    </p:spTree>
    <p:extLst>
      <p:ext uri="{BB962C8B-B14F-4D97-AF65-F5344CB8AC3E}">
        <p14:creationId xmlns:p14="http://schemas.microsoft.com/office/powerpoint/2010/main" val="236396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a:t>Building may or may not be a Municipal building</a:t>
            </a:r>
          </a:p>
          <a:p>
            <a:pPr marL="628650" lvl="1" indent="-171450">
              <a:buFont typeface="Arial" pitchFamily="34" charset="0"/>
              <a:buChar char="•"/>
            </a:pPr>
            <a:r>
              <a:rPr lang="en-CA" dirty="0"/>
              <a:t>Municipal</a:t>
            </a:r>
            <a:r>
              <a:rPr lang="en-CA" baseline="0" dirty="0"/>
              <a:t> owned buildings are first choice</a:t>
            </a:r>
            <a:endParaRPr lang="en-CA" dirty="0"/>
          </a:p>
          <a:p>
            <a:pPr marL="171450" indent="-171450">
              <a:buFont typeface="Arial" pitchFamily="34" charset="0"/>
              <a:buChar char="•"/>
            </a:pPr>
            <a:r>
              <a:rPr lang="en-CA" dirty="0"/>
              <a:t>It may or may not have a generator</a:t>
            </a:r>
            <a:r>
              <a:rPr lang="en-CA" baseline="0" dirty="0"/>
              <a:t> </a:t>
            </a:r>
          </a:p>
          <a:p>
            <a:pPr marL="171450" indent="-171450">
              <a:buFont typeface="Arial" pitchFamily="34" charset="0"/>
              <a:buChar char="•"/>
            </a:pPr>
            <a:r>
              <a:rPr lang="en-CA" baseline="0" dirty="0"/>
              <a:t>It should have easy access and parking </a:t>
            </a:r>
          </a:p>
          <a:p>
            <a:pPr marL="171450" indent="-171450">
              <a:buFont typeface="Arial" pitchFamily="34" charset="0"/>
              <a:buChar char="•"/>
            </a:pPr>
            <a:r>
              <a:rPr lang="en-CA" baseline="0" dirty="0"/>
              <a:t>No overnight stays </a:t>
            </a:r>
          </a:p>
          <a:p>
            <a:pPr marL="628650" lvl="1" indent="-171450">
              <a:buFont typeface="Arial" pitchFamily="34" charset="0"/>
              <a:buChar char="•"/>
            </a:pPr>
            <a:r>
              <a:rPr lang="en-CA" baseline="0" dirty="0"/>
              <a:t>Then it would be an Evacuation Centre and run by the Province</a:t>
            </a:r>
          </a:p>
          <a:p>
            <a:pPr marL="171450" indent="-171450">
              <a:buFont typeface="Arial" pitchFamily="34" charset="0"/>
              <a:buChar char="•"/>
            </a:pPr>
            <a:r>
              <a:rPr lang="en-CA" baseline="0" dirty="0"/>
              <a:t>Normally if it is used as a Comfort Centre it will not be used for other activities</a:t>
            </a:r>
          </a:p>
          <a:p>
            <a:pPr marL="628650" lvl="1" indent="-171450">
              <a:buFont typeface="Arial" pitchFamily="34" charset="0"/>
              <a:buChar char="•"/>
            </a:pPr>
            <a:r>
              <a:rPr lang="en-CA" baseline="0" dirty="0"/>
              <a:t>This is why we normally will not use a school</a:t>
            </a:r>
          </a:p>
        </p:txBody>
      </p:sp>
      <p:sp>
        <p:nvSpPr>
          <p:cNvPr id="4" name="Slide Number Placeholder 3"/>
          <p:cNvSpPr>
            <a:spLocks noGrp="1"/>
          </p:cNvSpPr>
          <p:nvPr>
            <p:ph type="sldNum" sz="quarter" idx="5"/>
          </p:nvPr>
        </p:nvSpPr>
        <p:spPr/>
        <p:txBody>
          <a:bodyPr/>
          <a:lstStyle/>
          <a:p>
            <a:fld id="{0B2BC168-B386-5B4B-89C6-D99A3B17D508}" type="slidenum">
              <a:rPr lang="en-US" smtClean="0"/>
              <a:t>12</a:t>
            </a:fld>
            <a:endParaRPr lang="en-US"/>
          </a:p>
        </p:txBody>
      </p:sp>
    </p:spTree>
    <p:extLst>
      <p:ext uri="{BB962C8B-B14F-4D97-AF65-F5344CB8AC3E}">
        <p14:creationId xmlns:p14="http://schemas.microsoft.com/office/powerpoint/2010/main" val="22466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a:t>Location</a:t>
            </a:r>
          </a:p>
          <a:p>
            <a:pPr marL="628650" lvl="1" indent="-171450">
              <a:buFont typeface="Arial" pitchFamily="34" charset="0"/>
              <a:buChar char="•"/>
            </a:pPr>
            <a:r>
              <a:rPr lang="en-CA" dirty="0"/>
              <a:t>HRM</a:t>
            </a:r>
            <a:r>
              <a:rPr lang="en-CA" baseline="0" dirty="0"/>
              <a:t> owned facilities when available</a:t>
            </a:r>
          </a:p>
          <a:p>
            <a:pPr marL="171450" lvl="0" indent="-171450">
              <a:buFont typeface="Arial" pitchFamily="34" charset="0"/>
              <a:buChar char="•"/>
            </a:pPr>
            <a:endParaRPr lang="en-CA" baseline="0" dirty="0"/>
          </a:p>
          <a:p>
            <a:pPr marL="171450" lvl="0" indent="-171450">
              <a:buFont typeface="Arial" pitchFamily="34" charset="0"/>
              <a:buChar char="•"/>
            </a:pPr>
            <a:r>
              <a:rPr lang="en-CA" baseline="0" dirty="0"/>
              <a:t>Personnel</a:t>
            </a:r>
          </a:p>
          <a:p>
            <a:pPr marL="628650" lvl="1" indent="-171450">
              <a:buFont typeface="Arial" pitchFamily="34" charset="0"/>
              <a:buChar char="•"/>
            </a:pPr>
            <a:r>
              <a:rPr lang="en-CA" baseline="0" dirty="0"/>
              <a:t>Trained/aware in Comfort Centre mechanics</a:t>
            </a:r>
          </a:p>
          <a:p>
            <a:pPr marL="628650" lvl="1" indent="-171450">
              <a:buFont typeface="Arial" pitchFamily="34" charset="0"/>
              <a:buChar char="•"/>
            </a:pPr>
            <a:r>
              <a:rPr lang="en-CA" baseline="0" dirty="0"/>
              <a:t>Can come from within the community in groups or individuals </a:t>
            </a:r>
            <a:r>
              <a:rPr lang="en-CA" dirty="0"/>
              <a:t>Photo by </a:t>
            </a:r>
            <a:r>
              <a:rPr lang="en-CA" dirty="0">
                <a:hlinkClick r:id="rId3"/>
              </a:rPr>
              <a:t>Omar Lopez</a:t>
            </a:r>
            <a:r>
              <a:rPr lang="en-CA" dirty="0"/>
              <a:t> on </a:t>
            </a:r>
            <a:r>
              <a:rPr lang="en-CA" dirty="0">
                <a:hlinkClick r:id="rId4"/>
              </a:rPr>
              <a:t>Unsplash</a:t>
            </a:r>
            <a:r>
              <a:rPr lang="en-CA" dirty="0"/>
              <a:t> </a:t>
            </a:r>
            <a:endParaRPr lang="en-CA" baseline="0" dirty="0"/>
          </a:p>
          <a:p>
            <a:pPr marL="171450" lvl="0" indent="-171450">
              <a:buFont typeface="Arial" pitchFamily="34" charset="0"/>
              <a:buChar char="•"/>
            </a:pPr>
            <a:endParaRPr lang="en-CA" baseline="0" dirty="0"/>
          </a:p>
          <a:p>
            <a:pPr marL="171450" lvl="0" indent="-171450">
              <a:buFont typeface="Arial" pitchFamily="34" charset="0"/>
              <a:buChar char="•"/>
            </a:pPr>
            <a:r>
              <a:rPr lang="en-CA" baseline="0" dirty="0"/>
              <a:t>Management</a:t>
            </a:r>
          </a:p>
          <a:p>
            <a:pPr marL="628650" lvl="1" indent="-171450">
              <a:buFont typeface="Arial" pitchFamily="34" charset="0"/>
              <a:buChar char="•"/>
            </a:pPr>
            <a:r>
              <a:rPr lang="en-CA" baseline="0" dirty="0"/>
              <a:t>HRM sponsored Comfort Centres will have HRM trained volunteers in key roles (https://</a:t>
            </a:r>
            <a:r>
              <a:rPr lang="en-CA" baseline="0" dirty="0" err="1"/>
              <a:t>www.facebook.com</a:t>
            </a:r>
            <a:r>
              <a:rPr lang="en-CA" baseline="0" dirty="0"/>
              <a:t>/</a:t>
            </a:r>
            <a:r>
              <a:rPr lang="en-CA" baseline="0" dirty="0" err="1"/>
              <a:t>hfxfire</a:t>
            </a:r>
            <a:r>
              <a:rPr lang="en-CA" baseline="0" dirty="0"/>
              <a:t>/posts/have-you-heard-of-joint-emergency-management-jem-teamsjem-teams-are-the-communit/792098081287505/)</a:t>
            </a:r>
          </a:p>
          <a:p>
            <a:pPr marL="628650" lvl="1" indent="-171450">
              <a:buFont typeface="Arial" pitchFamily="34" charset="0"/>
              <a:buChar char="•"/>
            </a:pPr>
            <a:r>
              <a:rPr lang="en-CA" baseline="0" dirty="0"/>
              <a:t>CCM level two training for example</a:t>
            </a:r>
          </a:p>
          <a:p>
            <a:pPr marL="628650" lvl="1" indent="-171450">
              <a:buFont typeface="Arial" pitchFamily="34" charset="0"/>
              <a:buChar char="•"/>
            </a:pPr>
            <a:endParaRPr lang="en-CA" baseline="0" dirty="0"/>
          </a:p>
          <a:p>
            <a:pPr marL="171450" lvl="0" indent="-171450">
              <a:buFont typeface="Arial" pitchFamily="34" charset="0"/>
              <a:buChar char="•"/>
            </a:pPr>
            <a:r>
              <a:rPr lang="en-CA" baseline="0" dirty="0"/>
              <a:t>Logistics </a:t>
            </a:r>
            <a:r>
              <a:rPr lang="en-CA" dirty="0"/>
              <a:t>Photo by </a:t>
            </a:r>
            <a:r>
              <a:rPr lang="en-CA" dirty="0">
                <a:hlinkClick r:id="rId5"/>
              </a:rPr>
              <a:t>Mick Haupt</a:t>
            </a:r>
            <a:r>
              <a:rPr lang="en-CA" dirty="0"/>
              <a:t> on </a:t>
            </a:r>
            <a:r>
              <a:rPr lang="en-CA" dirty="0">
                <a:hlinkClick r:id="rId6"/>
              </a:rPr>
              <a:t>Unsplash</a:t>
            </a:r>
            <a:r>
              <a:rPr lang="en-CA" dirty="0"/>
              <a:t> </a:t>
            </a:r>
            <a:endParaRPr lang="en-CA" baseline="0" dirty="0"/>
          </a:p>
          <a:p>
            <a:pPr marL="628650" lvl="1" indent="-171450">
              <a:buFont typeface="Arial" pitchFamily="34" charset="0"/>
              <a:buChar char="•"/>
            </a:pPr>
            <a:r>
              <a:rPr lang="en-CA" baseline="0" dirty="0"/>
              <a:t>Materials used in the running of the Comfort Centre</a:t>
            </a:r>
          </a:p>
          <a:p>
            <a:pPr marL="628650" lvl="1" indent="-171450">
              <a:buFont typeface="Arial" pitchFamily="34" charset="0"/>
              <a:buChar char="•"/>
            </a:pPr>
            <a:r>
              <a:rPr lang="en-CA" baseline="0" dirty="0"/>
              <a:t>Should come from local sources when ever possible</a:t>
            </a:r>
          </a:p>
          <a:p>
            <a:pPr marL="628650" lvl="1" indent="-171450">
              <a:buFont typeface="Arial" pitchFamily="34" charset="0"/>
              <a:buChar char="•"/>
            </a:pPr>
            <a:r>
              <a:rPr lang="en-CA" baseline="0" dirty="0"/>
              <a:t>EM will support when local sources are not available</a:t>
            </a:r>
          </a:p>
          <a:p>
            <a:pPr marL="628650" lvl="1" indent="-171450">
              <a:buFont typeface="Arial" pitchFamily="34" charset="0"/>
              <a:buChar char="•"/>
            </a:pPr>
            <a:endParaRPr lang="en-CA" baseline="0" dirty="0"/>
          </a:p>
          <a:p>
            <a:pPr marL="171450" lvl="0" indent="-171450">
              <a:buFont typeface="Arial" pitchFamily="34" charset="0"/>
              <a:buChar char="•"/>
            </a:pPr>
            <a:r>
              <a:rPr lang="en-CA" baseline="0" dirty="0"/>
              <a:t>Psychosocial  </a:t>
            </a:r>
          </a:p>
          <a:p>
            <a:pPr marL="171450" lvl="0" indent="-171450">
              <a:buFont typeface="Arial" pitchFamily="34" charset="0"/>
              <a:buChar char="•"/>
            </a:pPr>
            <a:r>
              <a:rPr lang="en-CA" baseline="0" dirty="0"/>
              <a:t>When identified, Red Cross is notified to provide support for trauma/ Mental health</a:t>
            </a:r>
          </a:p>
          <a:p>
            <a:pPr marL="628650" lvl="1" indent="-171450">
              <a:buFont typeface="Arial" pitchFamily="34" charset="0"/>
              <a:buChar char="•"/>
            </a:pPr>
            <a:r>
              <a:rPr lang="en-CA" baseline="0" dirty="0"/>
              <a:t>HRM EM Volunteers are not trained in psychosocial interactions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13</a:t>
            </a:fld>
            <a:endParaRPr lang="en-US"/>
          </a:p>
        </p:txBody>
      </p:sp>
    </p:spTree>
    <p:extLst>
      <p:ext uri="{BB962C8B-B14F-4D97-AF65-F5344CB8AC3E}">
        <p14:creationId xmlns:p14="http://schemas.microsoft.com/office/powerpoint/2010/main" val="413822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Interactivity: </a:t>
            </a:r>
          </a:p>
          <a:p>
            <a:endParaRPr lang="en-US" dirty="0"/>
          </a:p>
          <a:p>
            <a:r>
              <a:rPr lang="en-US" dirty="0"/>
              <a:t>Of the people that have been involved in a CC, why did you open? </a:t>
            </a:r>
          </a:p>
          <a:p>
            <a:endParaRPr lang="en-US" dirty="0"/>
          </a:p>
          <a:p>
            <a:endParaRPr lang="en-US" dirty="0"/>
          </a:p>
          <a:p>
            <a:endParaRPr lang="en-US" dirty="0"/>
          </a:p>
          <a:p>
            <a:r>
              <a:rPr lang="en-US" dirty="0"/>
              <a:t>Does EM have stats to show why CC’s have opened?</a:t>
            </a:r>
          </a:p>
          <a:p>
            <a:endParaRPr lang="en-US" dirty="0"/>
          </a:p>
          <a:p>
            <a:r>
              <a:rPr lang="en-US" dirty="0"/>
              <a:t>In other activations of Comfort Centre's other organizations have set up information booths. Is this what an Information Center is?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14</a:t>
            </a:fld>
            <a:endParaRPr lang="en-US"/>
          </a:p>
        </p:txBody>
      </p:sp>
    </p:spTree>
    <p:extLst>
      <p:ext uri="{BB962C8B-B14F-4D97-AF65-F5344CB8AC3E}">
        <p14:creationId xmlns:p14="http://schemas.microsoft.com/office/powerpoint/2010/main" val="2477004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cc is open without EM approval, costs are not reimbursed and volunteers are not covered under insurance</a:t>
            </a:r>
          </a:p>
          <a:p>
            <a:endParaRPr lang="en-US" dirty="0"/>
          </a:p>
          <a:p>
            <a:r>
              <a:rPr lang="en-US" dirty="0"/>
              <a:t>Activations are most commonly for: power outage, forest fire, storm surge, hurricanes, extreme heat (cooling center)</a:t>
            </a:r>
          </a:p>
          <a:p>
            <a:endParaRPr lang="en-US" dirty="0"/>
          </a:p>
          <a:p>
            <a:r>
              <a:rPr lang="en-US" dirty="0"/>
              <a:t>Information Center used more for short term events (1-4 hours) i.e. Old Grand Desert target range ordinance disposal</a:t>
            </a:r>
          </a:p>
        </p:txBody>
      </p:sp>
      <p:sp>
        <p:nvSpPr>
          <p:cNvPr id="4" name="Slide Number Placeholder 3"/>
          <p:cNvSpPr>
            <a:spLocks noGrp="1"/>
          </p:cNvSpPr>
          <p:nvPr>
            <p:ph type="sldNum" sz="quarter" idx="5"/>
          </p:nvPr>
        </p:nvSpPr>
        <p:spPr/>
        <p:txBody>
          <a:bodyPr/>
          <a:lstStyle/>
          <a:p>
            <a:fld id="{0B2BC168-B386-5B4B-89C6-D99A3B17D508}" type="slidenum">
              <a:rPr lang="en-US" smtClean="0"/>
              <a:t>15</a:t>
            </a:fld>
            <a:endParaRPr lang="en-US"/>
          </a:p>
        </p:txBody>
      </p:sp>
    </p:spTree>
    <p:extLst>
      <p:ext uri="{BB962C8B-B14F-4D97-AF65-F5344CB8AC3E}">
        <p14:creationId xmlns:p14="http://schemas.microsoft.com/office/powerpoint/2010/main" val="263496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16</a:t>
            </a:fld>
            <a:endParaRPr lang="en-US"/>
          </a:p>
        </p:txBody>
      </p:sp>
    </p:spTree>
    <p:extLst>
      <p:ext uri="{BB962C8B-B14F-4D97-AF65-F5344CB8AC3E}">
        <p14:creationId xmlns:p14="http://schemas.microsoft.com/office/powerpoint/2010/main" val="176066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Spontaneous volunteers may also be called or referred to emergency volunteers</a:t>
            </a:r>
          </a:p>
        </p:txBody>
      </p:sp>
      <p:sp>
        <p:nvSpPr>
          <p:cNvPr id="4" name="Slide Number Placeholder 3"/>
          <p:cNvSpPr>
            <a:spLocks noGrp="1"/>
          </p:cNvSpPr>
          <p:nvPr>
            <p:ph type="sldNum" sz="quarter" idx="5"/>
          </p:nvPr>
        </p:nvSpPr>
        <p:spPr/>
        <p:txBody>
          <a:bodyPr/>
          <a:lstStyle/>
          <a:p>
            <a:fld id="{0B2BC168-B386-5B4B-89C6-D99A3B17D508}" type="slidenum">
              <a:rPr lang="en-US" smtClean="0"/>
              <a:t>17</a:t>
            </a:fld>
            <a:endParaRPr lang="en-US"/>
          </a:p>
        </p:txBody>
      </p:sp>
    </p:spTree>
    <p:extLst>
      <p:ext uri="{BB962C8B-B14F-4D97-AF65-F5344CB8AC3E}">
        <p14:creationId xmlns:p14="http://schemas.microsoft.com/office/powerpoint/2010/main" val="223887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18</a:t>
            </a:fld>
            <a:endParaRPr lang="en-US"/>
          </a:p>
        </p:txBody>
      </p:sp>
    </p:spTree>
    <p:extLst>
      <p:ext uri="{BB962C8B-B14F-4D97-AF65-F5344CB8AC3E}">
        <p14:creationId xmlns:p14="http://schemas.microsoft.com/office/powerpoint/2010/main" val="1232648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19</a:t>
            </a:fld>
            <a:endParaRPr lang="en-US"/>
          </a:p>
        </p:txBody>
      </p:sp>
    </p:spTree>
    <p:extLst>
      <p:ext uri="{BB962C8B-B14F-4D97-AF65-F5344CB8AC3E}">
        <p14:creationId xmlns:p14="http://schemas.microsoft.com/office/powerpoint/2010/main" val="354535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3200" dirty="0"/>
              <a:t>Instructor: Take this time to introduce yourself. </a:t>
            </a:r>
          </a:p>
          <a:p>
            <a:endParaRPr lang="en-US" sz="3200" dirty="0"/>
          </a:p>
          <a:p>
            <a:pPr lvl="1"/>
            <a:r>
              <a:rPr lang="en-US" dirty="0"/>
              <a:t>A little about you and your background</a:t>
            </a:r>
          </a:p>
          <a:p>
            <a:pPr lvl="1"/>
            <a:r>
              <a:rPr lang="en-US" dirty="0"/>
              <a:t>Your involvement with EMO/JEM</a:t>
            </a:r>
          </a:p>
          <a:p>
            <a:pPr lvl="1"/>
            <a:r>
              <a:rPr lang="en-US" dirty="0"/>
              <a:t>Lesson Plan</a:t>
            </a:r>
          </a:p>
          <a:p>
            <a:pPr lvl="1"/>
            <a:r>
              <a:rPr lang="en-US" dirty="0"/>
              <a:t>Learning Outcomes</a:t>
            </a:r>
          </a:p>
          <a:p>
            <a:endParaRPr lang="en-US" sz="3200" dirty="0"/>
          </a:p>
        </p:txBody>
      </p:sp>
      <p:sp>
        <p:nvSpPr>
          <p:cNvPr id="4" name="Slide Number Placeholder 3"/>
          <p:cNvSpPr>
            <a:spLocks noGrp="1"/>
          </p:cNvSpPr>
          <p:nvPr>
            <p:ph type="sldNum" sz="quarter" idx="5"/>
          </p:nvPr>
        </p:nvSpPr>
        <p:spPr/>
        <p:txBody>
          <a:bodyPr/>
          <a:lstStyle/>
          <a:p>
            <a:fld id="{0B2BC168-B386-5B4B-89C6-D99A3B17D508}" type="slidenum">
              <a:rPr lang="en-US" smtClean="0"/>
              <a:t>2</a:t>
            </a:fld>
            <a:endParaRPr lang="en-US"/>
          </a:p>
        </p:txBody>
      </p:sp>
    </p:spTree>
    <p:extLst>
      <p:ext uri="{BB962C8B-B14F-4D97-AF65-F5344CB8AC3E}">
        <p14:creationId xmlns:p14="http://schemas.microsoft.com/office/powerpoint/2010/main" val="3187756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20</a:t>
            </a:fld>
            <a:endParaRPr lang="en-US"/>
          </a:p>
        </p:txBody>
      </p:sp>
    </p:spTree>
    <p:extLst>
      <p:ext uri="{BB962C8B-B14F-4D97-AF65-F5344CB8AC3E}">
        <p14:creationId xmlns:p14="http://schemas.microsoft.com/office/powerpoint/2010/main" val="262920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CA" dirty="0"/>
              <a:t>On opening after set up the CCM and the Support Staff Supervisor (SSS) will make up a 2 day menu</a:t>
            </a:r>
          </a:p>
          <a:p>
            <a:pPr marL="171450" indent="-171450">
              <a:buFont typeface="Arial" pitchFamily="34" charset="0"/>
              <a:buChar char="•"/>
            </a:pPr>
            <a:r>
              <a:rPr lang="en-CA" dirty="0"/>
              <a:t>Invoices should be collected and submitted to the JEM Chair.</a:t>
            </a:r>
          </a:p>
          <a:p>
            <a:pPr marL="171450" indent="-171450">
              <a:buFont typeface="Arial" pitchFamily="34" charset="0"/>
              <a:buChar char="•"/>
            </a:pPr>
            <a:r>
              <a:rPr lang="en-CA" dirty="0"/>
              <a:t>JEM Chair will collate these and forward to EM representative for payment/reimbursement. </a:t>
            </a:r>
          </a:p>
          <a:p>
            <a:endParaRPr lang="en-US" dirty="0"/>
          </a:p>
          <a:p>
            <a:r>
              <a:rPr lang="en-US" dirty="0"/>
              <a:t>*Start up kits are a project in progress. </a:t>
            </a:r>
          </a:p>
          <a:p>
            <a:endParaRPr lang="en-US" dirty="0"/>
          </a:p>
          <a:p>
            <a:endParaRPr lang="en-US" dirty="0"/>
          </a:p>
          <a:p>
            <a:r>
              <a:rPr lang="en-CA" dirty="0"/>
              <a:t>Photo by </a:t>
            </a:r>
            <a:r>
              <a:rPr lang="en-CA" dirty="0">
                <a:hlinkClick r:id="rId3"/>
              </a:rPr>
              <a:t>Katie Moum</a:t>
            </a:r>
            <a:r>
              <a:rPr lang="en-CA" dirty="0"/>
              <a:t> on </a:t>
            </a:r>
            <a:r>
              <a:rPr lang="en-CA" dirty="0">
                <a:hlinkClick r:id="rId4"/>
              </a:rPr>
              <a:t>Unsplash</a:t>
            </a:r>
            <a:r>
              <a:rPr lang="en-CA" dirty="0"/>
              <a:t> </a:t>
            </a:r>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21</a:t>
            </a:fld>
            <a:endParaRPr lang="en-US"/>
          </a:p>
        </p:txBody>
      </p:sp>
    </p:spTree>
    <p:extLst>
      <p:ext uri="{BB962C8B-B14F-4D97-AF65-F5344CB8AC3E}">
        <p14:creationId xmlns:p14="http://schemas.microsoft.com/office/powerpoint/2010/main" val="1468611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*pets may have to accommodate</a:t>
            </a:r>
          </a:p>
          <a:p>
            <a:r>
              <a:rPr lang="en-US" dirty="0"/>
              <a:t>*children’s area</a:t>
            </a:r>
          </a:p>
          <a:p>
            <a:r>
              <a:rPr lang="en-US" dirty="0"/>
              <a:t>*seniors</a:t>
            </a:r>
          </a:p>
          <a:p>
            <a:r>
              <a:rPr lang="en-US" dirty="0"/>
              <a:t>*sensory awareness areas (smaller gathering size, not as loud or active). Autism awareness.  </a:t>
            </a:r>
          </a:p>
          <a:p>
            <a:r>
              <a:rPr lang="en-US" dirty="0"/>
              <a:t>*medical requirements – oxygen tank, Alzheimer's</a:t>
            </a:r>
          </a:p>
          <a:p>
            <a:r>
              <a:rPr lang="en-US" dirty="0"/>
              <a:t>*</a:t>
            </a:r>
          </a:p>
        </p:txBody>
      </p:sp>
      <p:sp>
        <p:nvSpPr>
          <p:cNvPr id="4" name="Slide Number Placeholder 3"/>
          <p:cNvSpPr>
            <a:spLocks noGrp="1"/>
          </p:cNvSpPr>
          <p:nvPr>
            <p:ph type="sldNum" sz="quarter" idx="5"/>
          </p:nvPr>
        </p:nvSpPr>
        <p:spPr/>
        <p:txBody>
          <a:bodyPr/>
          <a:lstStyle/>
          <a:p>
            <a:fld id="{0B2BC168-B386-5B4B-89C6-D99A3B17D508}" type="slidenum">
              <a:rPr lang="en-US" smtClean="0"/>
              <a:t>22</a:t>
            </a:fld>
            <a:endParaRPr lang="en-US"/>
          </a:p>
        </p:txBody>
      </p:sp>
    </p:spTree>
    <p:extLst>
      <p:ext uri="{BB962C8B-B14F-4D97-AF65-F5344CB8AC3E}">
        <p14:creationId xmlns:p14="http://schemas.microsoft.com/office/powerpoint/2010/main" val="4014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CA" altLang="en-US" dirty="0">
                <a:latin typeface="Arial" panose="020B0604020202020204" pitchFamily="34" charset="0"/>
              </a:rPr>
              <a:t>Issues that cannot be resolved become action items on the sit-rep</a:t>
            </a:r>
          </a:p>
          <a:p>
            <a:pPr marL="628650" lvl="1" indent="-171450">
              <a:buFontTx/>
              <a:buChar char="•"/>
            </a:pPr>
            <a:r>
              <a:rPr lang="en-CA" altLang="en-US" dirty="0">
                <a:latin typeface="Arial" panose="020B0604020202020204" pitchFamily="34" charset="0"/>
              </a:rPr>
              <a:t>May still be resolved locally at the JEM level</a:t>
            </a:r>
          </a:p>
          <a:p>
            <a:pPr marL="628650" lvl="1" indent="-171450">
              <a:buFontTx/>
              <a:buChar char="•"/>
            </a:pPr>
            <a:r>
              <a:rPr lang="en-CA" altLang="en-US" dirty="0">
                <a:latin typeface="Arial" panose="020B0604020202020204" pitchFamily="34" charset="0"/>
              </a:rPr>
              <a:t>May need to be addressed by EM</a:t>
            </a:r>
          </a:p>
          <a:p>
            <a:pPr marL="171450" indent="-171450">
              <a:buFontTx/>
              <a:buChar char="•"/>
            </a:pPr>
            <a:r>
              <a:rPr lang="en-CA" altLang="en-US" dirty="0">
                <a:latin typeface="Arial" panose="020B0604020202020204" pitchFamily="34" charset="0"/>
              </a:rPr>
              <a:t>There are special needs support groups available</a:t>
            </a:r>
          </a:p>
          <a:p>
            <a:pPr marL="628650" lvl="1" indent="-171450">
              <a:buFontTx/>
              <a:buChar char="•"/>
            </a:pPr>
            <a:r>
              <a:rPr lang="en-CA" altLang="en-US" dirty="0">
                <a:latin typeface="Arial" panose="020B0604020202020204" pitchFamily="34" charset="0"/>
              </a:rPr>
              <a:t>Can be coordinated via</a:t>
            </a:r>
          </a:p>
          <a:p>
            <a:pPr marL="1085850" lvl="2" indent="-171450">
              <a:buFontTx/>
              <a:buChar char="•"/>
            </a:pPr>
            <a:r>
              <a:rPr lang="en-CA" altLang="en-US" dirty="0">
                <a:latin typeface="Arial" panose="020B0604020202020204" pitchFamily="34" charset="0"/>
              </a:rPr>
              <a:t>Support agency directly</a:t>
            </a:r>
          </a:p>
          <a:p>
            <a:pPr marL="1085850" lvl="2" indent="-171450">
              <a:buFontTx/>
              <a:buChar char="•"/>
            </a:pPr>
            <a:r>
              <a:rPr lang="en-CA" altLang="en-US" dirty="0">
                <a:latin typeface="Arial" panose="020B0604020202020204" pitchFamily="34" charset="0"/>
              </a:rPr>
              <a:t>Persons with Disabilities (provincial)</a:t>
            </a:r>
          </a:p>
        </p:txBody>
      </p:sp>
      <p:sp>
        <p:nvSpPr>
          <p:cNvPr id="4" name="Slide Number Placeholder 3"/>
          <p:cNvSpPr>
            <a:spLocks noGrp="1"/>
          </p:cNvSpPr>
          <p:nvPr>
            <p:ph type="sldNum" sz="quarter" idx="5"/>
          </p:nvPr>
        </p:nvSpPr>
        <p:spPr/>
        <p:txBody>
          <a:bodyPr/>
          <a:lstStyle/>
          <a:p>
            <a:fld id="{0B2BC168-B386-5B4B-89C6-D99A3B17D508}" type="slidenum">
              <a:rPr lang="en-US" smtClean="0"/>
              <a:t>23</a:t>
            </a:fld>
            <a:endParaRPr lang="en-US"/>
          </a:p>
        </p:txBody>
      </p:sp>
    </p:spTree>
    <p:extLst>
      <p:ext uri="{BB962C8B-B14F-4D97-AF65-F5344CB8AC3E}">
        <p14:creationId xmlns:p14="http://schemas.microsoft.com/office/powerpoint/2010/main" val="3916885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CA" altLang="en-US" b="1" dirty="0">
                <a:latin typeface="Arial" panose="020B0604020202020204" pitchFamily="34" charset="0"/>
              </a:rPr>
              <a:t>Internal sit reps</a:t>
            </a:r>
          </a:p>
          <a:p>
            <a:pPr marL="628650" lvl="1" indent="-171450">
              <a:buFontTx/>
              <a:buChar char="•"/>
            </a:pPr>
            <a:r>
              <a:rPr lang="en-CA" altLang="en-US" dirty="0">
                <a:latin typeface="Arial" panose="020B0604020202020204" pitchFamily="34" charset="0"/>
              </a:rPr>
              <a:t>Need to be documented</a:t>
            </a:r>
          </a:p>
          <a:p>
            <a:pPr marL="628650" lvl="1" indent="-171450">
              <a:buFontTx/>
              <a:buChar char="•"/>
            </a:pPr>
            <a:r>
              <a:rPr lang="en-CA" altLang="en-US" dirty="0">
                <a:latin typeface="Arial" panose="020B0604020202020204" pitchFamily="34" charset="0"/>
              </a:rPr>
              <a:t>Numbered</a:t>
            </a:r>
          </a:p>
          <a:p>
            <a:pPr marL="628650" lvl="1" indent="-171450">
              <a:buFontTx/>
              <a:buChar char="•"/>
            </a:pPr>
            <a:r>
              <a:rPr lang="en-CA" altLang="en-US" dirty="0">
                <a:latin typeface="Arial" panose="020B0604020202020204" pitchFamily="34" charset="0"/>
              </a:rPr>
              <a:t>Persons participating listed</a:t>
            </a:r>
          </a:p>
          <a:p>
            <a:pPr marL="628650" lvl="1" indent="-171450">
              <a:buFontTx/>
              <a:buChar char="•"/>
            </a:pPr>
            <a:r>
              <a:rPr lang="en-CA" altLang="en-US" dirty="0">
                <a:latin typeface="Arial" panose="020B0604020202020204" pitchFamily="34" charset="0"/>
              </a:rPr>
              <a:t>Issues discussed</a:t>
            </a:r>
          </a:p>
          <a:p>
            <a:pPr marL="628650" lvl="1" indent="-171450">
              <a:buFontTx/>
              <a:buChar char="•"/>
            </a:pPr>
            <a:r>
              <a:rPr lang="en-CA" altLang="en-US" dirty="0">
                <a:latin typeface="Arial" panose="020B0604020202020204" pitchFamily="34" charset="0"/>
              </a:rPr>
              <a:t>Resolution</a:t>
            </a:r>
          </a:p>
          <a:p>
            <a:pPr marL="628650" lvl="1" indent="-171450">
              <a:buFontTx/>
              <a:buChar char="•"/>
            </a:pPr>
            <a:r>
              <a:rPr lang="en-CA" altLang="en-US" dirty="0">
                <a:latin typeface="Arial" panose="020B0604020202020204" pitchFamily="34" charset="0"/>
              </a:rPr>
              <a:t>Action items </a:t>
            </a:r>
          </a:p>
          <a:p>
            <a:pPr marL="171450" indent="-171450">
              <a:buFontTx/>
              <a:buChar char="•"/>
            </a:pPr>
            <a:r>
              <a:rPr lang="en-CA" altLang="en-US" dirty="0">
                <a:latin typeface="Arial" panose="020B0604020202020204" pitchFamily="34" charset="0"/>
              </a:rPr>
              <a:t>Action items need to be assigned to an individual to resolve</a:t>
            </a:r>
          </a:p>
          <a:p>
            <a:pPr marL="171450" indent="-171450">
              <a:buFontTx/>
              <a:buChar char="•"/>
            </a:pPr>
            <a:r>
              <a:rPr lang="en-CA" altLang="en-US" dirty="0">
                <a:latin typeface="Arial" panose="020B0604020202020204" pitchFamily="34" charset="0"/>
              </a:rPr>
              <a:t>Used to provide a community picture for HRM</a:t>
            </a:r>
          </a:p>
          <a:p>
            <a:pPr marL="171450" indent="-171450">
              <a:buFontTx/>
              <a:buChar char="•"/>
            </a:pPr>
            <a:endParaRPr lang="en-CA" altLang="en-US" dirty="0">
              <a:latin typeface="Arial" panose="020B0604020202020204" pitchFamily="34" charset="0"/>
            </a:endParaRPr>
          </a:p>
          <a:p>
            <a:pPr marL="171450" indent="-171450">
              <a:buFontTx/>
              <a:buChar char="•"/>
            </a:pPr>
            <a:r>
              <a:rPr lang="en-CA" altLang="en-US" b="1" dirty="0">
                <a:latin typeface="Arial" panose="020B0604020202020204" pitchFamily="34" charset="0"/>
              </a:rPr>
              <a:t>External sit-reps</a:t>
            </a:r>
          </a:p>
          <a:p>
            <a:pPr marL="628650" lvl="1" indent="-171450">
              <a:buFontTx/>
              <a:buChar char="•"/>
            </a:pPr>
            <a:r>
              <a:rPr lang="en-CA" altLang="en-US" dirty="0">
                <a:latin typeface="Arial" panose="020B0604020202020204" pitchFamily="34" charset="0"/>
              </a:rPr>
              <a:t>Used for information sharing</a:t>
            </a:r>
          </a:p>
          <a:p>
            <a:pPr marL="628650" lvl="1" indent="-171450">
              <a:buFontTx/>
              <a:buChar char="•"/>
            </a:pPr>
            <a:r>
              <a:rPr lang="en-CA" altLang="en-US" dirty="0">
                <a:latin typeface="Arial" panose="020B0604020202020204" pitchFamily="34" charset="0"/>
              </a:rPr>
              <a:t>Global picture in areas outside of the Comfort Centre area</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24</a:t>
            </a:fld>
            <a:endParaRPr lang="en-US"/>
          </a:p>
        </p:txBody>
      </p:sp>
    </p:spTree>
    <p:extLst>
      <p:ext uri="{BB962C8B-B14F-4D97-AF65-F5344CB8AC3E}">
        <p14:creationId xmlns:p14="http://schemas.microsoft.com/office/powerpoint/2010/main" val="47411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itchFamily="34" charset="0"/>
              <a:buChar char="•"/>
              <a:defRPr/>
            </a:pPr>
            <a:endParaRPr lang="en-CA" dirty="0"/>
          </a:p>
          <a:p>
            <a:pPr marL="171450" indent="-171450">
              <a:buFont typeface="Arial" pitchFamily="34" charset="0"/>
              <a:buChar char="•"/>
              <a:defRPr/>
            </a:pPr>
            <a:r>
              <a:rPr lang="en-CA" dirty="0"/>
              <a:t>Ongoing training is good for the organization and the volunteer</a:t>
            </a:r>
          </a:p>
          <a:p>
            <a:pPr>
              <a:buFont typeface="Arial" pitchFamily="34" charset="0"/>
              <a:buNone/>
              <a:defRPr/>
            </a:pPr>
            <a:endParaRPr lang="en-CA" dirty="0"/>
          </a:p>
          <a:p>
            <a:pPr marL="171450" indent="-171450">
              <a:buFont typeface="Arial" pitchFamily="34" charset="0"/>
              <a:buChar char="•"/>
              <a:defRPr/>
            </a:pPr>
            <a:r>
              <a:rPr lang="en-CA" dirty="0"/>
              <a:t>Some of the EM sponsored training can be applied in other parts of the volunteer’s life</a:t>
            </a:r>
          </a:p>
          <a:p>
            <a:pPr marL="171450" indent="-171450">
              <a:buFont typeface="Arial" pitchFamily="34" charset="0"/>
              <a:buChar char="•"/>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200" dirty="0"/>
              <a:t>Skill sets of volunteers (</a:t>
            </a:r>
            <a:r>
              <a:rPr lang="en-CA" sz="1200" dirty="0" err="1"/>
              <a:t>e.g</a:t>
            </a:r>
            <a:r>
              <a:rPr lang="en-CA" sz="1200" dirty="0"/>
              <a:t>: American Sign Language, languages, etc.)</a:t>
            </a:r>
          </a:p>
          <a:p>
            <a:pPr marL="171450" indent="-171450">
              <a:buFont typeface="Arial" pitchFamily="34" charset="0"/>
              <a:buChar char="•"/>
              <a:defRPr/>
            </a:pPr>
            <a:endParaRPr lang="en-CA"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25</a:t>
            </a:fld>
            <a:endParaRPr lang="en-US"/>
          </a:p>
        </p:txBody>
      </p:sp>
    </p:spTree>
    <p:extLst>
      <p:ext uri="{BB962C8B-B14F-4D97-AF65-F5344CB8AC3E}">
        <p14:creationId xmlns:p14="http://schemas.microsoft.com/office/powerpoint/2010/main" val="322314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3</a:t>
            </a:fld>
            <a:endParaRPr lang="en-US"/>
          </a:p>
        </p:txBody>
      </p:sp>
    </p:spTree>
    <p:extLst>
      <p:ext uri="{BB962C8B-B14F-4D97-AF65-F5344CB8AC3E}">
        <p14:creationId xmlns:p14="http://schemas.microsoft.com/office/powerpoint/2010/main" val="7738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How does HRM meet these requirements?</a:t>
            </a:r>
          </a:p>
        </p:txBody>
      </p:sp>
      <p:sp>
        <p:nvSpPr>
          <p:cNvPr id="4" name="Slide Number Placeholder 3"/>
          <p:cNvSpPr>
            <a:spLocks noGrp="1"/>
          </p:cNvSpPr>
          <p:nvPr>
            <p:ph type="sldNum" sz="quarter" idx="5"/>
          </p:nvPr>
        </p:nvSpPr>
        <p:spPr/>
        <p:txBody>
          <a:bodyPr/>
          <a:lstStyle/>
          <a:p>
            <a:fld id="{0B2BC168-B386-5B4B-89C6-D99A3B17D508}" type="slidenum">
              <a:rPr lang="en-US" smtClean="0"/>
              <a:t>4</a:t>
            </a:fld>
            <a:endParaRPr lang="en-US"/>
          </a:p>
        </p:txBody>
      </p:sp>
    </p:spTree>
    <p:extLst>
      <p:ext uri="{BB962C8B-B14F-4D97-AF65-F5344CB8AC3E}">
        <p14:creationId xmlns:p14="http://schemas.microsoft.com/office/powerpoint/2010/main" val="1430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5</a:t>
            </a:fld>
            <a:endParaRPr lang="en-US"/>
          </a:p>
        </p:txBody>
      </p:sp>
    </p:spTree>
    <p:extLst>
      <p:ext uri="{BB962C8B-B14F-4D97-AF65-F5344CB8AC3E}">
        <p14:creationId xmlns:p14="http://schemas.microsoft.com/office/powerpoint/2010/main" val="2400845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CA" altLang="en-US" dirty="0">
                <a:latin typeface="Arial" panose="020B0604020202020204" pitchFamily="34" charset="0"/>
              </a:rPr>
              <a:t>Telecommunications are part of the EM/JEM structure</a:t>
            </a:r>
          </a:p>
          <a:p>
            <a:pPr marL="171450" indent="-171450">
              <a:buFontTx/>
              <a:buChar char="•"/>
            </a:pPr>
            <a:r>
              <a:rPr lang="en-CA" altLang="en-US" dirty="0">
                <a:latin typeface="Arial" panose="020B0604020202020204" pitchFamily="34" charset="0"/>
              </a:rPr>
              <a:t>Each JEM team in HRM has a facility to set up telecommunications</a:t>
            </a:r>
          </a:p>
          <a:p>
            <a:pPr marL="628650" lvl="1" indent="-171450">
              <a:buFontTx/>
              <a:buChar char="•"/>
            </a:pPr>
            <a:r>
              <a:rPr lang="en-CA" altLang="en-US" dirty="0">
                <a:latin typeface="Arial" panose="020B0604020202020204" pitchFamily="34" charset="0"/>
              </a:rPr>
              <a:t>Called a Joint Support Centre (JSC)</a:t>
            </a:r>
          </a:p>
          <a:p>
            <a:pPr marL="171450" indent="-171450">
              <a:buFontTx/>
              <a:buChar char="•"/>
            </a:pPr>
            <a:r>
              <a:rPr lang="en-CA" altLang="en-US" dirty="0">
                <a:latin typeface="Arial" panose="020B0604020202020204" pitchFamily="34" charset="0"/>
              </a:rPr>
              <a:t>Telecommunication services may be provided to a Comfort Centre upon request</a:t>
            </a:r>
          </a:p>
          <a:p>
            <a:pPr marL="171450" indent="-171450">
              <a:buFontTx/>
              <a:buChar char="•"/>
            </a:pPr>
            <a:endParaRPr lang="en-CA" altLang="en-US" dirty="0">
              <a:latin typeface="Arial" panose="020B0604020202020204" pitchFamily="34" charset="0"/>
            </a:endParaRPr>
          </a:p>
          <a:p>
            <a:pPr marL="171450" indent="-171450">
              <a:buFontTx/>
              <a:buChar char="•"/>
            </a:pPr>
            <a:r>
              <a:rPr lang="en-CA" altLang="en-US" dirty="0">
                <a:latin typeface="Arial" panose="020B0604020202020204" pitchFamily="34" charset="0"/>
              </a:rPr>
              <a:t>EM has access to several types of radios</a:t>
            </a:r>
          </a:p>
          <a:p>
            <a:pPr marL="628650" lvl="1" indent="-171450">
              <a:buFontTx/>
              <a:buChar char="•"/>
            </a:pPr>
            <a:r>
              <a:rPr lang="en-CA" altLang="en-US" dirty="0">
                <a:latin typeface="Arial" panose="020B0604020202020204" pitchFamily="34" charset="0"/>
              </a:rPr>
              <a:t>TMR</a:t>
            </a:r>
          </a:p>
          <a:p>
            <a:pPr marL="628650" lvl="1" indent="-171450">
              <a:buFontTx/>
              <a:buChar char="•"/>
            </a:pPr>
            <a:r>
              <a:rPr lang="en-CA" altLang="en-US" dirty="0">
                <a:latin typeface="Arial" panose="020B0604020202020204" pitchFamily="34" charset="0"/>
              </a:rPr>
              <a:t>VHF</a:t>
            </a:r>
          </a:p>
          <a:p>
            <a:pPr marL="628650" lvl="1" indent="-171450">
              <a:buFontTx/>
              <a:buChar char="•"/>
            </a:pPr>
            <a:r>
              <a:rPr lang="en-CA" altLang="en-US" dirty="0">
                <a:latin typeface="Arial" panose="020B0604020202020204" pitchFamily="34" charset="0"/>
              </a:rPr>
              <a:t>Amateur Radio (UHF, VHF, HF,  </a:t>
            </a:r>
            <a:r>
              <a:rPr lang="en-CA" altLang="en-US" dirty="0" err="1">
                <a:latin typeface="Arial" panose="020B0604020202020204" pitchFamily="34" charset="0"/>
              </a:rPr>
              <a:t>Winlink</a:t>
            </a:r>
            <a:r>
              <a:rPr lang="en-CA" altLang="en-US" dirty="0">
                <a:latin typeface="Arial" panose="020B0604020202020204" pitchFamily="34" charset="0"/>
              </a:rPr>
              <a:t>, </a:t>
            </a:r>
            <a:r>
              <a:rPr lang="en-CA" altLang="en-US" dirty="0" err="1">
                <a:latin typeface="Arial" panose="020B0604020202020204" pitchFamily="34" charset="0"/>
              </a:rPr>
              <a:t>etc</a:t>
            </a:r>
            <a:endParaRPr lang="en-CA" altLang="en-US" dirty="0">
              <a:latin typeface="Arial" panose="020B0604020202020204" pitchFamily="34" charset="0"/>
            </a:endParaRPr>
          </a:p>
          <a:p>
            <a:pPr marL="171450" indent="-171450">
              <a:buFontTx/>
              <a:buChar char="•"/>
            </a:pPr>
            <a:endParaRPr lang="en-CA" altLang="en-US" dirty="0">
              <a:latin typeface="Arial" panose="020B0604020202020204" pitchFamily="34" charset="0"/>
            </a:endParaRPr>
          </a:p>
          <a:p>
            <a:pPr marL="171450" indent="-171450">
              <a:buFontTx/>
              <a:buChar char="•"/>
            </a:pPr>
            <a:r>
              <a:rPr lang="en-CA" altLang="en-US" dirty="0">
                <a:latin typeface="Arial" panose="020B0604020202020204" pitchFamily="34" charset="0"/>
              </a:rPr>
              <a:t>The VHF radios are completely independent of all other systems and are mobile, complete with a mobile repeater on a trailer</a:t>
            </a:r>
          </a:p>
          <a:p>
            <a:pPr marL="628650" lvl="1" indent="-171450">
              <a:buFontTx/>
              <a:buChar char="•"/>
            </a:pPr>
            <a:r>
              <a:rPr lang="en-CA" altLang="en-US" dirty="0">
                <a:latin typeface="Arial" panose="020B0604020202020204" pitchFamily="34" charset="0"/>
              </a:rPr>
              <a:t>the trailer usually goes to all the JEM Jamborees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6</a:t>
            </a:fld>
            <a:endParaRPr lang="en-US"/>
          </a:p>
        </p:txBody>
      </p:sp>
    </p:spTree>
    <p:extLst>
      <p:ext uri="{BB962C8B-B14F-4D97-AF65-F5344CB8AC3E}">
        <p14:creationId xmlns:p14="http://schemas.microsoft.com/office/powerpoint/2010/main" val="118945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CA" baseline="0" dirty="0"/>
              <a:t>JEMs were first called Local Disaster Planning Committees</a:t>
            </a:r>
          </a:p>
          <a:p>
            <a:pPr marL="628650" lvl="1" indent="-171450">
              <a:buFont typeface="Arial" pitchFamily="34" charset="0"/>
              <a:buChar char="•"/>
            </a:pPr>
            <a:r>
              <a:rPr lang="en-CA" baseline="0" dirty="0"/>
              <a:t>Started in 2000 in the Sheet Harbour area</a:t>
            </a:r>
          </a:p>
          <a:p>
            <a:pPr marL="628650" lvl="1" indent="-171450">
              <a:buFont typeface="Arial" pitchFamily="34" charset="0"/>
              <a:buChar char="•"/>
            </a:pPr>
            <a:r>
              <a:rPr lang="en-CA" baseline="0" dirty="0"/>
              <a:t>As a result of the Swissair crash of 1998</a:t>
            </a:r>
          </a:p>
          <a:p>
            <a:pPr marL="628650" lvl="1" indent="-171450">
              <a:buFont typeface="Arial" pitchFamily="34" charset="0"/>
              <a:buChar char="•"/>
            </a:pPr>
            <a:r>
              <a:rPr lang="en-CA" baseline="0" dirty="0"/>
              <a:t>Name was changed to Joint Emergency Management by the volunteers in 2005</a:t>
            </a:r>
          </a:p>
          <a:p>
            <a:pPr marL="457200" lvl="1" indent="0">
              <a:buFont typeface="Arial" pitchFamily="34" charset="0"/>
              <a:buNone/>
            </a:pPr>
            <a:endParaRPr lang="en-CA" baseline="0" dirty="0"/>
          </a:p>
          <a:p>
            <a:pPr marL="171450" indent="-171450">
              <a:buFont typeface="Arial" pitchFamily="34" charset="0"/>
              <a:buChar char="•"/>
            </a:pPr>
            <a:r>
              <a:rPr lang="en-CA" baseline="0" dirty="0"/>
              <a:t>JEM is totally unique to HRM </a:t>
            </a:r>
          </a:p>
          <a:p>
            <a:pPr marL="628650" lvl="1" indent="-171450">
              <a:buFont typeface="Arial" pitchFamily="34" charset="0"/>
              <a:buChar char="•"/>
            </a:pPr>
            <a:r>
              <a:rPr lang="en-CA" baseline="0" dirty="0"/>
              <a:t>Developed by EM volunteers</a:t>
            </a:r>
          </a:p>
          <a:p>
            <a:pPr marL="628650" lvl="1" indent="-171450">
              <a:buFont typeface="Arial" pitchFamily="34" charset="0"/>
              <a:buChar char="•"/>
            </a:pPr>
            <a:r>
              <a:rPr lang="en-CA" baseline="0" dirty="0"/>
              <a:t>By the community and for the community</a:t>
            </a:r>
          </a:p>
          <a:p>
            <a:pPr marL="628650" lvl="1" indent="-171450">
              <a:buFont typeface="Arial" pitchFamily="34" charset="0"/>
              <a:buChar char="•"/>
            </a:pPr>
            <a:r>
              <a:rPr lang="en-CA" baseline="0" dirty="0"/>
              <a:t>Neighbours helping </a:t>
            </a:r>
            <a:r>
              <a:rPr lang="en-CA" dirty="0"/>
              <a:t>Neighbours</a:t>
            </a:r>
            <a:endParaRPr lang="en-CA" baseline="0" dirty="0"/>
          </a:p>
          <a:p>
            <a:pPr marL="171450" lvl="0" indent="-171450">
              <a:buFont typeface="Arial" pitchFamily="34" charset="0"/>
              <a:buChar char="•"/>
            </a:pPr>
            <a:endParaRPr lang="en-CA" baseline="0" dirty="0"/>
          </a:p>
          <a:p>
            <a:pPr marL="171450" lvl="0" indent="-171450">
              <a:buFont typeface="Arial" pitchFamily="34" charset="0"/>
              <a:buChar char="•"/>
            </a:pPr>
            <a:r>
              <a:rPr lang="en-CA" baseline="0" dirty="0"/>
              <a:t>12 Teams (in order of when formed)</a:t>
            </a:r>
          </a:p>
          <a:p>
            <a:pPr marL="628650" lvl="1" indent="-171450">
              <a:buFont typeface="Arial" pitchFamily="34" charset="0"/>
              <a:buChar char="•"/>
            </a:pPr>
            <a:r>
              <a:rPr lang="en-CA" baseline="0" dirty="0"/>
              <a:t>Sheet Harbour and Area</a:t>
            </a:r>
          </a:p>
          <a:p>
            <a:pPr marL="628650" lvl="1" indent="-171450">
              <a:buFont typeface="Arial" pitchFamily="34" charset="0"/>
              <a:buChar char="•"/>
            </a:pPr>
            <a:r>
              <a:rPr lang="en-CA" baseline="0" dirty="0"/>
              <a:t>Eastern Shore</a:t>
            </a:r>
          </a:p>
          <a:p>
            <a:pPr marL="628650" lvl="1" indent="-171450">
              <a:buFont typeface="Arial" pitchFamily="34" charset="0"/>
              <a:buChar char="•"/>
            </a:pPr>
            <a:r>
              <a:rPr lang="en-CA" baseline="0" dirty="0"/>
              <a:t>Western Region</a:t>
            </a:r>
          </a:p>
          <a:p>
            <a:pPr marL="628650" lvl="1" indent="-171450">
              <a:buFont typeface="Arial" pitchFamily="34" charset="0"/>
              <a:buChar char="•"/>
            </a:pPr>
            <a:r>
              <a:rPr lang="en-CA" baseline="0" dirty="0"/>
              <a:t>Musquodoboit Valley</a:t>
            </a:r>
          </a:p>
          <a:p>
            <a:pPr marL="628650" lvl="1" indent="-171450">
              <a:buFont typeface="Arial" pitchFamily="34" charset="0"/>
              <a:buChar char="•"/>
            </a:pPr>
            <a:r>
              <a:rPr lang="en-CA" baseline="0" dirty="0" err="1"/>
              <a:t>RiverLakes</a:t>
            </a:r>
            <a:endParaRPr lang="en-CA" baseline="0" dirty="0"/>
          </a:p>
          <a:p>
            <a:pPr marL="628650" lvl="1" indent="-171450">
              <a:buFont typeface="Arial" pitchFamily="34" charset="0"/>
              <a:buChar char="•"/>
            </a:pPr>
            <a:r>
              <a:rPr lang="en-CA" baseline="0" dirty="0"/>
              <a:t>Dartmouth</a:t>
            </a:r>
          </a:p>
          <a:p>
            <a:pPr marL="628650" lvl="1" indent="-171450">
              <a:buFont typeface="Arial" pitchFamily="34" charset="0"/>
              <a:buChar char="•"/>
            </a:pPr>
            <a:r>
              <a:rPr lang="en-CA" baseline="0" dirty="0"/>
              <a:t>Mulgrave</a:t>
            </a:r>
          </a:p>
          <a:p>
            <a:pPr marL="628650" lvl="1" indent="-171450">
              <a:buFont typeface="Arial" pitchFamily="34" charset="0"/>
              <a:buChar char="•"/>
            </a:pPr>
            <a:r>
              <a:rPr lang="en-CA" b="1" baseline="0" dirty="0"/>
              <a:t>Peninsula South</a:t>
            </a:r>
          </a:p>
          <a:p>
            <a:pPr marL="628650" lvl="1" indent="-171450">
              <a:buFont typeface="Arial" pitchFamily="34" charset="0"/>
              <a:buChar char="•"/>
            </a:pPr>
            <a:r>
              <a:rPr lang="en-CA" b="1" baseline="0" dirty="0"/>
              <a:t>Mainland North</a:t>
            </a:r>
          </a:p>
          <a:p>
            <a:pPr marL="628650" lvl="1" indent="-171450">
              <a:buFont typeface="Arial" pitchFamily="34" charset="0"/>
              <a:buChar char="•"/>
            </a:pPr>
            <a:r>
              <a:rPr lang="en-CA" b="1" baseline="0" dirty="0" err="1"/>
              <a:t>Chebucto</a:t>
            </a:r>
            <a:r>
              <a:rPr lang="en-CA" b="1" baseline="0" dirty="0"/>
              <a:t> </a:t>
            </a:r>
          </a:p>
          <a:p>
            <a:pPr marL="628650" lvl="1" indent="-171450">
              <a:buFont typeface="Arial" pitchFamily="34" charset="0"/>
              <a:buChar char="•"/>
            </a:pPr>
            <a:r>
              <a:rPr lang="en-CA" b="1" baseline="0" dirty="0" err="1"/>
              <a:t>Prestons</a:t>
            </a:r>
            <a:endParaRPr lang="en-CA" b="1" baseline="0" dirty="0"/>
          </a:p>
          <a:p>
            <a:pPr marL="628650" lvl="1" indent="-171450">
              <a:buFont typeface="Arial" pitchFamily="34" charset="0"/>
              <a:buChar char="•"/>
            </a:pPr>
            <a:r>
              <a:rPr lang="en-CA" b="1" baseline="0" dirty="0"/>
              <a:t>Western Regions</a:t>
            </a:r>
          </a:p>
        </p:txBody>
      </p:sp>
      <p:sp>
        <p:nvSpPr>
          <p:cNvPr id="4" name="Slide Number Placeholder 3"/>
          <p:cNvSpPr>
            <a:spLocks noGrp="1"/>
          </p:cNvSpPr>
          <p:nvPr>
            <p:ph type="sldNum" sz="quarter" idx="5"/>
          </p:nvPr>
        </p:nvSpPr>
        <p:spPr/>
        <p:txBody>
          <a:bodyPr/>
          <a:lstStyle/>
          <a:p>
            <a:fld id="{0B2BC168-B386-5B4B-89C6-D99A3B17D508}" type="slidenum">
              <a:rPr lang="en-US" smtClean="0"/>
              <a:t>7</a:t>
            </a:fld>
            <a:endParaRPr lang="en-US"/>
          </a:p>
        </p:txBody>
      </p:sp>
    </p:spTree>
    <p:extLst>
      <p:ext uri="{BB962C8B-B14F-4D97-AF65-F5344CB8AC3E}">
        <p14:creationId xmlns:p14="http://schemas.microsoft.com/office/powerpoint/2010/main" val="107097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Cataloging Bridges – No pictures of bridges in HRM files. Only know through local knowledge or physically checking on the bridge about the current state of repair, usability, existence. Some bridges are listed in files but don’t actually exist. </a:t>
            </a:r>
          </a:p>
          <a:p>
            <a:endParaRPr 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8</a:t>
            </a:fld>
            <a:endParaRPr lang="en-US"/>
          </a:p>
        </p:txBody>
      </p:sp>
    </p:spTree>
    <p:extLst>
      <p:ext uri="{BB962C8B-B14F-4D97-AF65-F5344CB8AC3E}">
        <p14:creationId xmlns:p14="http://schemas.microsoft.com/office/powerpoint/2010/main" val="128851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a:t>
            </a:r>
            <a:r>
              <a:rPr lang="en-US" dirty="0" err="1"/>
              <a:t>www.halifax.ca</a:t>
            </a:r>
            <a:r>
              <a:rPr lang="en-US" dirty="0"/>
              <a:t>/fire-police/fire/emergency-management/</a:t>
            </a:r>
            <a:r>
              <a:rPr lang="en-US" dirty="0" err="1"/>
              <a:t>hfxalert</a:t>
            </a:r>
            <a:endParaRPr lang="en-US" dirty="0"/>
          </a:p>
          <a:p>
            <a:endParaRPr lang="en-US" dirty="0"/>
          </a:p>
          <a:p>
            <a:r>
              <a:rPr lang="en-CA" sz="1200" b="0" i="0" kern="1200" dirty="0" err="1">
                <a:solidFill>
                  <a:schemeClr val="tx1"/>
                </a:solidFill>
                <a:effectLst/>
                <a:latin typeface="+mn-lt"/>
                <a:ea typeface="+mn-ea"/>
                <a:cs typeface="+mn-cs"/>
              </a:rPr>
              <a:t>hfxALERT</a:t>
            </a:r>
            <a:r>
              <a:rPr lang="en-CA" sz="1200" b="0" i="0" kern="1200" dirty="0">
                <a:solidFill>
                  <a:schemeClr val="tx1"/>
                </a:solidFill>
                <a:effectLst/>
                <a:latin typeface="+mn-lt"/>
                <a:ea typeface="+mn-ea"/>
                <a:cs typeface="+mn-cs"/>
              </a:rPr>
              <a:t> will send urgent and non-urgent notifications from Halifax Regional Police, Halifax Fire &amp; Emergency, Emergency Management Division, as well as municipal winter parking ban notices. </a:t>
            </a:r>
          </a:p>
          <a:p>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Used to activate JEM members. CAN ALSO SIGN UP AS AN INDIVIDUAL OR ON BEHALF OF A FAMILY MEMBER.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Each JEM Team list is stored within the system.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Not the same as the NS Provincial alerting system </a:t>
            </a:r>
          </a:p>
          <a:p>
            <a:endParaRPr lang="en-CA"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9</a:t>
            </a:fld>
            <a:endParaRPr lang="en-US"/>
          </a:p>
        </p:txBody>
      </p:sp>
    </p:spTree>
    <p:extLst>
      <p:ext uri="{BB962C8B-B14F-4D97-AF65-F5344CB8AC3E}">
        <p14:creationId xmlns:p14="http://schemas.microsoft.com/office/powerpoint/2010/main" val="35506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17672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78615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1804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81126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5370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0681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36462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6267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85455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8A4C0-7757-B44D-9B87-BC6CC35F575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9480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8A4C0-7757-B44D-9B87-BC6CC35F575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11316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8A4C0-7757-B44D-9B87-BC6CC35F5750}"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46457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8A4C0-7757-B44D-9B87-BC6CC35F5750}"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697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8A4C0-7757-B44D-9B87-BC6CC35F5750}"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1178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8A4C0-7757-B44D-9B87-BC6CC35F575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70488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88A4C0-7757-B44D-9B87-BC6CC35F575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78298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88A4C0-7757-B44D-9B87-BC6CC35F5750}" type="datetimeFigureOut">
              <a:rPr lang="en-US" smtClean="0"/>
              <a:t>2/20/2024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ED27131-846E-F941-AA9E-84DEF7FAA5A8}" type="slidenum">
              <a:rPr lang="en-US" smtClean="0"/>
              <a:t>‹#›</a:t>
            </a:fld>
            <a:endParaRPr lang="en-US"/>
          </a:p>
        </p:txBody>
      </p:sp>
    </p:spTree>
    <p:extLst>
      <p:ext uri="{BB962C8B-B14F-4D97-AF65-F5344CB8AC3E}">
        <p14:creationId xmlns:p14="http://schemas.microsoft.com/office/powerpoint/2010/main" val="18050821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slegislature.ca/sites/default/files/legc/statutes/emergency%20management.pdf" TargetMode="External"/><Relationship Id="rId7"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s://www.halifax.ca/sites/default/files/documents/city-hall/legislation-by-laws/By-LawE-100.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halifax.ca/sites/default/files/documents/city-hall/regional-council/170801rc1433.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A60F-B9C2-5F46-B7E0-1B504C5751A0}"/>
              </a:ext>
            </a:extLst>
          </p:cNvPr>
          <p:cNvSpPr>
            <a:spLocks noGrp="1"/>
          </p:cNvSpPr>
          <p:nvPr>
            <p:ph type="ctrTitle"/>
          </p:nvPr>
        </p:nvSpPr>
        <p:spPr>
          <a:xfrm>
            <a:off x="4571141" y="1261331"/>
            <a:ext cx="2623174" cy="3002662"/>
          </a:xfrm>
        </p:spPr>
        <p:txBody>
          <a:bodyPr>
            <a:normAutofit/>
          </a:bodyPr>
          <a:lstStyle/>
          <a:p>
            <a:pPr algn="l"/>
            <a:r>
              <a:rPr lang="en-US" sz="3800"/>
              <a:t>Comfort Centre Training</a:t>
            </a:r>
          </a:p>
        </p:txBody>
      </p:sp>
      <p:sp>
        <p:nvSpPr>
          <p:cNvPr id="3" name="Subtitle 2">
            <a:extLst>
              <a:ext uri="{FF2B5EF4-FFF2-40B4-BE49-F238E27FC236}">
                <a16:creationId xmlns:a16="http://schemas.microsoft.com/office/drawing/2014/main" id="{E93367FB-CEAB-7746-BD14-518798623A2B}"/>
              </a:ext>
            </a:extLst>
          </p:cNvPr>
          <p:cNvSpPr>
            <a:spLocks noGrp="1"/>
          </p:cNvSpPr>
          <p:nvPr>
            <p:ph type="subTitle" idx="1"/>
          </p:nvPr>
        </p:nvSpPr>
        <p:spPr>
          <a:xfrm>
            <a:off x="4570780" y="4263992"/>
            <a:ext cx="2623534" cy="1325857"/>
          </a:xfrm>
        </p:spPr>
        <p:txBody>
          <a:bodyPr>
            <a:normAutofit/>
          </a:bodyPr>
          <a:lstStyle/>
          <a:p>
            <a:pPr algn="l"/>
            <a:r>
              <a:rPr lang="en-US" sz="2800" dirty="0"/>
              <a:t>Level 1 </a:t>
            </a:r>
          </a:p>
        </p:txBody>
      </p:sp>
      <p:sp>
        <p:nvSpPr>
          <p:cNvPr id="11" name="Isosceles Triangle 10">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blue and white logo&#10;&#10;Description automatically generated">
            <a:extLst>
              <a:ext uri="{FF2B5EF4-FFF2-40B4-BE49-F238E27FC236}">
                <a16:creationId xmlns:a16="http://schemas.microsoft.com/office/drawing/2014/main" id="{1740CFB5-53A2-C424-1E36-D69285751F46}"/>
              </a:ext>
            </a:extLst>
          </p:cNvPr>
          <p:cNvPicPr>
            <a:picLocks noChangeAspect="1"/>
          </p:cNvPicPr>
          <p:nvPr/>
        </p:nvPicPr>
        <p:blipFill>
          <a:blip r:embed="rId3"/>
          <a:stretch>
            <a:fillRect/>
          </a:stretch>
        </p:blipFill>
        <p:spPr>
          <a:xfrm>
            <a:off x="666452" y="2902082"/>
            <a:ext cx="3665515" cy="1053836"/>
          </a:xfrm>
          <a:prstGeom prst="rect">
            <a:avLst/>
          </a:prstGeom>
        </p:spPr>
      </p:pic>
    </p:spTree>
    <p:extLst>
      <p:ext uri="{BB962C8B-B14F-4D97-AF65-F5344CB8AC3E}">
        <p14:creationId xmlns:p14="http://schemas.microsoft.com/office/powerpoint/2010/main" val="264317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3D07-06DB-0F43-B228-4AE19EA81A76}"/>
              </a:ext>
            </a:extLst>
          </p:cNvPr>
          <p:cNvSpPr>
            <a:spLocks noGrp="1"/>
          </p:cNvSpPr>
          <p:nvPr>
            <p:ph type="title"/>
          </p:nvPr>
        </p:nvSpPr>
        <p:spPr/>
        <p:txBody>
          <a:bodyPr/>
          <a:lstStyle/>
          <a:p>
            <a:r>
              <a:rPr lang="en-US" dirty="0"/>
              <a:t>Relationship to Humanitarian Agencies</a:t>
            </a:r>
          </a:p>
        </p:txBody>
      </p:sp>
      <p:sp>
        <p:nvSpPr>
          <p:cNvPr id="3" name="Content Placeholder 2">
            <a:extLst>
              <a:ext uri="{FF2B5EF4-FFF2-40B4-BE49-F238E27FC236}">
                <a16:creationId xmlns:a16="http://schemas.microsoft.com/office/drawing/2014/main" id="{21438B3B-F946-F141-94A6-9B046924BF05}"/>
              </a:ext>
            </a:extLst>
          </p:cNvPr>
          <p:cNvSpPr>
            <a:spLocks noGrp="1"/>
          </p:cNvSpPr>
          <p:nvPr>
            <p:ph idx="1"/>
          </p:nvPr>
        </p:nvSpPr>
        <p:spPr>
          <a:xfrm>
            <a:off x="508001" y="1982392"/>
            <a:ext cx="6447501" cy="3405881"/>
          </a:xfrm>
        </p:spPr>
        <p:txBody>
          <a:bodyPr>
            <a:normAutofit/>
          </a:bodyPr>
          <a:lstStyle/>
          <a:p>
            <a:r>
              <a:rPr lang="en-CA" dirty="0"/>
              <a:t>Role of Department of Community Services – meeting 10/25 or above goes to DCS who contracted Red Cross</a:t>
            </a:r>
          </a:p>
          <a:p>
            <a:r>
              <a:rPr lang="en-CA" dirty="0"/>
              <a:t>Role of the Canadian Red Cross – 5 or 6 functions (feeding, registration, lodging, psychosocial, clothing). Discuss the role of the individual response from Red Cross (single family displaced will be looked after by RC because that is their role). </a:t>
            </a:r>
          </a:p>
          <a:p>
            <a:r>
              <a:rPr lang="en-US" dirty="0"/>
              <a:t>Interaction with Comfort </a:t>
            </a:r>
            <a:r>
              <a:rPr lang="en-US" dirty="0" err="1"/>
              <a:t>Centres</a:t>
            </a:r>
            <a:r>
              <a:rPr lang="en-US" dirty="0"/>
              <a:t> -  Legions, Lions Club, Church groups or other service organizations may support the function of the Comfort Centre. Facility support, building operations. </a:t>
            </a:r>
          </a:p>
          <a:p>
            <a:endParaRPr lang="en-US" dirty="0"/>
          </a:p>
        </p:txBody>
      </p:sp>
    </p:spTree>
    <p:extLst>
      <p:ext uri="{BB962C8B-B14F-4D97-AF65-F5344CB8AC3E}">
        <p14:creationId xmlns:p14="http://schemas.microsoft.com/office/powerpoint/2010/main" val="193119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50E4-6B01-6B42-AF06-2096EDC21768}"/>
              </a:ext>
            </a:extLst>
          </p:cNvPr>
          <p:cNvSpPr>
            <a:spLocks noGrp="1"/>
          </p:cNvSpPr>
          <p:nvPr>
            <p:ph type="ctrTitle"/>
          </p:nvPr>
        </p:nvSpPr>
        <p:spPr>
          <a:xfrm>
            <a:off x="1130300" y="2194273"/>
            <a:ext cx="5825202" cy="1234727"/>
          </a:xfrm>
        </p:spPr>
        <p:txBody>
          <a:bodyPr/>
          <a:lstStyle/>
          <a:p>
            <a:r>
              <a:rPr lang="en-US" dirty="0"/>
              <a:t>Comfort </a:t>
            </a:r>
            <a:r>
              <a:rPr lang="en-US" dirty="0" err="1"/>
              <a:t>Centres</a:t>
            </a:r>
            <a:endParaRPr lang="en-US" dirty="0"/>
          </a:p>
        </p:txBody>
      </p:sp>
      <p:sp>
        <p:nvSpPr>
          <p:cNvPr id="3" name="Content Placeholder 2">
            <a:extLst>
              <a:ext uri="{FF2B5EF4-FFF2-40B4-BE49-F238E27FC236}">
                <a16:creationId xmlns:a16="http://schemas.microsoft.com/office/drawing/2014/main" id="{A81C4779-4C67-4444-AADD-D2F8C47CC81D}"/>
              </a:ext>
            </a:extLst>
          </p:cNvPr>
          <p:cNvSpPr>
            <a:spLocks noGrp="1"/>
          </p:cNvSpPr>
          <p:nvPr>
            <p:ph type="subTitle" idx="1"/>
          </p:nvPr>
        </p:nvSpPr>
        <p:spPr>
          <a:xfrm>
            <a:off x="703190" y="3923367"/>
            <a:ext cx="6679422" cy="1790467"/>
          </a:xfrm>
        </p:spPr>
        <p:txBody>
          <a:bodyPr>
            <a:normAutofit/>
          </a:bodyPr>
          <a:lstStyle/>
          <a:p>
            <a:r>
              <a:rPr lang="en-CA" sz="1500" dirty="0"/>
              <a:t>What is a Comfort Centre?</a:t>
            </a:r>
          </a:p>
          <a:p>
            <a:r>
              <a:rPr lang="en-CA" sz="1500" dirty="0"/>
              <a:t>Why do we open?</a:t>
            </a:r>
          </a:p>
          <a:p>
            <a:r>
              <a:rPr lang="en-CA" sz="1500" dirty="0"/>
              <a:t>Approved Comfort centres</a:t>
            </a:r>
          </a:p>
          <a:p>
            <a:r>
              <a:rPr lang="en-CA" sz="1500" dirty="0"/>
              <a:t>Comfort Centre locations</a:t>
            </a:r>
          </a:p>
          <a:p>
            <a:endParaRPr lang="en-US" dirty="0"/>
          </a:p>
        </p:txBody>
      </p:sp>
    </p:spTree>
    <p:extLst>
      <p:ext uri="{BB962C8B-B14F-4D97-AF65-F5344CB8AC3E}">
        <p14:creationId xmlns:p14="http://schemas.microsoft.com/office/powerpoint/2010/main" val="84748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8F0F-1712-DA42-86A0-9A86B0623FA5}"/>
              </a:ext>
            </a:extLst>
          </p:cNvPr>
          <p:cNvSpPr>
            <a:spLocks noGrp="1"/>
          </p:cNvSpPr>
          <p:nvPr>
            <p:ph type="title"/>
          </p:nvPr>
        </p:nvSpPr>
        <p:spPr>
          <a:xfrm>
            <a:off x="3476300" y="1794806"/>
            <a:ext cx="3913155" cy="990600"/>
          </a:xfrm>
        </p:spPr>
        <p:txBody>
          <a:bodyPr>
            <a:normAutofit fontScale="90000"/>
          </a:bodyPr>
          <a:lstStyle/>
          <a:p>
            <a:r>
              <a:rPr lang="en-CA" dirty="0"/>
              <a:t>What is a Comfort Centre?</a:t>
            </a:r>
            <a:endParaRPr lang="en-US" dirty="0"/>
          </a:p>
        </p:txBody>
      </p:sp>
      <p:sp>
        <p:nvSpPr>
          <p:cNvPr id="3" name="Content Placeholder 2">
            <a:extLst>
              <a:ext uri="{FF2B5EF4-FFF2-40B4-BE49-F238E27FC236}">
                <a16:creationId xmlns:a16="http://schemas.microsoft.com/office/drawing/2014/main" id="{DF11DEB5-EA88-1A44-9CD8-511F37E6A56B}"/>
              </a:ext>
            </a:extLst>
          </p:cNvPr>
          <p:cNvSpPr>
            <a:spLocks noGrp="1"/>
          </p:cNvSpPr>
          <p:nvPr>
            <p:ph idx="1"/>
          </p:nvPr>
        </p:nvSpPr>
        <p:spPr>
          <a:xfrm>
            <a:off x="3476300" y="3140748"/>
            <a:ext cx="3913154" cy="2910580"/>
          </a:xfrm>
        </p:spPr>
        <p:txBody>
          <a:bodyPr>
            <a:normAutofit/>
          </a:bodyPr>
          <a:lstStyle/>
          <a:p>
            <a:r>
              <a:rPr lang="en-CA" sz="1800" dirty="0"/>
              <a:t>A Comfort Centre is a facility in our community where our </a:t>
            </a:r>
            <a:r>
              <a:rPr lang="en-CA" dirty="0"/>
              <a:t>neighbours</a:t>
            </a:r>
            <a:r>
              <a:rPr lang="en-CA" sz="1800" dirty="0"/>
              <a:t> can go to in times of emergency to receive warmth, something to eat, information and other </a:t>
            </a:r>
            <a:r>
              <a:rPr lang="en-CA" dirty="0"/>
              <a:t>necessities</a:t>
            </a:r>
            <a:r>
              <a:rPr lang="en-CA" sz="1800" dirty="0"/>
              <a:t>.</a:t>
            </a:r>
          </a:p>
          <a:p>
            <a:endParaRPr lang="en-US" dirty="0"/>
          </a:p>
        </p:txBody>
      </p:sp>
      <p:pic>
        <p:nvPicPr>
          <p:cNvPr id="5" name="Picture 4" descr="A picture containing wall, indoor&#10;&#10;Description automatically generated">
            <a:extLst>
              <a:ext uri="{FF2B5EF4-FFF2-40B4-BE49-F238E27FC236}">
                <a16:creationId xmlns:a16="http://schemas.microsoft.com/office/drawing/2014/main" id="{B290CAB8-1C22-E447-9E09-5BB260F97953}"/>
              </a:ext>
            </a:extLst>
          </p:cNvPr>
          <p:cNvPicPr>
            <a:picLocks noChangeAspect="1"/>
          </p:cNvPicPr>
          <p:nvPr/>
        </p:nvPicPr>
        <p:blipFill>
          <a:blip r:embed="rId3"/>
          <a:stretch>
            <a:fillRect/>
          </a:stretch>
        </p:blipFill>
        <p:spPr>
          <a:xfrm>
            <a:off x="508000" y="1439464"/>
            <a:ext cx="2362895" cy="1701284"/>
          </a:xfrm>
          <a:prstGeom prst="rect">
            <a:avLst/>
          </a:prstGeom>
        </p:spPr>
      </p:pic>
      <p:pic>
        <p:nvPicPr>
          <p:cNvPr id="7" name="Picture 6" descr="A black and white sign&#10;&#10;Description automatically generated with medium confidence">
            <a:extLst>
              <a:ext uri="{FF2B5EF4-FFF2-40B4-BE49-F238E27FC236}">
                <a16:creationId xmlns:a16="http://schemas.microsoft.com/office/drawing/2014/main" id="{C3E622A3-AF27-A947-AEA9-E7492A2CE91B}"/>
              </a:ext>
            </a:extLst>
          </p:cNvPr>
          <p:cNvPicPr>
            <a:picLocks noChangeAspect="1"/>
          </p:cNvPicPr>
          <p:nvPr/>
        </p:nvPicPr>
        <p:blipFill>
          <a:blip r:embed="rId4"/>
          <a:stretch>
            <a:fillRect/>
          </a:stretch>
        </p:blipFill>
        <p:spPr>
          <a:xfrm>
            <a:off x="508001" y="3526308"/>
            <a:ext cx="2362895" cy="1772171"/>
          </a:xfrm>
          <a:prstGeom prst="rect">
            <a:avLst/>
          </a:prstGeom>
        </p:spPr>
      </p:pic>
    </p:spTree>
    <p:extLst>
      <p:ext uri="{BB962C8B-B14F-4D97-AF65-F5344CB8AC3E}">
        <p14:creationId xmlns:p14="http://schemas.microsoft.com/office/powerpoint/2010/main" val="300600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2583-E199-9746-B81F-9E2A3B7A4B2A}"/>
              </a:ext>
            </a:extLst>
          </p:cNvPr>
          <p:cNvSpPr>
            <a:spLocks noGrp="1"/>
          </p:cNvSpPr>
          <p:nvPr>
            <p:ph type="title"/>
          </p:nvPr>
        </p:nvSpPr>
        <p:spPr>
          <a:xfrm>
            <a:off x="0" y="133403"/>
            <a:ext cx="7346197" cy="245411"/>
          </a:xfrm>
        </p:spPr>
        <p:txBody>
          <a:bodyPr>
            <a:noAutofit/>
          </a:bodyPr>
          <a:lstStyle/>
          <a:p>
            <a:r>
              <a:rPr lang="en-CA" sz="3200" dirty="0"/>
              <a:t>Five elements of a Comfort Centre</a:t>
            </a:r>
            <a:endParaRPr lang="en-US" sz="3200" dirty="0"/>
          </a:p>
        </p:txBody>
      </p:sp>
      <p:pic>
        <p:nvPicPr>
          <p:cNvPr id="5" name="Picture 4" descr="A hand holding a touch screen device&#10;&#10;Description automatically generated with low confidence">
            <a:extLst>
              <a:ext uri="{FF2B5EF4-FFF2-40B4-BE49-F238E27FC236}">
                <a16:creationId xmlns:a16="http://schemas.microsoft.com/office/drawing/2014/main" id="{F0244983-C634-4D4F-9A5F-29A6E3EE65FC}"/>
              </a:ext>
            </a:extLst>
          </p:cNvPr>
          <p:cNvPicPr>
            <a:picLocks noChangeAspect="1"/>
          </p:cNvPicPr>
          <p:nvPr/>
        </p:nvPicPr>
        <p:blipFill>
          <a:blip r:embed="rId3"/>
          <a:stretch>
            <a:fillRect/>
          </a:stretch>
        </p:blipFill>
        <p:spPr>
          <a:xfrm>
            <a:off x="15542" y="1275304"/>
            <a:ext cx="3020960" cy="2008617"/>
          </a:xfrm>
          <a:prstGeom prst="flowChartExtract">
            <a:avLst/>
          </a:prstGeom>
        </p:spPr>
      </p:pic>
      <p:pic>
        <p:nvPicPr>
          <p:cNvPr id="7" name="Picture 6" descr="A person wearing a blue shirt&#10;&#10;Description automatically generated with medium confidence">
            <a:extLst>
              <a:ext uri="{FF2B5EF4-FFF2-40B4-BE49-F238E27FC236}">
                <a16:creationId xmlns:a16="http://schemas.microsoft.com/office/drawing/2014/main" id="{7ACB4DC6-5298-7D45-99E4-BCD4C2A00519}"/>
              </a:ext>
            </a:extLst>
          </p:cNvPr>
          <p:cNvPicPr>
            <a:picLocks noChangeAspect="1"/>
          </p:cNvPicPr>
          <p:nvPr/>
        </p:nvPicPr>
        <p:blipFill>
          <a:blip r:embed="rId4"/>
          <a:stretch>
            <a:fillRect/>
          </a:stretch>
        </p:blipFill>
        <p:spPr>
          <a:xfrm>
            <a:off x="1849861" y="4123985"/>
            <a:ext cx="1695495" cy="2443644"/>
          </a:xfrm>
          <a:prstGeom prst="ellipse">
            <a:avLst/>
          </a:prstGeom>
        </p:spPr>
      </p:pic>
      <p:pic>
        <p:nvPicPr>
          <p:cNvPr id="9" name="Picture 8" descr="A picture containing text, indoor, bedroom&#10;&#10;Description automatically generated">
            <a:extLst>
              <a:ext uri="{FF2B5EF4-FFF2-40B4-BE49-F238E27FC236}">
                <a16:creationId xmlns:a16="http://schemas.microsoft.com/office/drawing/2014/main" id="{C653B517-6592-3D45-BEBD-1B710FDEF8A1}"/>
              </a:ext>
            </a:extLst>
          </p:cNvPr>
          <p:cNvPicPr>
            <a:picLocks noChangeAspect="1"/>
          </p:cNvPicPr>
          <p:nvPr/>
        </p:nvPicPr>
        <p:blipFill>
          <a:blip r:embed="rId5"/>
          <a:stretch>
            <a:fillRect/>
          </a:stretch>
        </p:blipFill>
        <p:spPr>
          <a:xfrm>
            <a:off x="2561462" y="1193838"/>
            <a:ext cx="2796733" cy="2063260"/>
          </a:xfrm>
          <a:prstGeom prst="flowChartMerge">
            <a:avLst/>
          </a:prstGeom>
        </p:spPr>
      </p:pic>
      <p:pic>
        <p:nvPicPr>
          <p:cNvPr id="11" name="Picture 10" descr="A picture containing grass, tree, outdoor, person&#10;&#10;Description automatically generated">
            <a:extLst>
              <a:ext uri="{FF2B5EF4-FFF2-40B4-BE49-F238E27FC236}">
                <a16:creationId xmlns:a16="http://schemas.microsoft.com/office/drawing/2014/main" id="{868FB742-F516-D94C-A8B4-1D6C21AC662C}"/>
              </a:ext>
            </a:extLst>
          </p:cNvPr>
          <p:cNvPicPr>
            <a:picLocks noChangeAspect="1"/>
          </p:cNvPicPr>
          <p:nvPr/>
        </p:nvPicPr>
        <p:blipFill>
          <a:blip r:embed="rId6"/>
          <a:stretch>
            <a:fillRect/>
          </a:stretch>
        </p:blipFill>
        <p:spPr>
          <a:xfrm>
            <a:off x="4883156" y="4026159"/>
            <a:ext cx="1695494" cy="2480584"/>
          </a:xfrm>
          <a:prstGeom prst="ellipse">
            <a:avLst/>
          </a:prstGeom>
        </p:spPr>
      </p:pic>
      <p:pic>
        <p:nvPicPr>
          <p:cNvPr id="13" name="Picture 12" descr="A picture containing person, arthropod, indoor, invertebrate&#10;&#10;Description automatically generated">
            <a:extLst>
              <a:ext uri="{FF2B5EF4-FFF2-40B4-BE49-F238E27FC236}">
                <a16:creationId xmlns:a16="http://schemas.microsoft.com/office/drawing/2014/main" id="{29668D02-6998-AA46-869F-5612846E1A02}"/>
              </a:ext>
            </a:extLst>
          </p:cNvPr>
          <p:cNvPicPr>
            <a:picLocks noChangeAspect="1"/>
          </p:cNvPicPr>
          <p:nvPr/>
        </p:nvPicPr>
        <p:blipFill>
          <a:blip r:embed="rId7"/>
          <a:stretch>
            <a:fillRect/>
          </a:stretch>
        </p:blipFill>
        <p:spPr>
          <a:xfrm>
            <a:off x="4883155" y="1147875"/>
            <a:ext cx="2942373" cy="2008617"/>
          </a:xfrm>
          <a:prstGeom prst="flowChartExtract">
            <a:avLst/>
          </a:prstGeom>
        </p:spPr>
      </p:pic>
      <p:sp>
        <p:nvSpPr>
          <p:cNvPr id="14" name="Rectangle 13">
            <a:extLst>
              <a:ext uri="{FF2B5EF4-FFF2-40B4-BE49-F238E27FC236}">
                <a16:creationId xmlns:a16="http://schemas.microsoft.com/office/drawing/2014/main" id="{2B1DF43A-848F-4B4C-A9A7-852948AFCC59}"/>
              </a:ext>
            </a:extLst>
          </p:cNvPr>
          <p:cNvSpPr/>
          <p:nvPr/>
        </p:nvSpPr>
        <p:spPr>
          <a:xfrm>
            <a:off x="2133192" y="3721729"/>
            <a:ext cx="1128835" cy="338554"/>
          </a:xfrm>
          <a:prstGeom prst="rect">
            <a:avLst/>
          </a:prstGeom>
        </p:spPr>
        <p:txBody>
          <a:bodyPr wrap="none">
            <a:spAutoFit/>
          </a:bodyPr>
          <a:lstStyle/>
          <a:p>
            <a:r>
              <a:rPr lang="en-CA" sz="1600" b="1" dirty="0"/>
              <a:t>Personnel</a:t>
            </a:r>
          </a:p>
        </p:txBody>
      </p:sp>
      <p:sp>
        <p:nvSpPr>
          <p:cNvPr id="15" name="Rectangle 14">
            <a:extLst>
              <a:ext uri="{FF2B5EF4-FFF2-40B4-BE49-F238E27FC236}">
                <a16:creationId xmlns:a16="http://schemas.microsoft.com/office/drawing/2014/main" id="{F4D03830-7914-6A41-86A9-A20C2392BA23}"/>
              </a:ext>
            </a:extLst>
          </p:cNvPr>
          <p:cNvSpPr/>
          <p:nvPr/>
        </p:nvSpPr>
        <p:spPr>
          <a:xfrm>
            <a:off x="3403090" y="824667"/>
            <a:ext cx="1396536" cy="338554"/>
          </a:xfrm>
          <a:prstGeom prst="rect">
            <a:avLst/>
          </a:prstGeom>
        </p:spPr>
        <p:txBody>
          <a:bodyPr wrap="none">
            <a:spAutoFit/>
          </a:bodyPr>
          <a:lstStyle/>
          <a:p>
            <a:r>
              <a:rPr lang="en-CA" sz="1600" b="1" dirty="0"/>
              <a:t>Management</a:t>
            </a:r>
          </a:p>
        </p:txBody>
      </p:sp>
      <p:sp>
        <p:nvSpPr>
          <p:cNvPr id="16" name="Rectangle 15">
            <a:extLst>
              <a:ext uri="{FF2B5EF4-FFF2-40B4-BE49-F238E27FC236}">
                <a16:creationId xmlns:a16="http://schemas.microsoft.com/office/drawing/2014/main" id="{E42CD469-0289-A84D-889F-5500A991F94D}"/>
              </a:ext>
            </a:extLst>
          </p:cNvPr>
          <p:cNvSpPr/>
          <p:nvPr/>
        </p:nvSpPr>
        <p:spPr>
          <a:xfrm>
            <a:off x="5190994" y="3729793"/>
            <a:ext cx="1002197" cy="338554"/>
          </a:xfrm>
          <a:prstGeom prst="rect">
            <a:avLst/>
          </a:prstGeom>
        </p:spPr>
        <p:txBody>
          <a:bodyPr wrap="none">
            <a:spAutoFit/>
          </a:bodyPr>
          <a:lstStyle/>
          <a:p>
            <a:r>
              <a:rPr lang="en-CA" sz="1600" b="1" dirty="0"/>
              <a:t>Logistics</a:t>
            </a:r>
          </a:p>
        </p:txBody>
      </p:sp>
      <p:sp>
        <p:nvSpPr>
          <p:cNvPr id="17" name="Rectangle 16">
            <a:extLst>
              <a:ext uri="{FF2B5EF4-FFF2-40B4-BE49-F238E27FC236}">
                <a16:creationId xmlns:a16="http://schemas.microsoft.com/office/drawing/2014/main" id="{9AD076FC-D9CC-2443-8A4E-DEEF6B04E758}"/>
              </a:ext>
            </a:extLst>
          </p:cNvPr>
          <p:cNvSpPr/>
          <p:nvPr/>
        </p:nvSpPr>
        <p:spPr>
          <a:xfrm>
            <a:off x="5791644" y="3290500"/>
            <a:ext cx="1385316" cy="338554"/>
          </a:xfrm>
          <a:prstGeom prst="rect">
            <a:avLst/>
          </a:prstGeom>
        </p:spPr>
        <p:txBody>
          <a:bodyPr wrap="none">
            <a:spAutoFit/>
          </a:bodyPr>
          <a:lstStyle/>
          <a:p>
            <a:r>
              <a:rPr lang="en-CA" sz="1600" b="1" dirty="0"/>
              <a:t>Psychosocial</a:t>
            </a:r>
            <a:endParaRPr lang="en-US" sz="1600" b="1" dirty="0"/>
          </a:p>
        </p:txBody>
      </p:sp>
      <p:sp>
        <p:nvSpPr>
          <p:cNvPr id="18" name="Rectangle 17">
            <a:extLst>
              <a:ext uri="{FF2B5EF4-FFF2-40B4-BE49-F238E27FC236}">
                <a16:creationId xmlns:a16="http://schemas.microsoft.com/office/drawing/2014/main" id="{276478DD-4EAA-C646-893F-82661744749D}"/>
              </a:ext>
            </a:extLst>
          </p:cNvPr>
          <p:cNvSpPr/>
          <p:nvPr/>
        </p:nvSpPr>
        <p:spPr>
          <a:xfrm>
            <a:off x="1075418" y="3386095"/>
            <a:ext cx="1061509" cy="338554"/>
          </a:xfrm>
          <a:prstGeom prst="rect">
            <a:avLst/>
          </a:prstGeom>
        </p:spPr>
        <p:txBody>
          <a:bodyPr wrap="none">
            <a:spAutoFit/>
          </a:bodyPr>
          <a:lstStyle/>
          <a:p>
            <a:r>
              <a:rPr lang="en-CA" sz="1600" b="1" dirty="0"/>
              <a:t>Location</a:t>
            </a:r>
            <a:r>
              <a:rPr lang="en-CA" sz="1350" dirty="0"/>
              <a:t> </a:t>
            </a:r>
          </a:p>
        </p:txBody>
      </p:sp>
    </p:spTree>
    <p:extLst>
      <p:ext uri="{BB962C8B-B14F-4D97-AF65-F5344CB8AC3E}">
        <p14:creationId xmlns:p14="http://schemas.microsoft.com/office/powerpoint/2010/main" val="411187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eel gears">
            <a:extLst>
              <a:ext uri="{FF2B5EF4-FFF2-40B4-BE49-F238E27FC236}">
                <a16:creationId xmlns:a16="http://schemas.microsoft.com/office/drawing/2014/main" id="{40BB82B2-50C5-4CF9-AE19-22064C39A4AF}"/>
              </a:ext>
            </a:extLst>
          </p:cNvPr>
          <p:cNvPicPr>
            <a:picLocks noChangeAspect="1"/>
          </p:cNvPicPr>
          <p:nvPr/>
        </p:nvPicPr>
        <p:blipFill rotWithShape="1">
          <a:blip r:embed="rId3"/>
          <a:srcRect r="22891" b="-2"/>
          <a:stretch/>
        </p:blipFill>
        <p:spPr>
          <a:xfrm>
            <a:off x="3202390" y="857250"/>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EC19ECE-51A2-5940-B00B-83554998F328}"/>
              </a:ext>
            </a:extLst>
          </p:cNvPr>
          <p:cNvSpPr>
            <a:spLocks noGrp="1"/>
          </p:cNvSpPr>
          <p:nvPr>
            <p:ph type="ctrTitle"/>
          </p:nvPr>
        </p:nvSpPr>
        <p:spPr>
          <a:xfrm>
            <a:off x="501650" y="2116250"/>
            <a:ext cx="3066143" cy="1776820"/>
          </a:xfrm>
        </p:spPr>
        <p:txBody>
          <a:bodyPr>
            <a:normAutofit/>
          </a:bodyPr>
          <a:lstStyle/>
          <a:p>
            <a:r>
              <a:rPr lang="en-CA" sz="3600" dirty="0"/>
              <a:t>Comfort Centre Mechanics</a:t>
            </a:r>
            <a:endParaRPr lang="en-US" sz="3600" dirty="0"/>
          </a:p>
        </p:txBody>
      </p:sp>
      <p:sp>
        <p:nvSpPr>
          <p:cNvPr id="3" name="Content Placeholder 2">
            <a:extLst>
              <a:ext uri="{FF2B5EF4-FFF2-40B4-BE49-F238E27FC236}">
                <a16:creationId xmlns:a16="http://schemas.microsoft.com/office/drawing/2014/main" id="{3A0530B6-96F5-594B-81A7-86AB15AB6F3F}"/>
              </a:ext>
            </a:extLst>
          </p:cNvPr>
          <p:cNvSpPr>
            <a:spLocks noGrp="1"/>
          </p:cNvSpPr>
          <p:nvPr>
            <p:ph type="subTitle" idx="1"/>
          </p:nvPr>
        </p:nvSpPr>
        <p:spPr>
          <a:xfrm>
            <a:off x="181948" y="3895374"/>
            <a:ext cx="3736910" cy="1256696"/>
          </a:xfrm>
        </p:spPr>
        <p:txBody>
          <a:bodyPr>
            <a:normAutofit lnSpcReduction="10000"/>
          </a:bodyPr>
          <a:lstStyle/>
          <a:p>
            <a:pPr>
              <a:lnSpc>
                <a:spcPct val="90000"/>
              </a:lnSpc>
            </a:pPr>
            <a:r>
              <a:rPr lang="en-CA" dirty="0"/>
              <a:t>Why do we open?</a:t>
            </a:r>
          </a:p>
          <a:p>
            <a:pPr>
              <a:lnSpc>
                <a:spcPct val="90000"/>
              </a:lnSpc>
            </a:pPr>
            <a:r>
              <a:rPr lang="en-CA" dirty="0"/>
              <a:t>Who approves the opening of a Comfort Centre?</a:t>
            </a:r>
          </a:p>
          <a:p>
            <a:pPr>
              <a:lnSpc>
                <a:spcPct val="90000"/>
              </a:lnSpc>
            </a:pPr>
            <a:r>
              <a:rPr lang="en-CA" dirty="0"/>
              <a:t>What is an Information Centre? </a:t>
            </a:r>
          </a:p>
          <a:p>
            <a:pPr>
              <a:lnSpc>
                <a:spcPct val="90000"/>
              </a:lnSpc>
            </a:pPr>
            <a:endParaRPr lang="en-US" sz="1050" dirty="0"/>
          </a:p>
        </p:txBody>
      </p:sp>
    </p:spTree>
    <p:extLst>
      <p:ext uri="{BB962C8B-B14F-4D97-AF65-F5344CB8AC3E}">
        <p14:creationId xmlns:p14="http://schemas.microsoft.com/office/powerpoint/2010/main" val="11399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3C42D-E253-EC4D-BC28-CA5B613B8AC7}"/>
              </a:ext>
            </a:extLst>
          </p:cNvPr>
          <p:cNvSpPr>
            <a:spLocks noGrp="1"/>
          </p:cNvSpPr>
          <p:nvPr>
            <p:ph type="title"/>
          </p:nvPr>
        </p:nvSpPr>
        <p:spPr>
          <a:xfrm>
            <a:off x="965199" y="609600"/>
            <a:ext cx="7648121" cy="1099457"/>
          </a:xfrm>
        </p:spPr>
        <p:txBody>
          <a:bodyPr>
            <a:normAutofit/>
          </a:bodyPr>
          <a:lstStyle/>
          <a:p>
            <a:r>
              <a:rPr lang="en-US" dirty="0"/>
              <a:t>Why and how does a CC open?</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2">
            <a:extLst>
              <a:ext uri="{FF2B5EF4-FFF2-40B4-BE49-F238E27FC236}">
                <a16:creationId xmlns:a16="http://schemas.microsoft.com/office/drawing/2014/main" id="{8848C51E-A007-432D-A2B5-F0BFF256230C}"/>
              </a:ext>
            </a:extLst>
          </p:cNvPr>
          <p:cNvGraphicFramePr>
            <a:graphicFrameLocks noGrp="1"/>
          </p:cNvGraphicFramePr>
          <p:nvPr>
            <p:ph idx="1"/>
            <p:extLst>
              <p:ext uri="{D42A27DB-BD31-4B8C-83A1-F6EECF244321}">
                <p14:modId xmlns:p14="http://schemas.microsoft.com/office/powerpoint/2010/main" val="1171604379"/>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8444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B1B-5BC1-504F-A87D-2DFE3E1BBCEC}"/>
              </a:ext>
            </a:extLst>
          </p:cNvPr>
          <p:cNvSpPr>
            <a:spLocks noGrp="1"/>
          </p:cNvSpPr>
          <p:nvPr>
            <p:ph type="title"/>
          </p:nvPr>
        </p:nvSpPr>
        <p:spPr/>
        <p:txBody>
          <a:bodyPr/>
          <a:lstStyle/>
          <a:p>
            <a:r>
              <a:rPr lang="en-CA" dirty="0"/>
              <a:t>Deactivation</a:t>
            </a:r>
            <a:endParaRPr lang="en-US" dirty="0"/>
          </a:p>
        </p:txBody>
      </p:sp>
      <p:sp>
        <p:nvSpPr>
          <p:cNvPr id="3" name="Content Placeholder 2">
            <a:extLst>
              <a:ext uri="{FF2B5EF4-FFF2-40B4-BE49-F238E27FC236}">
                <a16:creationId xmlns:a16="http://schemas.microsoft.com/office/drawing/2014/main" id="{697506B5-67F2-454E-BD07-C56376A5A5A6}"/>
              </a:ext>
            </a:extLst>
          </p:cNvPr>
          <p:cNvSpPr>
            <a:spLocks noGrp="1"/>
          </p:cNvSpPr>
          <p:nvPr>
            <p:ph idx="1"/>
          </p:nvPr>
        </p:nvSpPr>
        <p:spPr>
          <a:xfrm>
            <a:off x="609599" y="1488613"/>
            <a:ext cx="6347714" cy="3880773"/>
          </a:xfrm>
        </p:spPr>
        <p:txBody>
          <a:bodyPr>
            <a:normAutofit/>
          </a:bodyPr>
          <a:lstStyle/>
          <a:p>
            <a:pPr marL="128588" indent="-128588">
              <a:defRPr/>
            </a:pPr>
            <a:endParaRPr lang="en-CA" dirty="0"/>
          </a:p>
          <a:p>
            <a:pPr marL="0" indent="0">
              <a:buNone/>
              <a:defRPr/>
            </a:pPr>
            <a:r>
              <a:rPr lang="en-CA" sz="2000" dirty="0"/>
              <a:t>When the need has passed, the Comfort Centre can be deactivated by:</a:t>
            </a:r>
          </a:p>
          <a:p>
            <a:pPr marL="471488" lvl="1" indent="-128588">
              <a:defRPr/>
            </a:pPr>
            <a:r>
              <a:rPr lang="en-CA" sz="1800" dirty="0"/>
              <a:t>Comfort Centre Manager sending a message through the JEM Liaison to the EOC (only if staff are not available)</a:t>
            </a:r>
          </a:p>
          <a:p>
            <a:pPr marL="471488" lvl="1" indent="-128588">
              <a:defRPr/>
            </a:pPr>
            <a:r>
              <a:rPr lang="en-CA" sz="1800" dirty="0"/>
              <a:t>The EOC informing the Comfort Centre it is no longer required</a:t>
            </a:r>
          </a:p>
          <a:p>
            <a:endParaRPr lang="en-US" dirty="0"/>
          </a:p>
        </p:txBody>
      </p:sp>
    </p:spTree>
    <p:extLst>
      <p:ext uri="{BB962C8B-B14F-4D97-AF65-F5344CB8AC3E}">
        <p14:creationId xmlns:p14="http://schemas.microsoft.com/office/powerpoint/2010/main" val="56664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1373-1371-7944-B8DE-12923C3C6952}"/>
              </a:ext>
            </a:extLst>
          </p:cNvPr>
          <p:cNvSpPr>
            <a:spLocks noGrp="1"/>
          </p:cNvSpPr>
          <p:nvPr>
            <p:ph type="title"/>
          </p:nvPr>
        </p:nvSpPr>
        <p:spPr>
          <a:xfrm>
            <a:off x="268760" y="245067"/>
            <a:ext cx="7648121" cy="824593"/>
          </a:xfrm>
        </p:spPr>
        <p:txBody>
          <a:bodyPr>
            <a:normAutofit/>
          </a:bodyPr>
          <a:lstStyle/>
          <a:p>
            <a:r>
              <a:rPr lang="en-US" dirty="0"/>
              <a:t>Supervisory Positions within CC</a:t>
            </a:r>
          </a:p>
        </p:txBody>
      </p:sp>
      <p:graphicFrame>
        <p:nvGraphicFramePr>
          <p:cNvPr id="5" name="Content Placeholder 2">
            <a:extLst>
              <a:ext uri="{FF2B5EF4-FFF2-40B4-BE49-F238E27FC236}">
                <a16:creationId xmlns:a16="http://schemas.microsoft.com/office/drawing/2014/main" id="{E48CC6AE-5CC1-40BD-A3D9-77993D9EF14B}"/>
              </a:ext>
            </a:extLst>
          </p:cNvPr>
          <p:cNvGraphicFramePr>
            <a:graphicFrameLocks noGrp="1"/>
          </p:cNvGraphicFramePr>
          <p:nvPr>
            <p:ph idx="1"/>
            <p:extLst>
              <p:ext uri="{D42A27DB-BD31-4B8C-83A1-F6EECF244321}">
                <p14:modId xmlns:p14="http://schemas.microsoft.com/office/powerpoint/2010/main" val="3521135233"/>
              </p:ext>
            </p:extLst>
          </p:nvPr>
        </p:nvGraphicFramePr>
        <p:xfrm>
          <a:off x="268760" y="1663529"/>
          <a:ext cx="7910040" cy="3725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611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wall, indoor, white&#10;&#10;Description automatically generated">
            <a:extLst>
              <a:ext uri="{FF2B5EF4-FFF2-40B4-BE49-F238E27FC236}">
                <a16:creationId xmlns:a16="http://schemas.microsoft.com/office/drawing/2014/main" id="{A6A31381-A7D7-BB4A-9266-A2DAB7D8622D}"/>
              </a:ext>
            </a:extLst>
          </p:cNvPr>
          <p:cNvPicPr>
            <a:picLocks noChangeAspect="1"/>
          </p:cNvPicPr>
          <p:nvPr/>
        </p:nvPicPr>
        <p:blipFill rotWithShape="1">
          <a:blip r:embed="rId3"/>
          <a:srcRect l="22320" r="16487" b="4"/>
          <a:stretch/>
        </p:blipFill>
        <p:spPr>
          <a:xfrm>
            <a:off x="2218021" y="857257"/>
            <a:ext cx="2363573" cy="2578121"/>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13" name="Picture 12">
            <a:extLst>
              <a:ext uri="{FF2B5EF4-FFF2-40B4-BE49-F238E27FC236}">
                <a16:creationId xmlns:a16="http://schemas.microsoft.com/office/drawing/2014/main" id="{886EBE41-5E8E-3540-8656-D2F86FEC0C9B}"/>
              </a:ext>
            </a:extLst>
          </p:cNvPr>
          <p:cNvPicPr>
            <a:picLocks noChangeAspect="1"/>
          </p:cNvPicPr>
          <p:nvPr/>
        </p:nvPicPr>
        <p:blipFill rotWithShape="1">
          <a:blip r:embed="rId4"/>
          <a:srcRect t="6951" r="-3" b="11289"/>
          <a:stretch/>
        </p:blipFill>
        <p:spPr>
          <a:xfrm>
            <a:off x="239402" y="857257"/>
            <a:ext cx="2365038" cy="2578121"/>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9" name="Picture 8" descr="A picture containing dog, wall, indoor, mammal&#10;&#10;Description automatically generated">
            <a:extLst>
              <a:ext uri="{FF2B5EF4-FFF2-40B4-BE49-F238E27FC236}">
                <a16:creationId xmlns:a16="http://schemas.microsoft.com/office/drawing/2014/main" id="{A552984A-20B3-BA42-889F-B739F94E8C03}"/>
              </a:ext>
            </a:extLst>
          </p:cNvPr>
          <p:cNvPicPr>
            <a:picLocks noChangeAspect="1"/>
          </p:cNvPicPr>
          <p:nvPr/>
        </p:nvPicPr>
        <p:blipFill rotWithShape="1">
          <a:blip r:embed="rId5"/>
          <a:srcRect t="14411" r="-3" b="2576"/>
          <a:stretch/>
        </p:blipFill>
        <p:spPr>
          <a:xfrm>
            <a:off x="1" y="3435378"/>
            <a:ext cx="2217357" cy="2565372"/>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11" name="Picture 10" descr="A large room with tables and chairs&#10;&#10;Description automatically generated with medium confidence">
            <a:extLst>
              <a:ext uri="{FF2B5EF4-FFF2-40B4-BE49-F238E27FC236}">
                <a16:creationId xmlns:a16="http://schemas.microsoft.com/office/drawing/2014/main" id="{F0A1FF55-658C-004E-909F-F82F8E8EEADA}"/>
              </a:ext>
            </a:extLst>
          </p:cNvPr>
          <p:cNvPicPr>
            <a:picLocks noChangeAspect="1"/>
          </p:cNvPicPr>
          <p:nvPr/>
        </p:nvPicPr>
        <p:blipFill rotWithShape="1">
          <a:blip r:embed="rId6"/>
          <a:srcRect l="15817" r="22912"/>
          <a:stretch/>
        </p:blipFill>
        <p:spPr>
          <a:xfrm>
            <a:off x="1832850" y="3435378"/>
            <a:ext cx="2363651" cy="2565372"/>
          </a:xfrm>
          <a:custGeom>
            <a:avLst/>
            <a:gdLst/>
            <a:ahLst/>
            <a:cxnLst/>
            <a:rect l="l" t="t" r="r" b="b"/>
            <a:pathLst>
              <a:path w="3151535" h="3420496">
                <a:moveTo>
                  <a:pt x="512005" y="0"/>
                </a:moveTo>
                <a:lnTo>
                  <a:pt x="3151535" y="0"/>
                </a:lnTo>
                <a:lnTo>
                  <a:pt x="2640616" y="3420496"/>
                </a:lnTo>
                <a:lnTo>
                  <a:pt x="0" y="3420496"/>
                </a:lnTo>
                <a:close/>
              </a:path>
            </a:pathLst>
          </a:custGeom>
        </p:spPr>
      </p:pic>
      <p:sp>
        <p:nvSpPr>
          <p:cNvPr id="2" name="Title 1">
            <a:extLst>
              <a:ext uri="{FF2B5EF4-FFF2-40B4-BE49-F238E27FC236}">
                <a16:creationId xmlns:a16="http://schemas.microsoft.com/office/drawing/2014/main" id="{6A8EEB15-08E8-944A-8D39-9A1E43B751CC}"/>
              </a:ext>
            </a:extLst>
          </p:cNvPr>
          <p:cNvSpPr>
            <a:spLocks noGrp="1"/>
          </p:cNvSpPr>
          <p:nvPr>
            <p:ph type="title"/>
          </p:nvPr>
        </p:nvSpPr>
        <p:spPr>
          <a:xfrm>
            <a:off x="4626968" y="1314450"/>
            <a:ext cx="2328533" cy="990600"/>
          </a:xfrm>
        </p:spPr>
        <p:txBody>
          <a:bodyPr>
            <a:normAutofit fontScale="90000"/>
          </a:bodyPr>
          <a:lstStyle/>
          <a:p>
            <a:pPr>
              <a:lnSpc>
                <a:spcPct val="90000"/>
              </a:lnSpc>
            </a:pPr>
            <a:r>
              <a:rPr lang="en-US" sz="2325"/>
              <a:t>Expectations for Volunteer Staff</a:t>
            </a:r>
          </a:p>
        </p:txBody>
      </p:sp>
      <p:sp>
        <p:nvSpPr>
          <p:cNvPr id="3" name="Content Placeholder 2">
            <a:extLst>
              <a:ext uri="{FF2B5EF4-FFF2-40B4-BE49-F238E27FC236}">
                <a16:creationId xmlns:a16="http://schemas.microsoft.com/office/drawing/2014/main" id="{D37643EA-F62A-004B-A5AF-79967312C7CD}"/>
              </a:ext>
            </a:extLst>
          </p:cNvPr>
          <p:cNvSpPr>
            <a:spLocks noGrp="1"/>
          </p:cNvSpPr>
          <p:nvPr>
            <p:ph idx="1"/>
          </p:nvPr>
        </p:nvSpPr>
        <p:spPr>
          <a:xfrm>
            <a:off x="4626967" y="2477692"/>
            <a:ext cx="2891087" cy="2839591"/>
          </a:xfrm>
        </p:spPr>
        <p:txBody>
          <a:bodyPr>
            <a:normAutofit fontScale="77500" lnSpcReduction="20000"/>
          </a:bodyPr>
          <a:lstStyle/>
          <a:p>
            <a:pPr>
              <a:lnSpc>
                <a:spcPct val="90000"/>
              </a:lnSpc>
            </a:pPr>
            <a:r>
              <a:rPr lang="en-CA" altLang="en-US" dirty="0"/>
              <a:t>Register before working</a:t>
            </a:r>
          </a:p>
          <a:p>
            <a:pPr>
              <a:lnSpc>
                <a:spcPct val="90000"/>
              </a:lnSpc>
            </a:pPr>
            <a:endParaRPr lang="en-CA" altLang="en-US" dirty="0"/>
          </a:p>
          <a:p>
            <a:pPr>
              <a:lnSpc>
                <a:spcPct val="90000"/>
              </a:lnSpc>
            </a:pPr>
            <a:r>
              <a:rPr lang="en-CA" altLang="en-US" dirty="0"/>
              <a:t>Stay tidy and neat in appearance </a:t>
            </a:r>
          </a:p>
          <a:p>
            <a:pPr>
              <a:lnSpc>
                <a:spcPct val="90000"/>
              </a:lnSpc>
            </a:pPr>
            <a:endParaRPr lang="en-CA" altLang="en-US" dirty="0"/>
          </a:p>
          <a:p>
            <a:pPr>
              <a:lnSpc>
                <a:spcPct val="90000"/>
              </a:lnSpc>
            </a:pPr>
            <a:r>
              <a:rPr lang="en-CA" altLang="en-US" dirty="0"/>
              <a:t>Seating and refreshments </a:t>
            </a:r>
          </a:p>
          <a:p>
            <a:pPr>
              <a:lnSpc>
                <a:spcPct val="90000"/>
              </a:lnSpc>
            </a:pPr>
            <a:endParaRPr lang="en-CA" altLang="en-US" dirty="0"/>
          </a:p>
          <a:p>
            <a:pPr>
              <a:lnSpc>
                <a:spcPct val="90000"/>
              </a:lnSpc>
            </a:pPr>
            <a:r>
              <a:rPr lang="en-CA" altLang="en-US" dirty="0"/>
              <a:t>Keep Centre tidy</a:t>
            </a:r>
          </a:p>
          <a:p>
            <a:pPr>
              <a:lnSpc>
                <a:spcPct val="90000"/>
              </a:lnSpc>
            </a:pPr>
            <a:endParaRPr lang="en-CA" altLang="en-US" dirty="0"/>
          </a:p>
          <a:p>
            <a:pPr>
              <a:lnSpc>
                <a:spcPct val="90000"/>
              </a:lnSpc>
            </a:pPr>
            <a:r>
              <a:rPr lang="en-CA" altLang="en-US" dirty="0"/>
              <a:t>Reassure displaced residents </a:t>
            </a:r>
          </a:p>
          <a:p>
            <a:pPr>
              <a:lnSpc>
                <a:spcPct val="90000"/>
              </a:lnSpc>
            </a:pPr>
            <a:endParaRPr lang="en-US" dirty="0"/>
          </a:p>
        </p:txBody>
      </p:sp>
    </p:spTree>
    <p:extLst>
      <p:ext uri="{BB962C8B-B14F-4D97-AF65-F5344CB8AC3E}">
        <p14:creationId xmlns:p14="http://schemas.microsoft.com/office/powerpoint/2010/main" val="19813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C8F36-899E-634D-A4BD-2529F10C84FD}"/>
              </a:ext>
            </a:extLst>
          </p:cNvPr>
          <p:cNvSpPr>
            <a:spLocks noGrp="1"/>
          </p:cNvSpPr>
          <p:nvPr>
            <p:ph type="title"/>
          </p:nvPr>
        </p:nvSpPr>
        <p:spPr>
          <a:xfrm>
            <a:off x="965199" y="609600"/>
            <a:ext cx="7648121" cy="1099457"/>
          </a:xfrm>
        </p:spPr>
        <p:txBody>
          <a:bodyPr>
            <a:normAutofit/>
          </a:bodyPr>
          <a:lstStyle/>
          <a:p>
            <a:r>
              <a:rPr lang="en-US" dirty="0"/>
              <a:t>Expectations of EM Division staff</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546CE722-3382-4321-A947-B77C4F336D7C}"/>
              </a:ext>
            </a:extLst>
          </p:cNvPr>
          <p:cNvGraphicFramePr>
            <a:graphicFrameLocks noGrp="1"/>
          </p:cNvGraphicFramePr>
          <p:nvPr>
            <p:ph idx="1"/>
            <p:extLst>
              <p:ext uri="{D42A27DB-BD31-4B8C-83A1-F6EECF244321}">
                <p14:modId xmlns:p14="http://schemas.microsoft.com/office/powerpoint/2010/main" val="3180151300"/>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84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4FBD80DB-3E3F-944E-835B-BF96E65C7AA2}"/>
              </a:ext>
            </a:extLst>
          </p:cNvPr>
          <p:cNvPicPr>
            <a:picLocks noChangeAspect="1"/>
          </p:cNvPicPr>
          <p:nvPr/>
        </p:nvPicPr>
        <p:blipFill rotWithShape="1">
          <a:blip r:embed="rId3"/>
          <a:srcRect l="9091" t="22535" b="857"/>
          <a:stretch/>
        </p:blipFill>
        <p:spPr>
          <a:xfrm>
            <a:off x="1" y="0"/>
            <a:ext cx="9143999" cy="5160936"/>
          </a:xfrm>
          <a:prstGeom prst="rect">
            <a:avLst/>
          </a:prstGeom>
        </p:spPr>
      </p:pic>
      <p:sp>
        <p:nvSpPr>
          <p:cNvPr id="2" name="Title 1">
            <a:extLst>
              <a:ext uri="{FF2B5EF4-FFF2-40B4-BE49-F238E27FC236}">
                <a16:creationId xmlns:a16="http://schemas.microsoft.com/office/drawing/2014/main" id="{0002E62D-2291-AF40-8717-B89B9E32D4BE}"/>
              </a:ext>
            </a:extLst>
          </p:cNvPr>
          <p:cNvSpPr>
            <a:spLocks noGrp="1"/>
          </p:cNvSpPr>
          <p:nvPr>
            <p:ph type="title"/>
          </p:nvPr>
        </p:nvSpPr>
        <p:spPr>
          <a:xfrm>
            <a:off x="0" y="5300419"/>
            <a:ext cx="6834751" cy="1317357"/>
          </a:xfrm>
        </p:spPr>
        <p:txBody>
          <a:bodyPr vert="horz" lIns="68580" tIns="34290" rIns="68580" bIns="34290" rtlCol="0" anchor="b">
            <a:normAutofit/>
          </a:bodyPr>
          <a:lstStyle/>
          <a:p>
            <a:pPr algn="r">
              <a:lnSpc>
                <a:spcPct val="90000"/>
              </a:lnSpc>
            </a:pPr>
            <a:r>
              <a:rPr lang="en-US" sz="4050" dirty="0"/>
              <a:t>Welcome and Thanks for being here!</a:t>
            </a:r>
          </a:p>
        </p:txBody>
      </p:sp>
    </p:spTree>
    <p:extLst>
      <p:ext uri="{BB962C8B-B14F-4D97-AF65-F5344CB8AC3E}">
        <p14:creationId xmlns:p14="http://schemas.microsoft.com/office/powerpoint/2010/main" val="36447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38F3-FC81-444F-9A1A-799283DF4238}"/>
              </a:ext>
            </a:extLst>
          </p:cNvPr>
          <p:cNvSpPr>
            <a:spLocks noGrp="1"/>
          </p:cNvSpPr>
          <p:nvPr>
            <p:ph type="ctrTitle"/>
          </p:nvPr>
        </p:nvSpPr>
        <p:spPr/>
        <p:txBody>
          <a:bodyPr/>
          <a:lstStyle/>
          <a:p>
            <a:r>
              <a:rPr lang="en-US" dirty="0"/>
              <a:t>Comfort Centre Operations</a:t>
            </a:r>
          </a:p>
        </p:txBody>
      </p:sp>
      <p:sp>
        <p:nvSpPr>
          <p:cNvPr id="3" name="Content Placeholder 2">
            <a:extLst>
              <a:ext uri="{FF2B5EF4-FFF2-40B4-BE49-F238E27FC236}">
                <a16:creationId xmlns:a16="http://schemas.microsoft.com/office/drawing/2014/main" id="{2DD111FD-C7F2-5B43-A785-8178BE8ACAF1}"/>
              </a:ext>
            </a:extLst>
          </p:cNvPr>
          <p:cNvSpPr>
            <a:spLocks noGrp="1"/>
          </p:cNvSpPr>
          <p:nvPr>
            <p:ph type="subTitle" idx="1"/>
          </p:nvPr>
        </p:nvSpPr>
        <p:spPr/>
        <p:txBody>
          <a:bodyPr>
            <a:normAutofit lnSpcReduction="10000"/>
          </a:bodyPr>
          <a:lstStyle/>
          <a:p>
            <a:r>
              <a:rPr lang="en-CA" dirty="0"/>
              <a:t>Registration</a:t>
            </a:r>
          </a:p>
          <a:p>
            <a:r>
              <a:rPr lang="en-CA" dirty="0"/>
              <a:t>Paperwork/forms</a:t>
            </a:r>
          </a:p>
          <a:p>
            <a:r>
              <a:rPr lang="en-CA" dirty="0"/>
              <a:t>Supply line and administration</a:t>
            </a:r>
          </a:p>
          <a:p>
            <a:endParaRPr lang="en-US" dirty="0"/>
          </a:p>
        </p:txBody>
      </p:sp>
    </p:spTree>
    <p:extLst>
      <p:ext uri="{BB962C8B-B14F-4D97-AF65-F5344CB8AC3E}">
        <p14:creationId xmlns:p14="http://schemas.microsoft.com/office/powerpoint/2010/main" val="724745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2DE0-5951-BB47-B2D5-E931C3AC6375}"/>
              </a:ext>
            </a:extLst>
          </p:cNvPr>
          <p:cNvSpPr>
            <a:spLocks noGrp="1"/>
          </p:cNvSpPr>
          <p:nvPr>
            <p:ph type="title"/>
          </p:nvPr>
        </p:nvSpPr>
        <p:spPr>
          <a:xfrm>
            <a:off x="508000" y="609600"/>
            <a:ext cx="6447501" cy="1320800"/>
          </a:xfrm>
        </p:spPr>
        <p:txBody>
          <a:bodyPr anchor="t">
            <a:normAutofit/>
          </a:bodyPr>
          <a:lstStyle/>
          <a:p>
            <a:r>
              <a:rPr lang="en-US"/>
              <a:t>Opening the Comfort Centre</a:t>
            </a:r>
          </a:p>
        </p:txBody>
      </p:sp>
      <p:sp>
        <p:nvSpPr>
          <p:cNvPr id="3" name="Content Placeholder 2">
            <a:extLst>
              <a:ext uri="{FF2B5EF4-FFF2-40B4-BE49-F238E27FC236}">
                <a16:creationId xmlns:a16="http://schemas.microsoft.com/office/drawing/2014/main" id="{D522458F-FC7A-C844-9D42-5A637AACFAC7}"/>
              </a:ext>
            </a:extLst>
          </p:cNvPr>
          <p:cNvSpPr>
            <a:spLocks noGrp="1"/>
          </p:cNvSpPr>
          <p:nvPr>
            <p:ph idx="1"/>
          </p:nvPr>
        </p:nvSpPr>
        <p:spPr>
          <a:xfrm>
            <a:off x="3047370" y="1441013"/>
            <a:ext cx="4214653" cy="4600350"/>
          </a:xfrm>
        </p:spPr>
        <p:txBody>
          <a:bodyPr>
            <a:normAutofit lnSpcReduction="10000"/>
          </a:bodyPr>
          <a:lstStyle/>
          <a:p>
            <a:pPr>
              <a:lnSpc>
                <a:spcPct val="90000"/>
              </a:lnSpc>
            </a:pPr>
            <a:r>
              <a:rPr lang="en-CA" sz="1600" dirty="0"/>
              <a:t>Document management and control</a:t>
            </a:r>
          </a:p>
          <a:p>
            <a:pPr lvl="1">
              <a:lnSpc>
                <a:spcPct val="90000"/>
              </a:lnSpc>
            </a:pPr>
            <a:r>
              <a:rPr lang="en-CA" dirty="0"/>
              <a:t>Invoices receipts to be forwarded to JEM Chair, to be consolidated to EMO</a:t>
            </a:r>
          </a:p>
          <a:p>
            <a:pPr lvl="1">
              <a:lnSpc>
                <a:spcPct val="90000"/>
              </a:lnSpc>
            </a:pPr>
            <a:r>
              <a:rPr lang="en-CA" dirty="0"/>
              <a:t>Incident logs and forms</a:t>
            </a:r>
          </a:p>
          <a:p>
            <a:pPr lvl="1">
              <a:lnSpc>
                <a:spcPct val="90000"/>
              </a:lnSpc>
            </a:pPr>
            <a:endParaRPr lang="en-CA" dirty="0"/>
          </a:p>
          <a:p>
            <a:pPr marL="128588" indent="-128588">
              <a:lnSpc>
                <a:spcPct val="90000"/>
              </a:lnSpc>
            </a:pPr>
            <a:r>
              <a:rPr lang="en-CA" sz="1600" dirty="0"/>
              <a:t>Comfort Centres when opening will use the start-up kit, and any other on hand supplies needed.</a:t>
            </a:r>
          </a:p>
          <a:p>
            <a:pPr marL="128588" indent="-128588">
              <a:lnSpc>
                <a:spcPct val="90000"/>
              </a:lnSpc>
            </a:pPr>
            <a:endParaRPr lang="en-CA" sz="1600" dirty="0"/>
          </a:p>
          <a:p>
            <a:pPr marL="128588" indent="-128588">
              <a:lnSpc>
                <a:spcPct val="90000"/>
              </a:lnSpc>
            </a:pPr>
            <a:r>
              <a:rPr lang="en-CA" sz="1600" dirty="0"/>
              <a:t>Logistics support will first be from local suppliers and from within the Comfort Centre stock.</a:t>
            </a:r>
          </a:p>
          <a:p>
            <a:pPr marL="128588" indent="-128588">
              <a:lnSpc>
                <a:spcPct val="90000"/>
              </a:lnSpc>
            </a:pPr>
            <a:endParaRPr lang="en-CA" sz="1600" dirty="0"/>
          </a:p>
          <a:p>
            <a:pPr marL="128588" indent="-128588">
              <a:lnSpc>
                <a:spcPct val="90000"/>
              </a:lnSpc>
            </a:pPr>
            <a:r>
              <a:rPr lang="en-CA" sz="1600" dirty="0"/>
              <a:t>HRM EM will be responsible for support when there is a short fall in the local supply network.</a:t>
            </a:r>
          </a:p>
          <a:p>
            <a:pPr lvl="1">
              <a:lnSpc>
                <a:spcPct val="90000"/>
              </a:lnSpc>
            </a:pPr>
            <a:endParaRPr lang="en-CA" sz="1300" dirty="0"/>
          </a:p>
          <a:p>
            <a:pPr>
              <a:lnSpc>
                <a:spcPct val="90000"/>
              </a:lnSpc>
            </a:pPr>
            <a:endParaRPr lang="en-US" sz="1300" dirty="0"/>
          </a:p>
        </p:txBody>
      </p:sp>
      <p:pic>
        <p:nvPicPr>
          <p:cNvPr id="5" name="Picture 4" descr="A picture containing text, outdoor, sign&#10;&#10;Description automatically generated">
            <a:extLst>
              <a:ext uri="{FF2B5EF4-FFF2-40B4-BE49-F238E27FC236}">
                <a16:creationId xmlns:a16="http://schemas.microsoft.com/office/drawing/2014/main" id="{A0E05CDD-E924-4E4D-A037-F81E20636D72}"/>
              </a:ext>
            </a:extLst>
          </p:cNvPr>
          <p:cNvPicPr>
            <a:picLocks noChangeAspect="1"/>
          </p:cNvPicPr>
          <p:nvPr/>
        </p:nvPicPr>
        <p:blipFill rotWithShape="1">
          <a:blip r:embed="rId3"/>
          <a:srcRect l="3933" r="5060" b="1"/>
          <a:stretch/>
        </p:blipFill>
        <p:spPr>
          <a:xfrm>
            <a:off x="201478" y="1441342"/>
            <a:ext cx="2664970" cy="4600351"/>
          </a:xfrm>
          <a:prstGeom prst="rect">
            <a:avLst/>
          </a:prstGeom>
        </p:spPr>
      </p:pic>
    </p:spTree>
    <p:extLst>
      <p:ext uri="{BB962C8B-B14F-4D97-AF65-F5344CB8AC3E}">
        <p14:creationId xmlns:p14="http://schemas.microsoft.com/office/powerpoint/2010/main" val="265318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6A48-ECE3-D443-A4BD-62A07BB006AE}"/>
              </a:ext>
            </a:extLst>
          </p:cNvPr>
          <p:cNvSpPr>
            <a:spLocks noGrp="1"/>
          </p:cNvSpPr>
          <p:nvPr>
            <p:ph type="title"/>
          </p:nvPr>
        </p:nvSpPr>
        <p:spPr>
          <a:xfrm>
            <a:off x="4152550" y="609600"/>
            <a:ext cx="2802951" cy="1320800"/>
          </a:xfrm>
        </p:spPr>
        <p:txBody>
          <a:bodyPr>
            <a:normAutofit/>
          </a:bodyPr>
          <a:lstStyle/>
          <a:p>
            <a:r>
              <a:rPr lang="en-US" dirty="0"/>
              <a:t>Set up</a:t>
            </a:r>
          </a:p>
        </p:txBody>
      </p:sp>
      <p:sp>
        <p:nvSpPr>
          <p:cNvPr id="3" name="Content Placeholder 2">
            <a:extLst>
              <a:ext uri="{FF2B5EF4-FFF2-40B4-BE49-F238E27FC236}">
                <a16:creationId xmlns:a16="http://schemas.microsoft.com/office/drawing/2014/main" id="{C1617ED9-8D87-E746-85D6-B1CAAF6DF8F6}"/>
              </a:ext>
            </a:extLst>
          </p:cNvPr>
          <p:cNvSpPr>
            <a:spLocks noGrp="1"/>
          </p:cNvSpPr>
          <p:nvPr>
            <p:ph idx="1"/>
          </p:nvPr>
        </p:nvSpPr>
        <p:spPr>
          <a:xfrm>
            <a:off x="3907172" y="2160589"/>
            <a:ext cx="4046200" cy="3880773"/>
          </a:xfrm>
        </p:spPr>
        <p:txBody>
          <a:bodyPr>
            <a:normAutofit fontScale="92500" lnSpcReduction="20000"/>
          </a:bodyPr>
          <a:lstStyle/>
          <a:p>
            <a:pPr>
              <a:lnSpc>
                <a:spcPct val="90000"/>
              </a:lnSpc>
            </a:pPr>
            <a:r>
              <a:rPr lang="en-CA" sz="2800" dirty="0">
                <a:latin typeface="Times New Roman" panose="02020603050405020304" pitchFamily="18" charset="0"/>
                <a:cs typeface="Times New Roman" panose="02020603050405020304" pitchFamily="18" charset="0"/>
              </a:rPr>
              <a:t>Tables needed: </a:t>
            </a:r>
          </a:p>
          <a:p>
            <a:pPr lvl="1">
              <a:lnSpc>
                <a:spcPct val="90000"/>
              </a:lnSpc>
            </a:pPr>
            <a:r>
              <a:rPr lang="en-CA" sz="2400" dirty="0">
                <a:latin typeface="Times New Roman" panose="02020603050405020304" pitchFamily="18" charset="0"/>
                <a:cs typeface="Times New Roman" panose="02020603050405020304" pitchFamily="18" charset="0"/>
              </a:rPr>
              <a:t>Reception (near front door)</a:t>
            </a:r>
          </a:p>
          <a:p>
            <a:pPr lvl="1">
              <a:lnSpc>
                <a:spcPct val="90000"/>
              </a:lnSpc>
            </a:pPr>
            <a:r>
              <a:rPr lang="en-CA" sz="2400" dirty="0">
                <a:latin typeface="Times New Roman" panose="02020603050405020304" pitchFamily="18" charset="0"/>
                <a:cs typeface="Times New Roman" panose="02020603050405020304" pitchFamily="18" charset="0"/>
              </a:rPr>
              <a:t>CCM/Administration</a:t>
            </a:r>
          </a:p>
          <a:p>
            <a:pPr lvl="1">
              <a:lnSpc>
                <a:spcPct val="90000"/>
              </a:lnSpc>
            </a:pPr>
            <a:r>
              <a:rPr lang="en-CA" sz="2400" dirty="0">
                <a:latin typeface="Times New Roman" panose="02020603050405020304" pitchFamily="18" charset="0"/>
                <a:cs typeface="Times New Roman" panose="02020603050405020304" pitchFamily="18" charset="0"/>
              </a:rPr>
              <a:t>Eating/ Work areas</a:t>
            </a:r>
          </a:p>
          <a:p>
            <a:pPr>
              <a:lnSpc>
                <a:spcPct val="90000"/>
              </a:lnSpc>
            </a:pPr>
            <a:r>
              <a:rPr lang="en-CA" sz="2800" dirty="0">
                <a:latin typeface="Times New Roman" panose="02020603050405020304" pitchFamily="18" charset="0"/>
                <a:cs typeface="Times New Roman" panose="02020603050405020304" pitchFamily="18" charset="0"/>
              </a:rPr>
              <a:t>Room Set up considerations</a:t>
            </a:r>
          </a:p>
          <a:p>
            <a:pPr lvl="1">
              <a:lnSpc>
                <a:spcPct val="90000"/>
              </a:lnSpc>
            </a:pPr>
            <a:r>
              <a:rPr lang="en-CA" sz="2400" dirty="0">
                <a:latin typeface="Times New Roman" panose="02020603050405020304" pitchFamily="18" charset="0"/>
                <a:cs typeface="Times New Roman" panose="02020603050405020304" pitchFamily="18" charset="0"/>
              </a:rPr>
              <a:t>Size and shape</a:t>
            </a:r>
          </a:p>
          <a:p>
            <a:pPr lvl="1">
              <a:lnSpc>
                <a:spcPct val="90000"/>
              </a:lnSpc>
            </a:pPr>
            <a:r>
              <a:rPr lang="en-CA" sz="2400" dirty="0">
                <a:latin typeface="Times New Roman" panose="02020603050405020304" pitchFamily="18" charset="0"/>
                <a:cs typeface="Times New Roman" panose="02020603050405020304" pitchFamily="18" charset="0"/>
              </a:rPr>
              <a:t>Numbers expected</a:t>
            </a:r>
          </a:p>
          <a:p>
            <a:pPr lvl="1">
              <a:lnSpc>
                <a:spcPct val="90000"/>
              </a:lnSpc>
            </a:pPr>
            <a:r>
              <a:rPr lang="en-CA" sz="2400" dirty="0">
                <a:latin typeface="Times New Roman" panose="02020603050405020304" pitchFamily="18" charset="0"/>
                <a:cs typeface="Times New Roman" panose="02020603050405020304" pitchFamily="18" charset="0"/>
              </a:rPr>
              <a:t>Potential duration of event</a:t>
            </a:r>
          </a:p>
          <a:p>
            <a:pPr lvl="1">
              <a:lnSpc>
                <a:spcPct val="90000"/>
              </a:lnSpc>
            </a:pPr>
            <a:r>
              <a:rPr lang="en-CA" sz="2400" dirty="0">
                <a:latin typeface="Times New Roman" panose="02020603050405020304" pitchFamily="18" charset="0"/>
                <a:cs typeface="Times New Roman" panose="02020603050405020304" pitchFamily="18" charset="0"/>
              </a:rPr>
              <a:t>Services being provided</a:t>
            </a:r>
          </a:p>
          <a:p>
            <a:pPr>
              <a:lnSpc>
                <a:spcPct val="90000"/>
              </a:lnSpc>
            </a:pPr>
            <a:endParaRPr lang="en-US" dirty="0"/>
          </a:p>
        </p:txBody>
      </p:sp>
      <p:pic>
        <p:nvPicPr>
          <p:cNvPr id="5" name="Picture 4" descr="Empty rows of chair">
            <a:extLst>
              <a:ext uri="{FF2B5EF4-FFF2-40B4-BE49-F238E27FC236}">
                <a16:creationId xmlns:a16="http://schemas.microsoft.com/office/drawing/2014/main" id="{072E58EF-5D89-41CE-AB10-4F654DCBFDF0}"/>
              </a:ext>
            </a:extLst>
          </p:cNvPr>
          <p:cNvPicPr>
            <a:picLocks noChangeAspect="1"/>
          </p:cNvPicPr>
          <p:nvPr/>
        </p:nvPicPr>
        <p:blipFill rotWithShape="1">
          <a:blip r:embed="rId3"/>
          <a:srcRect l="21604" r="39013" b="-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8276545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81ED-24CE-7843-9D94-39F935E35E0C}"/>
              </a:ext>
            </a:extLst>
          </p:cNvPr>
          <p:cNvSpPr>
            <a:spLocks noGrp="1"/>
          </p:cNvSpPr>
          <p:nvPr>
            <p:ph type="title"/>
          </p:nvPr>
        </p:nvSpPr>
        <p:spPr>
          <a:xfrm>
            <a:off x="4152550" y="609600"/>
            <a:ext cx="2802951" cy="1320800"/>
          </a:xfrm>
        </p:spPr>
        <p:txBody>
          <a:bodyPr>
            <a:normAutofit/>
          </a:bodyPr>
          <a:lstStyle/>
          <a:p>
            <a:r>
              <a:rPr lang="en-US" dirty="0"/>
              <a:t>Needs to consider</a:t>
            </a:r>
          </a:p>
        </p:txBody>
      </p:sp>
      <p:sp>
        <p:nvSpPr>
          <p:cNvPr id="3" name="Content Placeholder 2">
            <a:extLst>
              <a:ext uri="{FF2B5EF4-FFF2-40B4-BE49-F238E27FC236}">
                <a16:creationId xmlns:a16="http://schemas.microsoft.com/office/drawing/2014/main" id="{99FCAD22-B647-744C-A443-8EAF5FFBCD47}"/>
              </a:ext>
            </a:extLst>
          </p:cNvPr>
          <p:cNvSpPr>
            <a:spLocks noGrp="1"/>
          </p:cNvSpPr>
          <p:nvPr>
            <p:ph idx="1"/>
          </p:nvPr>
        </p:nvSpPr>
        <p:spPr>
          <a:xfrm>
            <a:off x="3907172" y="2160589"/>
            <a:ext cx="3423526" cy="3880773"/>
          </a:xfrm>
        </p:spPr>
        <p:txBody>
          <a:bodyPr>
            <a:normAutofit/>
          </a:bodyPr>
          <a:lstStyle/>
          <a:p>
            <a:pPr>
              <a:lnSpc>
                <a:spcPct val="90000"/>
              </a:lnSpc>
            </a:pPr>
            <a:r>
              <a:rPr lang="en-US" sz="1500" dirty="0"/>
              <a:t>Seniors, children, mobility issues, medical devices or medical issues</a:t>
            </a:r>
          </a:p>
          <a:p>
            <a:pPr>
              <a:lnSpc>
                <a:spcPct val="90000"/>
              </a:lnSpc>
            </a:pPr>
            <a:endParaRPr lang="en-US" sz="1500" dirty="0"/>
          </a:p>
          <a:p>
            <a:pPr>
              <a:lnSpc>
                <a:spcPct val="90000"/>
              </a:lnSpc>
            </a:pPr>
            <a:r>
              <a:rPr lang="en-US" sz="1500" dirty="0"/>
              <a:t>Not all needs are evident</a:t>
            </a:r>
          </a:p>
          <a:p>
            <a:pPr>
              <a:lnSpc>
                <a:spcPct val="90000"/>
              </a:lnSpc>
            </a:pPr>
            <a:endParaRPr lang="en-US" sz="1500" dirty="0"/>
          </a:p>
          <a:p>
            <a:pPr>
              <a:lnSpc>
                <a:spcPct val="90000"/>
              </a:lnSpc>
            </a:pPr>
            <a:r>
              <a:rPr lang="en-US" sz="1500" dirty="0"/>
              <a:t>Not all persons with additional needs wish to discuss their needs</a:t>
            </a:r>
          </a:p>
          <a:p>
            <a:pPr>
              <a:lnSpc>
                <a:spcPct val="90000"/>
              </a:lnSpc>
            </a:pPr>
            <a:endParaRPr lang="en-US" sz="1500" dirty="0"/>
          </a:p>
          <a:p>
            <a:pPr>
              <a:lnSpc>
                <a:spcPct val="90000"/>
              </a:lnSpc>
            </a:pPr>
            <a:r>
              <a:rPr lang="en-US" sz="1500" dirty="0"/>
              <a:t>Comfort Centre personnel should try to match up needs with existing support in the community</a:t>
            </a:r>
          </a:p>
        </p:txBody>
      </p:sp>
      <p:pic>
        <p:nvPicPr>
          <p:cNvPr id="5" name="Picture 4" descr="A person pushing a person in a wheelchair with a dog in the background&#10;&#10;Description automatically generated with low confidence">
            <a:extLst>
              <a:ext uri="{FF2B5EF4-FFF2-40B4-BE49-F238E27FC236}">
                <a16:creationId xmlns:a16="http://schemas.microsoft.com/office/drawing/2014/main" id="{1F62CCBD-FB56-914A-B438-4736F541EF9D}"/>
              </a:ext>
            </a:extLst>
          </p:cNvPr>
          <p:cNvPicPr>
            <a:picLocks noChangeAspect="1"/>
          </p:cNvPicPr>
          <p:nvPr/>
        </p:nvPicPr>
        <p:blipFill rotWithShape="1">
          <a:blip r:embed="rId3"/>
          <a:srcRect r="-1" b="4660"/>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34095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DC10-CDBF-9340-B119-9FB6544F0BE1}"/>
              </a:ext>
            </a:extLst>
          </p:cNvPr>
          <p:cNvSpPr>
            <a:spLocks noGrp="1"/>
          </p:cNvSpPr>
          <p:nvPr>
            <p:ph type="title"/>
          </p:nvPr>
        </p:nvSpPr>
        <p:spPr>
          <a:xfrm>
            <a:off x="609600" y="156237"/>
            <a:ext cx="6347713" cy="1320800"/>
          </a:xfrm>
        </p:spPr>
        <p:txBody>
          <a:bodyPr/>
          <a:lstStyle/>
          <a:p>
            <a:pPr algn="ctr"/>
            <a:r>
              <a:rPr lang="en-CA" altLang="en-US" dirty="0"/>
              <a:t>Situation Reports</a:t>
            </a:r>
            <a:br>
              <a:rPr lang="en-CA" altLang="en-US" dirty="0"/>
            </a:br>
            <a:r>
              <a:rPr lang="en-CA" altLang="en-US" sz="1800" dirty="0"/>
              <a:t>(Sit-Reps)</a:t>
            </a:r>
          </a:p>
        </p:txBody>
      </p:sp>
      <p:sp>
        <p:nvSpPr>
          <p:cNvPr id="3" name="Content Placeholder 2">
            <a:extLst>
              <a:ext uri="{FF2B5EF4-FFF2-40B4-BE49-F238E27FC236}">
                <a16:creationId xmlns:a16="http://schemas.microsoft.com/office/drawing/2014/main" id="{69271C0C-9B3B-2341-9414-F224094B924A}"/>
              </a:ext>
            </a:extLst>
          </p:cNvPr>
          <p:cNvSpPr>
            <a:spLocks noGrp="1"/>
          </p:cNvSpPr>
          <p:nvPr>
            <p:ph idx="1"/>
          </p:nvPr>
        </p:nvSpPr>
        <p:spPr>
          <a:xfrm>
            <a:off x="609599" y="1704814"/>
            <a:ext cx="6347714" cy="4336549"/>
          </a:xfrm>
        </p:spPr>
        <p:txBody>
          <a:bodyPr/>
          <a:lstStyle/>
          <a:p>
            <a:r>
              <a:rPr lang="en-CA" altLang="en-US" sz="1800" dirty="0"/>
              <a:t>JEM</a:t>
            </a:r>
          </a:p>
          <a:p>
            <a:pPr lvl="1"/>
            <a:r>
              <a:rPr lang="en-CA" altLang="en-US" dirty="0"/>
              <a:t>Used to establish priorities and action items</a:t>
            </a:r>
          </a:p>
          <a:p>
            <a:pPr lvl="1"/>
            <a:r>
              <a:rPr lang="en-CA" altLang="en-US" dirty="0"/>
              <a:t>Identify issues</a:t>
            </a:r>
          </a:p>
          <a:p>
            <a:pPr lvl="1"/>
            <a:r>
              <a:rPr lang="en-CA" altLang="en-US" dirty="0"/>
              <a:t>Sit-rep summary provided to EM on scheduled basis</a:t>
            </a:r>
          </a:p>
          <a:p>
            <a:pPr lvl="1"/>
            <a:endParaRPr lang="en-CA" altLang="en-US" dirty="0"/>
          </a:p>
          <a:p>
            <a:r>
              <a:rPr lang="en-US" dirty="0"/>
              <a:t>Sitreps should be conducted on a regular basis to ensure proper needs are met. Sitreps should include # of residents, staff scheduling, any arising issues and supports being provided</a:t>
            </a:r>
          </a:p>
        </p:txBody>
      </p:sp>
    </p:spTree>
    <p:extLst>
      <p:ext uri="{BB962C8B-B14F-4D97-AF65-F5344CB8AC3E}">
        <p14:creationId xmlns:p14="http://schemas.microsoft.com/office/powerpoint/2010/main" val="652768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075A-5526-2D43-AE47-297A94C7CC48}"/>
              </a:ext>
            </a:extLst>
          </p:cNvPr>
          <p:cNvSpPr>
            <a:spLocks noGrp="1"/>
          </p:cNvSpPr>
          <p:nvPr>
            <p:ph type="title"/>
          </p:nvPr>
        </p:nvSpPr>
        <p:spPr>
          <a:xfrm>
            <a:off x="120581" y="144650"/>
            <a:ext cx="3183982" cy="831742"/>
          </a:xfrm>
        </p:spPr>
        <p:txBody>
          <a:bodyPr anchor="ctr">
            <a:normAutofit fontScale="90000"/>
          </a:bodyPr>
          <a:lstStyle/>
          <a:p>
            <a:pPr>
              <a:lnSpc>
                <a:spcPct val="90000"/>
              </a:lnSpc>
            </a:pPr>
            <a:r>
              <a:rPr lang="en-US" sz="2800" dirty="0"/>
              <a:t>Discussion Items</a:t>
            </a:r>
            <a:br>
              <a:rPr lang="en-US" sz="2800" dirty="0"/>
            </a:br>
            <a:endParaRPr lang="en-US" sz="2800" dirty="0"/>
          </a:p>
        </p:txBody>
      </p:sp>
      <p:sp>
        <p:nvSpPr>
          <p:cNvPr id="3" name="Content Placeholder 2">
            <a:extLst>
              <a:ext uri="{FF2B5EF4-FFF2-40B4-BE49-F238E27FC236}">
                <a16:creationId xmlns:a16="http://schemas.microsoft.com/office/drawing/2014/main" id="{8D57F80A-6ADB-D841-BA41-DDB340585BDA}"/>
              </a:ext>
            </a:extLst>
          </p:cNvPr>
          <p:cNvSpPr>
            <a:spLocks noGrp="1"/>
          </p:cNvSpPr>
          <p:nvPr>
            <p:ph idx="1"/>
          </p:nvPr>
        </p:nvSpPr>
        <p:spPr>
          <a:xfrm>
            <a:off x="263471" y="820379"/>
            <a:ext cx="3208149" cy="5892971"/>
          </a:xfrm>
        </p:spPr>
        <p:txBody>
          <a:bodyPr>
            <a:normAutofit/>
          </a:bodyPr>
          <a:lstStyle/>
          <a:p>
            <a:pPr marL="128588" indent="-128588">
              <a:lnSpc>
                <a:spcPct val="90000"/>
              </a:lnSpc>
              <a:defRPr/>
            </a:pPr>
            <a:r>
              <a:rPr lang="en-CA" sz="1600" dirty="0"/>
              <a:t>What do our volunteers bring to the table?</a:t>
            </a:r>
          </a:p>
          <a:p>
            <a:pPr marL="471488" lvl="1" indent="-128588">
              <a:lnSpc>
                <a:spcPct val="90000"/>
              </a:lnSpc>
              <a:defRPr/>
            </a:pPr>
            <a:r>
              <a:rPr lang="en-CA" dirty="0"/>
              <a:t>Varied backgrounds bring a wealth of expertise</a:t>
            </a:r>
          </a:p>
          <a:p>
            <a:pPr marL="471488" lvl="1" indent="-128588">
              <a:lnSpc>
                <a:spcPct val="90000"/>
              </a:lnSpc>
              <a:defRPr/>
            </a:pPr>
            <a:r>
              <a:rPr lang="en-CA" dirty="0"/>
              <a:t>Ongoing training is good for the organization and the volunteer</a:t>
            </a:r>
          </a:p>
          <a:p>
            <a:pPr marL="0" indent="0">
              <a:lnSpc>
                <a:spcPct val="90000"/>
              </a:lnSpc>
              <a:buClr>
                <a:schemeClr val="accent4"/>
              </a:buClr>
              <a:buNone/>
              <a:defRPr/>
            </a:pPr>
            <a:endParaRPr lang="en-CA" sz="1300" dirty="0"/>
          </a:p>
          <a:p>
            <a:pPr>
              <a:lnSpc>
                <a:spcPct val="90000"/>
              </a:lnSpc>
              <a:buClr>
                <a:schemeClr val="accent4"/>
              </a:buClr>
              <a:defRPr/>
            </a:pPr>
            <a:endParaRPr lang="en-CA" sz="1300" dirty="0"/>
          </a:p>
          <a:p>
            <a:pPr>
              <a:lnSpc>
                <a:spcPct val="90000"/>
              </a:lnSpc>
              <a:buFont typeface="Wingdings 3" pitchFamily="2" charset="2"/>
              <a:buChar char=""/>
              <a:defRPr/>
            </a:pPr>
            <a:r>
              <a:rPr lang="en-CA" sz="1600" dirty="0"/>
              <a:t>Other courses volunteers can participate in:</a:t>
            </a:r>
          </a:p>
          <a:p>
            <a:pPr lvl="1">
              <a:lnSpc>
                <a:spcPct val="90000"/>
              </a:lnSpc>
              <a:buFont typeface="Wingdings 3" pitchFamily="2" charset="2"/>
              <a:buChar char=""/>
              <a:defRPr/>
            </a:pPr>
            <a:r>
              <a:rPr lang="en-CA" dirty="0"/>
              <a:t>Food handling</a:t>
            </a:r>
          </a:p>
          <a:p>
            <a:pPr lvl="1">
              <a:lnSpc>
                <a:spcPct val="90000"/>
              </a:lnSpc>
              <a:buFont typeface="Wingdings 3" pitchFamily="2" charset="2"/>
              <a:buChar char=""/>
              <a:defRPr/>
            </a:pPr>
            <a:r>
              <a:rPr lang="en-CA" dirty="0"/>
              <a:t>Comfort Centre Level 2</a:t>
            </a:r>
          </a:p>
          <a:p>
            <a:pPr lvl="1">
              <a:lnSpc>
                <a:spcPct val="90000"/>
              </a:lnSpc>
              <a:defRPr/>
            </a:pPr>
            <a:r>
              <a:rPr lang="en-CA" dirty="0"/>
              <a:t>Incident Command 100</a:t>
            </a:r>
          </a:p>
          <a:p>
            <a:pPr lvl="1">
              <a:lnSpc>
                <a:spcPct val="90000"/>
              </a:lnSpc>
              <a:defRPr/>
            </a:pPr>
            <a:r>
              <a:rPr lang="en-CA" dirty="0"/>
              <a:t>Radio Communications</a:t>
            </a:r>
          </a:p>
          <a:p>
            <a:pPr lvl="1">
              <a:lnSpc>
                <a:spcPct val="90000"/>
              </a:lnSpc>
              <a:defRPr/>
            </a:pPr>
            <a:r>
              <a:rPr lang="en-CA" dirty="0"/>
              <a:t>Non-Violent Crisis Intervention</a:t>
            </a:r>
          </a:p>
          <a:p>
            <a:pPr>
              <a:lnSpc>
                <a:spcPct val="90000"/>
              </a:lnSpc>
            </a:pPr>
            <a:endParaRPr lang="en-US" sz="1300" dirty="0"/>
          </a:p>
        </p:txBody>
      </p:sp>
      <p:pic>
        <p:nvPicPr>
          <p:cNvPr id="5" name="Picture 4" descr="Diagram&#10;&#10;Description automatically generated">
            <a:extLst>
              <a:ext uri="{FF2B5EF4-FFF2-40B4-BE49-F238E27FC236}">
                <a16:creationId xmlns:a16="http://schemas.microsoft.com/office/drawing/2014/main" id="{7E5BD4A5-2A0C-9945-A8C0-5EBCD701E6A1}"/>
              </a:ext>
            </a:extLst>
          </p:cNvPr>
          <p:cNvPicPr>
            <a:picLocks noChangeAspect="1"/>
          </p:cNvPicPr>
          <p:nvPr/>
        </p:nvPicPr>
        <p:blipFill rotWithShape="1">
          <a:blip r:embed="rId3"/>
          <a:srcRect t="33373"/>
          <a:stretch/>
        </p:blipFill>
        <p:spPr>
          <a:xfrm>
            <a:off x="3614511" y="304799"/>
            <a:ext cx="5142031" cy="6248401"/>
          </a:xfrm>
          <a:prstGeom prst="rect">
            <a:avLst/>
          </a:prstGeom>
        </p:spPr>
      </p:pic>
    </p:spTree>
    <p:extLst>
      <p:ext uri="{BB962C8B-B14F-4D97-AF65-F5344CB8AC3E}">
        <p14:creationId xmlns:p14="http://schemas.microsoft.com/office/powerpoint/2010/main" val="3578272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2" name="Straight Connector 3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D02337F-03F8-2F43-9EB3-41CFD2EDF281}"/>
              </a:ext>
            </a:extLst>
          </p:cNvPr>
          <p:cNvSpPr>
            <a:spLocks noGrp="1"/>
          </p:cNvSpPr>
          <p:nvPr>
            <p:ph type="title"/>
          </p:nvPr>
        </p:nvSpPr>
        <p:spPr>
          <a:xfrm>
            <a:off x="3730752" y="1337858"/>
            <a:ext cx="3224750" cy="3176587"/>
          </a:xfrm>
        </p:spPr>
        <p:txBody>
          <a:bodyPr vert="horz" lIns="91440" tIns="45720" rIns="91440" bIns="45720" rtlCol="0" anchor="b">
            <a:normAutofit/>
          </a:bodyPr>
          <a:lstStyle/>
          <a:p>
            <a:r>
              <a:rPr lang="en-US" sz="5000" kern="1200" dirty="0">
                <a:solidFill>
                  <a:schemeClr val="accent1"/>
                </a:solidFill>
                <a:latin typeface="+mj-lt"/>
                <a:ea typeface="+mj-ea"/>
                <a:cs typeface="+mj-cs"/>
              </a:rPr>
              <a:t>Questions?</a:t>
            </a:r>
          </a:p>
        </p:txBody>
      </p:sp>
      <p:sp>
        <p:nvSpPr>
          <p:cNvPr id="43" name="Isosceles Triangle 42">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Content Placeholder 8" descr="A 3d person holding a question mark&#10;&#10;Description automatically generated">
            <a:extLst>
              <a:ext uri="{FF2B5EF4-FFF2-40B4-BE49-F238E27FC236}">
                <a16:creationId xmlns:a16="http://schemas.microsoft.com/office/drawing/2014/main" id="{1DDEEA05-66AA-EE5C-1352-E8B470A23A3D}"/>
              </a:ext>
            </a:extLst>
          </p:cNvPr>
          <p:cNvPicPr>
            <a:picLocks noGrp="1" noChangeAspect="1"/>
          </p:cNvPicPr>
          <p:nvPr>
            <p:ph idx="1"/>
          </p:nvPr>
        </p:nvPicPr>
        <p:blipFill>
          <a:blip r:embed="rId2"/>
          <a:stretch>
            <a:fillRect/>
          </a:stretch>
        </p:blipFill>
        <p:spPr>
          <a:xfrm>
            <a:off x="422911" y="2020850"/>
            <a:ext cx="3364394" cy="3854170"/>
          </a:xfrm>
          <a:prstGeom prst="rect">
            <a:avLst/>
          </a:prstGeom>
        </p:spPr>
      </p:pic>
    </p:spTree>
    <p:extLst>
      <p:ext uri="{BB962C8B-B14F-4D97-AF65-F5344CB8AC3E}">
        <p14:creationId xmlns:p14="http://schemas.microsoft.com/office/powerpoint/2010/main" val="584971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2752-2185-9F47-9A49-CADFCE799A53}"/>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52B0396A-4A2E-1D4E-9323-30DE7F390D19}"/>
              </a:ext>
            </a:extLst>
          </p:cNvPr>
          <p:cNvSpPr>
            <a:spLocks noGrp="1"/>
          </p:cNvSpPr>
          <p:nvPr>
            <p:ph idx="1"/>
          </p:nvPr>
        </p:nvSpPr>
        <p:spPr/>
        <p:txBody>
          <a:body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To demonstrate a general understanding of what a Comfort Centre is</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general requirements and process to getting one setup and operational.</a:t>
            </a:r>
          </a:p>
          <a:p>
            <a:endParaRPr lang="en-US" dirty="0"/>
          </a:p>
        </p:txBody>
      </p:sp>
    </p:spTree>
    <p:extLst>
      <p:ext uri="{BB962C8B-B14F-4D97-AF65-F5344CB8AC3E}">
        <p14:creationId xmlns:p14="http://schemas.microsoft.com/office/powerpoint/2010/main" val="171014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973C-7AAD-5747-9863-31557D480808}"/>
              </a:ext>
            </a:extLst>
          </p:cNvPr>
          <p:cNvSpPr>
            <a:spLocks noGrp="1"/>
          </p:cNvSpPr>
          <p:nvPr>
            <p:ph type="title"/>
          </p:nvPr>
        </p:nvSpPr>
        <p:spPr>
          <a:xfrm>
            <a:off x="314325" y="221953"/>
            <a:ext cx="7886700" cy="800918"/>
          </a:xfrm>
        </p:spPr>
        <p:txBody>
          <a:bodyPr>
            <a:normAutofit/>
          </a:bodyPr>
          <a:lstStyle/>
          <a:p>
            <a:r>
              <a:rPr lang="en-US" dirty="0"/>
              <a:t>Introduction to the HRM EM program</a:t>
            </a:r>
          </a:p>
        </p:txBody>
      </p:sp>
      <p:sp>
        <p:nvSpPr>
          <p:cNvPr id="3" name="Content Placeholder 2">
            <a:extLst>
              <a:ext uri="{FF2B5EF4-FFF2-40B4-BE49-F238E27FC236}">
                <a16:creationId xmlns:a16="http://schemas.microsoft.com/office/drawing/2014/main" id="{3158960A-512D-AA4E-A61B-8C895B676615}"/>
              </a:ext>
            </a:extLst>
          </p:cNvPr>
          <p:cNvSpPr>
            <a:spLocks noGrp="1"/>
          </p:cNvSpPr>
          <p:nvPr>
            <p:ph idx="1"/>
          </p:nvPr>
        </p:nvSpPr>
        <p:spPr>
          <a:xfrm>
            <a:off x="314325" y="1022871"/>
            <a:ext cx="7886700" cy="1425861"/>
          </a:xfrm>
        </p:spPr>
        <p:txBody>
          <a:bodyPr>
            <a:normAutofit/>
          </a:bodyPr>
          <a:lstStyle/>
          <a:p>
            <a:r>
              <a:rPr lang="en-US" sz="1600" dirty="0"/>
              <a:t>In 1990, the NS Legislature passed the </a:t>
            </a:r>
            <a:r>
              <a:rPr lang="en-US" sz="1600" dirty="0">
                <a:hlinkClick r:id="rId3"/>
              </a:rPr>
              <a:t>Emergency Management Act</a:t>
            </a:r>
            <a:endParaRPr lang="en-US" sz="1600" dirty="0"/>
          </a:p>
          <a:p>
            <a:pPr lvl="1"/>
            <a:r>
              <a:rPr lang="en-US" dirty="0"/>
              <a:t>This means that each municipality in NS must have:</a:t>
            </a:r>
          </a:p>
          <a:p>
            <a:pPr lvl="1"/>
            <a:endParaRPr lang="en-US" dirty="0"/>
          </a:p>
          <a:p>
            <a:pPr lvl="1"/>
            <a:endParaRPr lang="en-US" dirty="0"/>
          </a:p>
          <a:p>
            <a:pPr marL="0" lvl="2">
              <a:spcBef>
                <a:spcPts val="0"/>
              </a:spcBef>
            </a:pPr>
            <a:endParaRPr lang="en-US" dirty="0"/>
          </a:p>
          <a:p>
            <a:pPr marL="0" lvl="2">
              <a:spcBef>
                <a:spcPts val="0"/>
              </a:spcBef>
            </a:pPr>
            <a:endParaRPr lang="en-US" dirty="0"/>
          </a:p>
          <a:p>
            <a:pPr lvl="2"/>
            <a:endParaRPr lang="en-US" dirty="0"/>
          </a:p>
        </p:txBody>
      </p:sp>
      <p:graphicFrame>
        <p:nvGraphicFramePr>
          <p:cNvPr id="4" name="Table 4">
            <a:extLst>
              <a:ext uri="{FF2B5EF4-FFF2-40B4-BE49-F238E27FC236}">
                <a16:creationId xmlns:a16="http://schemas.microsoft.com/office/drawing/2014/main" id="{2D1260F6-5C8C-2A40-943A-947B7D8F4884}"/>
              </a:ext>
            </a:extLst>
          </p:cNvPr>
          <p:cNvGraphicFramePr>
            <a:graphicFrameLocks noGrp="1"/>
          </p:cNvGraphicFramePr>
          <p:nvPr>
            <p:extLst>
              <p:ext uri="{D42A27DB-BD31-4B8C-83A1-F6EECF244321}">
                <p14:modId xmlns:p14="http://schemas.microsoft.com/office/powerpoint/2010/main" val="3542089375"/>
              </p:ext>
            </p:extLst>
          </p:nvPr>
        </p:nvGraphicFramePr>
        <p:xfrm>
          <a:off x="314325" y="1823790"/>
          <a:ext cx="8515350" cy="4812258"/>
        </p:xfrm>
        <a:graphic>
          <a:graphicData uri="http://schemas.openxmlformats.org/drawingml/2006/table">
            <a:tbl>
              <a:tblPr firstRow="1" bandRow="1">
                <a:tableStyleId>{93296810-A885-4BE3-A3E7-6D5BEEA58F35}</a:tableStyleId>
              </a:tblPr>
              <a:tblGrid>
                <a:gridCol w="2723343">
                  <a:extLst>
                    <a:ext uri="{9D8B030D-6E8A-4147-A177-3AD203B41FA5}">
                      <a16:colId xmlns:a16="http://schemas.microsoft.com/office/drawing/2014/main" val="851571880"/>
                    </a:ext>
                  </a:extLst>
                </a:gridCol>
                <a:gridCol w="812031">
                  <a:extLst>
                    <a:ext uri="{9D8B030D-6E8A-4147-A177-3AD203B41FA5}">
                      <a16:colId xmlns:a16="http://schemas.microsoft.com/office/drawing/2014/main" val="3367496127"/>
                    </a:ext>
                  </a:extLst>
                </a:gridCol>
                <a:gridCol w="4979976">
                  <a:extLst>
                    <a:ext uri="{9D8B030D-6E8A-4147-A177-3AD203B41FA5}">
                      <a16:colId xmlns:a16="http://schemas.microsoft.com/office/drawing/2014/main" val="2013739048"/>
                    </a:ext>
                  </a:extLst>
                </a:gridCol>
              </a:tblGrid>
              <a:tr h="371962">
                <a:tc gridSpan="3">
                  <a:txBody>
                    <a:bodyPr/>
                    <a:lstStyle/>
                    <a:p>
                      <a:pPr algn="ctr"/>
                      <a:r>
                        <a:rPr lang="en-US" sz="1800" dirty="0"/>
                        <a:t>HRM Emergency Management Act Report Card</a:t>
                      </a:r>
                    </a:p>
                  </a:txBody>
                  <a:tcPr marL="68580" marR="68580" marT="34290" marB="34290" anchor="ctr"/>
                </a:tc>
                <a:tc hMerge="1">
                  <a:txBody>
                    <a:bodyPr/>
                    <a:lstStyle/>
                    <a:p>
                      <a:r>
                        <a:rPr lang="en-US" sz="1800" dirty="0"/>
                        <a:t>HRM Emergency Management Act Report Card</a:t>
                      </a:r>
                    </a:p>
                  </a:txBody>
                  <a:tcPr marL="68580" marR="68580" marT="34290" marB="34290"/>
                </a:tc>
                <a:tc hMerge="1">
                  <a:txBody>
                    <a:bodyPr/>
                    <a:lstStyle/>
                    <a:p>
                      <a:endParaRPr lang="en-US"/>
                    </a:p>
                  </a:txBody>
                  <a:tcPr/>
                </a:tc>
                <a:extLst>
                  <a:ext uri="{0D108BD9-81ED-4DB2-BD59-A6C34878D82A}">
                    <a16:rowId xmlns:a16="http://schemas.microsoft.com/office/drawing/2014/main" val="3447561995"/>
                  </a:ext>
                </a:extLst>
              </a:tr>
              <a:tr h="805053">
                <a:tc>
                  <a:txBody>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 Emergency Management By-Law</a:t>
                      </a:r>
                      <a:endParaRPr kumimoji="0" lang="en-CA" sz="14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endParaRPr lang="en-US" sz="1000" dirty="0"/>
                    </a:p>
                  </a:txBody>
                  <a:tcPr marL="68580" marR="68580" marT="34290" marB="34290"/>
                </a:tc>
                <a:tc>
                  <a:txBody>
                    <a:bodyPr/>
                    <a:lstStyle/>
                    <a:p>
                      <a:r>
                        <a:rPr lang="en-CA" sz="1400" dirty="0">
                          <a:hlinkClick r:id="rId4"/>
                        </a:rPr>
                        <a:t>BY-LAW NUMBER E-100 </a:t>
                      </a:r>
                      <a:r>
                        <a:rPr lang="en-CA" sz="1400" dirty="0"/>
                        <a:t>– Respecting of a prompt and coordinated response to an emergency</a:t>
                      </a:r>
                      <a:endParaRPr lang="en-US" sz="1400" dirty="0"/>
                    </a:p>
                  </a:txBody>
                  <a:tcPr marL="68580" marR="68580" marT="34290" marB="34290"/>
                </a:tc>
                <a:extLst>
                  <a:ext uri="{0D108BD9-81ED-4DB2-BD59-A6C34878D82A}">
                    <a16:rowId xmlns:a16="http://schemas.microsoft.com/office/drawing/2014/main" val="1554533518"/>
                  </a:ext>
                </a:extLst>
              </a:tr>
              <a:tr h="832947">
                <a:tc>
                  <a:txBody>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 Emergency Management Organization</a:t>
                      </a:r>
                      <a:endParaRPr kumimoji="0" lang="en-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2321676595"/>
                  </a:ext>
                </a:extLst>
              </a:tr>
              <a:tr h="1090679">
                <a:tc>
                  <a:txBody>
                    <a:bodyPr/>
                    <a:lstStyle/>
                    <a:p>
                      <a:pPr marL="228600" marR="0" lvl="0" indent="-228600" algn="l" defTabSz="914400" rtl="0" eaLnBrk="1" fontAlgn="t"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 Emergency Management Director</a:t>
                      </a:r>
                      <a:endParaRPr kumimoji="0" lang="en-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endParaRPr lang="en-US" sz="1000" dirty="0"/>
                    </a:p>
                    <a:p>
                      <a:endParaRPr lang="en-US" sz="1000" dirty="0"/>
                    </a:p>
                  </a:txBody>
                  <a:tcPr marL="68580" marR="68580" marT="34290" marB="34290"/>
                </a:tc>
                <a:tc>
                  <a:txBody>
                    <a:bodyPr/>
                    <a:lstStyle/>
                    <a:p>
                      <a:r>
                        <a:rPr lang="en-US" sz="1400" dirty="0"/>
                        <a:t>Erica Fleck – </a:t>
                      </a:r>
                      <a:r>
                        <a:rPr lang="en-CA" sz="1400" b="0" i="0" kern="1200" dirty="0">
                          <a:solidFill>
                            <a:schemeClr val="dk1"/>
                          </a:solidFill>
                          <a:effectLst/>
                          <a:latin typeface="+mn-lt"/>
                          <a:ea typeface="+mn-ea"/>
                          <a:cs typeface="+mn-cs"/>
                        </a:rPr>
                        <a:t>HEM Emergency Management Director</a:t>
                      </a:r>
                    </a:p>
                    <a:p>
                      <a:endParaRPr lang="en-CA" sz="1400" b="0" i="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39895920"/>
                  </a:ext>
                </a:extLst>
              </a:tr>
              <a:tr h="836914">
                <a:tc>
                  <a:txBody>
                    <a:bodyPr/>
                    <a:lstStyle/>
                    <a:p>
                      <a:pPr marL="228600" marR="0" lvl="0" indent="-228600" algn="l" defTabSz="914400" rtl="0" eaLnBrk="1" fontAlgn="t"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 executive planning committee</a:t>
                      </a:r>
                    </a:p>
                  </a:txBody>
                  <a:tcPr marL="68580" marR="68580" marT="34290" marB="34290"/>
                </a:tc>
                <a:tc>
                  <a:txBody>
                    <a:bodyPr/>
                    <a:lstStyle/>
                    <a:p>
                      <a:endParaRPr lang="en-US" sz="1000" dirty="0"/>
                    </a:p>
                  </a:txBody>
                  <a:tcPr marL="68580" marR="68580" marT="34290" marB="34290"/>
                </a:tc>
                <a:tc>
                  <a:txBody>
                    <a:bodyPr/>
                    <a:lstStyle/>
                    <a:p>
                      <a:r>
                        <a:rPr lang="en-CA" sz="1400" dirty="0"/>
                        <a:t>EMO Planning Committee</a:t>
                      </a:r>
                      <a:endParaRPr lang="en-US" sz="1400" dirty="0"/>
                    </a:p>
                  </a:txBody>
                  <a:tcPr marL="68580" marR="68580" marT="34290" marB="34290"/>
                </a:tc>
                <a:extLst>
                  <a:ext uri="{0D108BD9-81ED-4DB2-BD59-A6C34878D82A}">
                    <a16:rowId xmlns:a16="http://schemas.microsoft.com/office/drawing/2014/main" val="144959183"/>
                  </a:ext>
                </a:extLst>
              </a:tr>
              <a:tr h="874703">
                <a:tc>
                  <a:txBody>
                    <a:bodyPr/>
                    <a:lstStyle/>
                    <a:p>
                      <a:pPr marL="228600" marR="0" lvl="0" indent="-228600" algn="l" defTabSz="914400" rtl="0" eaLnBrk="1" fontAlgn="t" latinLnBrk="0" hangingPunct="1">
                        <a:lnSpc>
                          <a:spcPct val="15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Prepared and approved emergency plans </a:t>
                      </a:r>
                      <a:endParaRPr kumimoji="0" lang="en-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endParaRPr lang="en-US" sz="1000" dirty="0"/>
                    </a:p>
                  </a:txBody>
                  <a:tcPr marL="68580" marR="68580" marT="34290" marB="34290"/>
                </a:tc>
                <a:tc>
                  <a:txBody>
                    <a:bodyPr/>
                    <a:lstStyle/>
                    <a:p>
                      <a:r>
                        <a:rPr lang="en-US" sz="1400" dirty="0"/>
                        <a:t>HRM Municipal Emergency Plan</a:t>
                      </a:r>
                    </a:p>
                  </a:txBody>
                  <a:tcPr marL="68580" marR="68580" marT="34290" marB="34290"/>
                </a:tc>
                <a:extLst>
                  <a:ext uri="{0D108BD9-81ED-4DB2-BD59-A6C34878D82A}">
                    <a16:rowId xmlns:a16="http://schemas.microsoft.com/office/drawing/2014/main" val="2396954261"/>
                  </a:ext>
                </a:extLst>
              </a:tr>
            </a:tbl>
          </a:graphicData>
        </a:graphic>
      </p:graphicFrame>
      <p:pic>
        <p:nvPicPr>
          <p:cNvPr id="7" name="Graphic 6" descr="Checkmark with solid fill">
            <a:extLst>
              <a:ext uri="{FF2B5EF4-FFF2-40B4-BE49-F238E27FC236}">
                <a16:creationId xmlns:a16="http://schemas.microsoft.com/office/drawing/2014/main" id="{7E83B061-AC0A-7F4A-BF9F-547E3E6FB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1911" y="2225376"/>
            <a:ext cx="720671" cy="720671"/>
          </a:xfrm>
          <a:prstGeom prst="rect">
            <a:avLst/>
          </a:prstGeom>
        </p:spPr>
      </p:pic>
      <p:pic>
        <p:nvPicPr>
          <p:cNvPr id="8" name="Graphic 7" descr="Checkmark with solid fill">
            <a:extLst>
              <a:ext uri="{FF2B5EF4-FFF2-40B4-BE49-F238E27FC236}">
                <a16:creationId xmlns:a16="http://schemas.microsoft.com/office/drawing/2014/main" id="{ADE8C456-5A0D-4342-8A2F-F7057D4EE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1908" y="3068663"/>
            <a:ext cx="720671" cy="720671"/>
          </a:xfrm>
          <a:prstGeom prst="rect">
            <a:avLst/>
          </a:prstGeom>
        </p:spPr>
      </p:pic>
      <p:pic>
        <p:nvPicPr>
          <p:cNvPr id="9" name="Graphic 8" descr="Checkmark with solid fill">
            <a:extLst>
              <a:ext uri="{FF2B5EF4-FFF2-40B4-BE49-F238E27FC236}">
                <a16:creationId xmlns:a16="http://schemas.microsoft.com/office/drawing/2014/main" id="{751DFAEE-F745-0C4F-AD85-032FCF1B4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1908" y="4089883"/>
            <a:ext cx="720671" cy="720671"/>
          </a:xfrm>
          <a:prstGeom prst="rect">
            <a:avLst/>
          </a:prstGeom>
        </p:spPr>
      </p:pic>
      <p:pic>
        <p:nvPicPr>
          <p:cNvPr id="10" name="Graphic 9" descr="Checkmark with solid fill">
            <a:extLst>
              <a:ext uri="{FF2B5EF4-FFF2-40B4-BE49-F238E27FC236}">
                <a16:creationId xmlns:a16="http://schemas.microsoft.com/office/drawing/2014/main" id="{8F0BEC4E-C71B-974B-859F-9BD9F810A2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1908" y="5008821"/>
            <a:ext cx="720671" cy="720671"/>
          </a:xfrm>
          <a:prstGeom prst="rect">
            <a:avLst/>
          </a:prstGeom>
        </p:spPr>
      </p:pic>
      <p:pic>
        <p:nvPicPr>
          <p:cNvPr id="11" name="Graphic 10" descr="Checkmark with solid fill">
            <a:extLst>
              <a:ext uri="{FF2B5EF4-FFF2-40B4-BE49-F238E27FC236}">
                <a16:creationId xmlns:a16="http://schemas.microsoft.com/office/drawing/2014/main" id="{11B45281-3457-F643-A7FB-7B616205F0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1908" y="5770742"/>
            <a:ext cx="720671" cy="720671"/>
          </a:xfrm>
          <a:prstGeom prst="rect">
            <a:avLst/>
          </a:prstGeom>
        </p:spPr>
      </p:pic>
      <p:pic>
        <p:nvPicPr>
          <p:cNvPr id="12" name="Picture 11" descr="A blue and white logo&#10;&#10;Description automatically generated">
            <a:extLst>
              <a:ext uri="{FF2B5EF4-FFF2-40B4-BE49-F238E27FC236}">
                <a16:creationId xmlns:a16="http://schemas.microsoft.com/office/drawing/2014/main" id="{7825BCCE-E7E9-C601-DB9F-705169D38D0C}"/>
              </a:ext>
            </a:extLst>
          </p:cNvPr>
          <p:cNvPicPr>
            <a:picLocks noChangeAspect="1"/>
          </p:cNvPicPr>
          <p:nvPr/>
        </p:nvPicPr>
        <p:blipFill>
          <a:blip r:embed="rId7"/>
          <a:stretch>
            <a:fillRect/>
          </a:stretch>
        </p:blipFill>
        <p:spPr>
          <a:xfrm>
            <a:off x="3932510" y="3020552"/>
            <a:ext cx="2797826" cy="782729"/>
          </a:xfrm>
          <a:prstGeom prst="rect">
            <a:avLst/>
          </a:prstGeom>
        </p:spPr>
      </p:pic>
    </p:spTree>
    <p:extLst>
      <p:ext uri="{BB962C8B-B14F-4D97-AF65-F5344CB8AC3E}">
        <p14:creationId xmlns:p14="http://schemas.microsoft.com/office/powerpoint/2010/main" val="38279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B12E-967E-4C4E-948F-285833A98E1E}"/>
              </a:ext>
            </a:extLst>
          </p:cNvPr>
          <p:cNvSpPr>
            <a:spLocks noGrp="1"/>
          </p:cNvSpPr>
          <p:nvPr>
            <p:ph type="title"/>
          </p:nvPr>
        </p:nvSpPr>
        <p:spPr>
          <a:xfrm>
            <a:off x="508001" y="1142613"/>
            <a:ext cx="6447501" cy="990600"/>
          </a:xfrm>
        </p:spPr>
        <p:txBody>
          <a:bodyPr>
            <a:normAutofit fontScale="90000"/>
          </a:bodyPr>
          <a:lstStyle/>
          <a:p>
            <a:r>
              <a:rPr lang="en-US" dirty="0">
                <a:hlinkClick r:id="rId3"/>
              </a:rPr>
              <a:t>Halifax Municipal Emergency Plan</a:t>
            </a:r>
            <a:endParaRPr lang="en-US" dirty="0"/>
          </a:p>
        </p:txBody>
      </p:sp>
      <p:sp>
        <p:nvSpPr>
          <p:cNvPr id="3" name="Content Placeholder 2">
            <a:extLst>
              <a:ext uri="{FF2B5EF4-FFF2-40B4-BE49-F238E27FC236}">
                <a16:creationId xmlns:a16="http://schemas.microsoft.com/office/drawing/2014/main" id="{35C49A66-8D9E-234C-A015-26091C6AFDBC}"/>
              </a:ext>
            </a:extLst>
          </p:cNvPr>
          <p:cNvSpPr>
            <a:spLocks noGrp="1"/>
          </p:cNvSpPr>
          <p:nvPr>
            <p:ph idx="1"/>
          </p:nvPr>
        </p:nvSpPr>
        <p:spPr/>
        <p:txBody>
          <a:bodyPr>
            <a:normAutofit/>
          </a:bodyPr>
          <a:lstStyle/>
          <a:p>
            <a:r>
              <a:rPr lang="en-US" sz="2000" dirty="0"/>
              <a:t>This is where the JEM Teams gain the authority to carry out their functions, such as:</a:t>
            </a:r>
          </a:p>
          <a:p>
            <a:endParaRPr lang="en-US" sz="2000" dirty="0"/>
          </a:p>
          <a:p>
            <a:pPr lvl="1"/>
            <a:r>
              <a:rPr lang="en-US" sz="1800" dirty="0"/>
              <a:t>community relationship building</a:t>
            </a:r>
          </a:p>
          <a:p>
            <a:pPr lvl="1"/>
            <a:r>
              <a:rPr lang="en-CA" sz="1800" dirty="0"/>
              <a:t>emergency preparedness exercises</a:t>
            </a:r>
          </a:p>
          <a:p>
            <a:pPr lvl="1"/>
            <a:r>
              <a:rPr lang="en-CA" sz="1800" dirty="0"/>
              <a:t>reviewing and updating of evacuation profiles</a:t>
            </a:r>
          </a:p>
          <a:p>
            <a:pPr lvl="1"/>
            <a:r>
              <a:rPr lang="en-CA" sz="1800" dirty="0"/>
              <a:t>provide public education sessions for residents</a:t>
            </a:r>
          </a:p>
          <a:p>
            <a:pPr lvl="1"/>
            <a:r>
              <a:rPr lang="en-CA" sz="1800" dirty="0"/>
              <a:t>coordinating humanitarian efforts </a:t>
            </a:r>
            <a:endParaRPr lang="en-US" sz="1800" dirty="0"/>
          </a:p>
        </p:txBody>
      </p:sp>
      <p:pic>
        <p:nvPicPr>
          <p:cNvPr id="5" name="Graphic 4" descr="Chevron arrows with solid fill">
            <a:extLst>
              <a:ext uri="{FF2B5EF4-FFF2-40B4-BE49-F238E27FC236}">
                <a16:creationId xmlns:a16="http://schemas.microsoft.com/office/drawing/2014/main" id="{D6AB1783-09D2-AB48-9D13-C13037C83B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4956" y="4954012"/>
            <a:ext cx="892970" cy="557213"/>
          </a:xfrm>
          <a:prstGeom prst="rect">
            <a:avLst/>
          </a:prstGeom>
        </p:spPr>
      </p:pic>
      <p:sp>
        <p:nvSpPr>
          <p:cNvPr id="6" name="TextBox 5">
            <a:extLst>
              <a:ext uri="{FF2B5EF4-FFF2-40B4-BE49-F238E27FC236}">
                <a16:creationId xmlns:a16="http://schemas.microsoft.com/office/drawing/2014/main" id="{2DBDBF08-C2C1-794B-B59D-9CE846856361}"/>
              </a:ext>
            </a:extLst>
          </p:cNvPr>
          <p:cNvSpPr txBox="1"/>
          <p:nvPr/>
        </p:nvSpPr>
        <p:spPr>
          <a:xfrm>
            <a:off x="5867926" y="4978702"/>
            <a:ext cx="2501159" cy="507831"/>
          </a:xfrm>
          <a:prstGeom prst="rect">
            <a:avLst/>
          </a:prstGeom>
          <a:noFill/>
        </p:spPr>
        <p:txBody>
          <a:bodyPr wrap="square" rtlCol="0">
            <a:spAutoFit/>
          </a:bodyPr>
          <a:lstStyle/>
          <a:p>
            <a:r>
              <a:rPr lang="en-US" sz="1350" dirty="0"/>
              <a:t>This is where Comfort Centers fall</a:t>
            </a:r>
          </a:p>
        </p:txBody>
      </p:sp>
    </p:spTree>
    <p:extLst>
      <p:ext uri="{BB962C8B-B14F-4D97-AF65-F5344CB8AC3E}">
        <p14:creationId xmlns:p14="http://schemas.microsoft.com/office/powerpoint/2010/main" val="362886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1670F-FDC0-1146-BB8C-EE7BD29E2BA3}"/>
              </a:ext>
            </a:extLst>
          </p:cNvPr>
          <p:cNvSpPr>
            <a:spLocks noGrp="1"/>
          </p:cNvSpPr>
          <p:nvPr>
            <p:ph type="title"/>
          </p:nvPr>
        </p:nvSpPr>
        <p:spPr>
          <a:xfrm>
            <a:off x="609599" y="609600"/>
            <a:ext cx="6347713" cy="661261"/>
          </a:xfrm>
        </p:spPr>
        <p:txBody>
          <a:bodyPr>
            <a:normAutofit fontScale="90000"/>
          </a:bodyPr>
          <a:lstStyle/>
          <a:p>
            <a:r>
              <a:rPr lang="en-CA" altLang="en-US" dirty="0">
                <a:solidFill>
                  <a:schemeClr val="tx2"/>
                </a:solidFill>
              </a:rPr>
              <a:t>Telecommunications options</a:t>
            </a:r>
            <a:br>
              <a:rPr lang="en-CA" altLang="en-US" dirty="0">
                <a:solidFill>
                  <a:schemeClr val="tx2"/>
                </a:solidFill>
              </a:rPr>
            </a:br>
            <a:br>
              <a:rPr lang="en-CA" altLang="en-US" dirty="0">
                <a:solidFill>
                  <a:schemeClr val="tx2"/>
                </a:solidFill>
              </a:rPr>
            </a:br>
            <a:r>
              <a:rPr lang="en-CA" altLang="en-US" dirty="0">
                <a:solidFill>
                  <a:schemeClr val="tx2"/>
                </a:solidFill>
              </a:rPr>
              <a:t>99% of the time communication will follow normal methods:</a:t>
            </a:r>
            <a:br>
              <a:rPr lang="en-CA" altLang="en-US" dirty="0">
                <a:solidFill>
                  <a:schemeClr val="tx2"/>
                </a:solidFill>
              </a:rPr>
            </a:br>
            <a:br>
              <a:rPr lang="en-CA" altLang="en-US" dirty="0">
                <a:solidFill>
                  <a:schemeClr val="tx2"/>
                </a:solidFill>
              </a:rPr>
            </a:br>
            <a:br>
              <a:rPr lang="en-CA" altLang="en-US" dirty="0">
                <a:solidFill>
                  <a:schemeClr val="tx2"/>
                </a:solidFill>
              </a:rPr>
            </a:br>
            <a:br>
              <a:rPr lang="en-CA" altLang="en-US" dirty="0">
                <a:solidFill>
                  <a:schemeClr val="tx2"/>
                </a:solidFill>
              </a:rPr>
            </a:br>
            <a:r>
              <a:rPr lang="en-CA" altLang="en-US" dirty="0">
                <a:solidFill>
                  <a:schemeClr val="tx2"/>
                </a:solidFill>
              </a:rPr>
              <a:t>When conditions require it, Comfort Centres can use:</a:t>
            </a:r>
            <a:br>
              <a:rPr lang="en-CA" altLang="en-US" dirty="0">
                <a:solidFill>
                  <a:schemeClr val="tx2"/>
                </a:solidFill>
              </a:rPr>
            </a:br>
            <a:br>
              <a:rPr lang="en-CA" altLang="en-US" dirty="0">
                <a:solidFill>
                  <a:schemeClr val="tx2"/>
                </a:solidFill>
              </a:rPr>
            </a:br>
            <a:br>
              <a:rPr lang="en-CA" altLang="en-US" dirty="0">
                <a:solidFill>
                  <a:schemeClr val="tx2"/>
                </a:solidFill>
              </a:rPr>
            </a:br>
            <a:br>
              <a:rPr lang="en-CA" altLang="en-US" dirty="0">
                <a:solidFill>
                  <a:schemeClr val="tx2"/>
                </a:solidFill>
              </a:rPr>
            </a:br>
            <a:endParaRPr lang="en-US" dirty="0"/>
          </a:p>
        </p:txBody>
      </p:sp>
      <p:sp>
        <p:nvSpPr>
          <p:cNvPr id="3" name="Content Placeholder 2">
            <a:extLst>
              <a:ext uri="{FF2B5EF4-FFF2-40B4-BE49-F238E27FC236}">
                <a16:creationId xmlns:a16="http://schemas.microsoft.com/office/drawing/2014/main" id="{C6B0B452-711E-F242-B42D-73E9B6DECEE0}"/>
              </a:ext>
            </a:extLst>
          </p:cNvPr>
          <p:cNvSpPr>
            <a:spLocks noGrp="1"/>
          </p:cNvSpPr>
          <p:nvPr>
            <p:ph idx="1"/>
          </p:nvPr>
        </p:nvSpPr>
        <p:spPr>
          <a:xfrm>
            <a:off x="609599" y="2913681"/>
            <a:ext cx="6347713" cy="3471621"/>
          </a:xfrm>
        </p:spPr>
        <p:txBody>
          <a:bodyPr>
            <a:normAutofit/>
          </a:bodyPr>
          <a:lstStyle/>
          <a:p>
            <a:r>
              <a:rPr lang="en-CA" altLang="en-US" dirty="0"/>
              <a:t>Existing facility telephones</a:t>
            </a:r>
          </a:p>
          <a:p>
            <a:r>
              <a:rPr lang="en-CA" altLang="en-US" dirty="0"/>
              <a:t>Cell phones</a:t>
            </a:r>
          </a:p>
          <a:p>
            <a:r>
              <a:rPr lang="en-CA" altLang="en-US" dirty="0"/>
              <a:t>Email</a:t>
            </a:r>
          </a:p>
          <a:p>
            <a:endParaRPr lang="en-CA" altLang="en-US" dirty="0"/>
          </a:p>
          <a:p>
            <a:endParaRPr lang="en-CA" altLang="en-US" dirty="0"/>
          </a:p>
          <a:p>
            <a:pPr marL="0" indent="0">
              <a:buNone/>
            </a:pPr>
            <a:endParaRPr lang="en-CA" altLang="en-US" dirty="0"/>
          </a:p>
          <a:p>
            <a:r>
              <a:rPr lang="en-CA" altLang="en-US" dirty="0">
                <a:solidFill>
                  <a:schemeClr val="tx2"/>
                </a:solidFill>
              </a:rPr>
              <a:t>Two-way radios</a:t>
            </a:r>
          </a:p>
          <a:p>
            <a:r>
              <a:rPr lang="en-CA" altLang="en-US" dirty="0">
                <a:solidFill>
                  <a:schemeClr val="tx2"/>
                </a:solidFill>
              </a:rPr>
              <a:t>Amateur Radio</a:t>
            </a:r>
            <a:endParaRPr lang="en-CA" altLang="en-US" dirty="0"/>
          </a:p>
          <a:p>
            <a:pPr marL="0" indent="0">
              <a:buNone/>
            </a:pPr>
            <a:endParaRPr lang="en-CA" altLang="en-US" dirty="0"/>
          </a:p>
          <a:p>
            <a:endParaRPr lang="en-US" dirty="0"/>
          </a:p>
        </p:txBody>
      </p:sp>
    </p:spTree>
    <p:extLst>
      <p:ext uri="{BB962C8B-B14F-4D97-AF65-F5344CB8AC3E}">
        <p14:creationId xmlns:p14="http://schemas.microsoft.com/office/powerpoint/2010/main" val="5841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81CD01-BA5E-AD4D-AD35-FF20E648E035}"/>
              </a:ext>
            </a:extLst>
          </p:cNvPr>
          <p:cNvPicPr>
            <a:picLocks noChangeAspect="1"/>
          </p:cNvPicPr>
          <p:nvPr/>
        </p:nvPicPr>
        <p:blipFill>
          <a:blip r:embed="rId3"/>
          <a:srcRect l="9029" r="9029"/>
          <a:stretch/>
        </p:blipFill>
        <p:spPr>
          <a:xfrm>
            <a:off x="0" y="-232475"/>
            <a:ext cx="9144000" cy="7237709"/>
          </a:xfrm>
          <a:prstGeom prst="rect">
            <a:avLst/>
          </a:prstGeom>
        </p:spPr>
      </p:pic>
      <p:sp>
        <p:nvSpPr>
          <p:cNvPr id="2" name="Title 1">
            <a:extLst>
              <a:ext uri="{FF2B5EF4-FFF2-40B4-BE49-F238E27FC236}">
                <a16:creationId xmlns:a16="http://schemas.microsoft.com/office/drawing/2014/main" id="{5F50E0B6-6E1B-ED45-B58A-9AA3B7AAD2C1}"/>
              </a:ext>
            </a:extLst>
          </p:cNvPr>
          <p:cNvSpPr>
            <a:spLocks noGrp="1"/>
          </p:cNvSpPr>
          <p:nvPr>
            <p:ph type="title"/>
          </p:nvPr>
        </p:nvSpPr>
        <p:spPr>
          <a:xfrm>
            <a:off x="407059" y="594242"/>
            <a:ext cx="2878582" cy="1241612"/>
          </a:xfrm>
          <a:noFill/>
        </p:spPr>
        <p:txBody>
          <a:bodyPr anchor="b">
            <a:normAutofit fontScale="90000"/>
          </a:bodyPr>
          <a:lstStyle/>
          <a:p>
            <a:r>
              <a:rPr lang="en-CA" sz="3000" dirty="0">
                <a:ln w="0"/>
                <a:effectLst>
                  <a:outerShdw blurRad="38100" dist="25400" dir="5400000" algn="ctr" rotWithShape="0">
                    <a:srgbClr val="6E747A">
                      <a:alpha val="43000"/>
                    </a:srgbClr>
                  </a:outerShdw>
                </a:effectLst>
              </a:rPr>
              <a:t>Joint Emergency Management Teams (JEM)</a:t>
            </a:r>
            <a:endParaRPr lang="en-US" sz="3000" dirty="0">
              <a:ln w="0"/>
              <a:effectLst>
                <a:outerShdw blurRad="38100" dist="25400" dir="5400000" algn="ctr" rotWithShape="0">
                  <a:srgbClr val="6E747A">
                    <a:alpha val="43000"/>
                  </a:srgbClr>
                </a:outerShdw>
              </a:effectLst>
            </a:endParaRPr>
          </a:p>
        </p:txBody>
      </p:sp>
      <p:sp>
        <p:nvSpPr>
          <p:cNvPr id="5" name="Content Placeholder 4">
            <a:extLst>
              <a:ext uri="{FF2B5EF4-FFF2-40B4-BE49-F238E27FC236}">
                <a16:creationId xmlns:a16="http://schemas.microsoft.com/office/drawing/2014/main" id="{319EF9AF-7BE3-2117-DDF7-2751A744867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110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645B-F6A4-3C47-AE0B-72F98301EEBB}"/>
              </a:ext>
            </a:extLst>
          </p:cNvPr>
          <p:cNvSpPr>
            <a:spLocks noGrp="1"/>
          </p:cNvSpPr>
          <p:nvPr>
            <p:ph type="title"/>
          </p:nvPr>
        </p:nvSpPr>
        <p:spPr>
          <a:xfrm>
            <a:off x="719172" y="116174"/>
            <a:ext cx="5619635" cy="1216741"/>
          </a:xfrm>
        </p:spPr>
        <p:txBody>
          <a:bodyPr>
            <a:normAutofit/>
          </a:bodyPr>
          <a:lstStyle/>
          <a:p>
            <a:r>
              <a:rPr lang="en-US" dirty="0"/>
              <a:t>Joint Emergency Management Teams (JEM)</a:t>
            </a:r>
          </a:p>
        </p:txBody>
      </p:sp>
      <p:sp>
        <p:nvSpPr>
          <p:cNvPr id="8" name="Content Placeholder 7">
            <a:extLst>
              <a:ext uri="{FF2B5EF4-FFF2-40B4-BE49-F238E27FC236}">
                <a16:creationId xmlns:a16="http://schemas.microsoft.com/office/drawing/2014/main" id="{49DDC3C1-2107-4446-9E72-EB368CEE0606}"/>
              </a:ext>
            </a:extLst>
          </p:cNvPr>
          <p:cNvSpPr>
            <a:spLocks noGrp="1"/>
          </p:cNvSpPr>
          <p:nvPr>
            <p:ph idx="1"/>
          </p:nvPr>
        </p:nvSpPr>
        <p:spPr>
          <a:xfrm>
            <a:off x="539079" y="3099661"/>
            <a:ext cx="2777558" cy="3622946"/>
          </a:xfrm>
        </p:spPr>
        <p:txBody>
          <a:bodyPr>
            <a:normAutofit fontScale="92500"/>
          </a:bodyPr>
          <a:lstStyle/>
          <a:p>
            <a:r>
              <a:rPr lang="en-CA" sz="2000" dirty="0"/>
              <a:t>Areas of focus:</a:t>
            </a:r>
          </a:p>
          <a:p>
            <a:pPr lvl="1"/>
            <a:r>
              <a:rPr lang="en-CA" sz="2000" dirty="0"/>
              <a:t>Comfort Centre management</a:t>
            </a:r>
          </a:p>
          <a:p>
            <a:pPr lvl="1"/>
            <a:r>
              <a:rPr lang="en-CA" sz="2000" dirty="0"/>
              <a:t>Community Status Reporters</a:t>
            </a:r>
          </a:p>
          <a:p>
            <a:pPr lvl="1"/>
            <a:r>
              <a:rPr lang="en-CA" sz="2000" dirty="0"/>
              <a:t>Public education</a:t>
            </a:r>
          </a:p>
          <a:p>
            <a:pPr lvl="1"/>
            <a:r>
              <a:rPr lang="en-CA" sz="2000" dirty="0"/>
              <a:t>Emergency preparedness</a:t>
            </a:r>
          </a:p>
          <a:p>
            <a:pPr lvl="1"/>
            <a:r>
              <a:rPr lang="en-CA" sz="2000" dirty="0"/>
              <a:t>JEM Support centers</a:t>
            </a:r>
          </a:p>
          <a:p>
            <a:endParaRPr lang="en-US" sz="1500" dirty="0"/>
          </a:p>
        </p:txBody>
      </p:sp>
      <p:sp>
        <p:nvSpPr>
          <p:cNvPr id="7" name="Content Placeholder 7">
            <a:extLst>
              <a:ext uri="{FF2B5EF4-FFF2-40B4-BE49-F238E27FC236}">
                <a16:creationId xmlns:a16="http://schemas.microsoft.com/office/drawing/2014/main" id="{3C96842B-F1C7-A14F-843E-B5DB6F0ADF32}"/>
              </a:ext>
            </a:extLst>
          </p:cNvPr>
          <p:cNvSpPr txBox="1">
            <a:spLocks/>
          </p:cNvSpPr>
          <p:nvPr/>
        </p:nvSpPr>
        <p:spPr>
          <a:xfrm>
            <a:off x="3967789" y="3235055"/>
            <a:ext cx="3493274" cy="362294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CA" sz="1900" dirty="0"/>
              <a:t>Special Projects:</a:t>
            </a:r>
          </a:p>
          <a:p>
            <a:pPr lvl="1"/>
            <a:r>
              <a:rPr lang="en-CA" sz="1900" dirty="0"/>
              <a:t>Cataloguing Bridges </a:t>
            </a:r>
          </a:p>
          <a:p>
            <a:pPr lvl="1"/>
            <a:r>
              <a:rPr lang="en-CA" sz="1900" dirty="0"/>
              <a:t>Evacuation Plans for communities</a:t>
            </a:r>
            <a:endParaRPr lang="en-US" sz="1500" dirty="0"/>
          </a:p>
          <a:p>
            <a:pPr lvl="1"/>
            <a:r>
              <a:rPr lang="en-US" sz="1500" dirty="0"/>
              <a:t>Community outreach/Emergency preparedness programs</a:t>
            </a:r>
            <a:endParaRPr lang="en-CA" sz="1900" dirty="0"/>
          </a:p>
        </p:txBody>
      </p:sp>
      <p:pic>
        <p:nvPicPr>
          <p:cNvPr id="4" name="Graphic 3" descr="Magnifying glass with solid fill">
            <a:extLst>
              <a:ext uri="{FF2B5EF4-FFF2-40B4-BE49-F238E27FC236}">
                <a16:creationId xmlns:a16="http://schemas.microsoft.com/office/drawing/2014/main" id="{83643515-D568-8D49-AD8E-8ADA63778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161" y="1578591"/>
            <a:ext cx="1275394" cy="1275394"/>
          </a:xfrm>
          <a:prstGeom prst="rect">
            <a:avLst/>
          </a:prstGeom>
        </p:spPr>
      </p:pic>
      <p:pic>
        <p:nvPicPr>
          <p:cNvPr id="6" name="Graphic 5" descr="Meeting with solid fill">
            <a:extLst>
              <a:ext uri="{FF2B5EF4-FFF2-40B4-BE49-F238E27FC236}">
                <a16:creationId xmlns:a16="http://schemas.microsoft.com/office/drawing/2014/main" id="{28A1773A-822B-EF4C-9203-692AFA55D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0045" y="1588200"/>
            <a:ext cx="1248762" cy="1275394"/>
          </a:xfrm>
          <a:prstGeom prst="rect">
            <a:avLst/>
          </a:prstGeom>
        </p:spPr>
      </p:pic>
    </p:spTree>
    <p:extLst>
      <p:ext uri="{BB962C8B-B14F-4D97-AF65-F5344CB8AC3E}">
        <p14:creationId xmlns:p14="http://schemas.microsoft.com/office/powerpoint/2010/main" val="277960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D430-C917-F347-9A34-5CE7C9E74A09}"/>
              </a:ext>
            </a:extLst>
          </p:cNvPr>
          <p:cNvSpPr>
            <a:spLocks noGrp="1"/>
          </p:cNvSpPr>
          <p:nvPr>
            <p:ph type="title"/>
          </p:nvPr>
        </p:nvSpPr>
        <p:spPr/>
        <p:txBody>
          <a:bodyPr/>
          <a:lstStyle/>
          <a:p>
            <a:r>
              <a:rPr lang="en-US" dirty="0"/>
              <a:t>Mass Notification System</a:t>
            </a:r>
          </a:p>
        </p:txBody>
      </p:sp>
      <p:sp>
        <p:nvSpPr>
          <p:cNvPr id="3" name="Content Placeholder 2">
            <a:extLst>
              <a:ext uri="{FF2B5EF4-FFF2-40B4-BE49-F238E27FC236}">
                <a16:creationId xmlns:a16="http://schemas.microsoft.com/office/drawing/2014/main" id="{643B5353-7718-7745-AB32-37AE556AE5DE}"/>
              </a:ext>
            </a:extLst>
          </p:cNvPr>
          <p:cNvSpPr>
            <a:spLocks noGrp="1"/>
          </p:cNvSpPr>
          <p:nvPr>
            <p:ph idx="1"/>
          </p:nvPr>
        </p:nvSpPr>
        <p:spPr>
          <a:xfrm>
            <a:off x="508001" y="4227390"/>
            <a:ext cx="6447501" cy="990600"/>
          </a:xfrm>
        </p:spPr>
        <p:txBody>
          <a:bodyPr>
            <a:normAutofit/>
          </a:bodyPr>
          <a:lstStyle/>
          <a:p>
            <a:r>
              <a:rPr lang="en-CA" sz="1650" dirty="0" err="1"/>
              <a:t>hfxALERT</a:t>
            </a:r>
            <a:r>
              <a:rPr lang="en-CA" sz="1650" dirty="0"/>
              <a:t> is the  mass notification system for the municipality, keeping residents informed about emergencies and operations updates. </a:t>
            </a:r>
            <a:r>
              <a:rPr lang="en-CA" sz="1650" dirty="0" err="1"/>
              <a:t>HfxALERT</a:t>
            </a:r>
            <a:r>
              <a:rPr lang="en-CA" sz="1650" dirty="0"/>
              <a:t> is also used to activate JEM Teams.</a:t>
            </a:r>
            <a:endParaRPr lang="en-US" sz="1650" dirty="0"/>
          </a:p>
          <a:p>
            <a:endParaRPr lang="en-CA" dirty="0"/>
          </a:p>
        </p:txBody>
      </p:sp>
      <p:pic>
        <p:nvPicPr>
          <p:cNvPr id="5" name="Picture 4" descr="Text&#10;&#10;Description automatically generated">
            <a:extLst>
              <a:ext uri="{FF2B5EF4-FFF2-40B4-BE49-F238E27FC236}">
                <a16:creationId xmlns:a16="http://schemas.microsoft.com/office/drawing/2014/main" id="{B8017249-8C3A-9648-B0AA-3029557FC6AB}"/>
              </a:ext>
            </a:extLst>
          </p:cNvPr>
          <p:cNvPicPr>
            <a:picLocks noChangeAspect="1"/>
          </p:cNvPicPr>
          <p:nvPr/>
        </p:nvPicPr>
        <p:blipFill>
          <a:blip r:embed="rId3"/>
          <a:stretch>
            <a:fillRect/>
          </a:stretch>
        </p:blipFill>
        <p:spPr>
          <a:xfrm>
            <a:off x="2068310" y="2057285"/>
            <a:ext cx="3326882" cy="1922570"/>
          </a:xfrm>
          <a:prstGeom prst="rect">
            <a:avLst/>
          </a:prstGeom>
        </p:spPr>
      </p:pic>
    </p:spTree>
    <p:extLst>
      <p:ext uri="{BB962C8B-B14F-4D97-AF65-F5344CB8AC3E}">
        <p14:creationId xmlns:p14="http://schemas.microsoft.com/office/powerpoint/2010/main" val="37814451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32265</TotalTime>
  <Words>2170</Words>
  <Application>Microsoft Office PowerPoint</Application>
  <PresentationFormat>On-screen Show (4:3)</PresentationFormat>
  <Paragraphs>336</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Times New Roman</vt:lpstr>
      <vt:lpstr>Trebuchet MS</vt:lpstr>
      <vt:lpstr>Wingdings 3</vt:lpstr>
      <vt:lpstr>Facet</vt:lpstr>
      <vt:lpstr>Comfort Centre Training</vt:lpstr>
      <vt:lpstr>Welcome and Thanks for being here!</vt:lpstr>
      <vt:lpstr>Purpose</vt:lpstr>
      <vt:lpstr>Introduction to the HRM EM program</vt:lpstr>
      <vt:lpstr>Halifax Municipal Emergency Plan</vt:lpstr>
      <vt:lpstr>Telecommunications options  99% of the time communication will follow normal methods:    When conditions require it, Comfort Centres can use:    </vt:lpstr>
      <vt:lpstr>Joint Emergency Management Teams (JEM)</vt:lpstr>
      <vt:lpstr>Joint Emergency Management Teams (JEM)</vt:lpstr>
      <vt:lpstr>Mass Notification System</vt:lpstr>
      <vt:lpstr>Relationship to Humanitarian Agencies</vt:lpstr>
      <vt:lpstr>Comfort Centres</vt:lpstr>
      <vt:lpstr>What is a Comfort Centre?</vt:lpstr>
      <vt:lpstr>Five elements of a Comfort Centre</vt:lpstr>
      <vt:lpstr>Comfort Centre Mechanics</vt:lpstr>
      <vt:lpstr>Why and how does a CC open?</vt:lpstr>
      <vt:lpstr>Deactivation</vt:lpstr>
      <vt:lpstr>Supervisory Positions within CC</vt:lpstr>
      <vt:lpstr>Expectations for Volunteer Staff</vt:lpstr>
      <vt:lpstr>Expectations of EM Division staff</vt:lpstr>
      <vt:lpstr>Comfort Centre Operations</vt:lpstr>
      <vt:lpstr>Opening the Comfort Centre</vt:lpstr>
      <vt:lpstr>Set up</vt:lpstr>
      <vt:lpstr>Needs to consider</vt:lpstr>
      <vt:lpstr>Situation Reports (Sit-Reps)</vt:lpstr>
      <vt:lpstr>Discussion Items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Comfort Center Training</dc:title>
  <dc:creator>Alishia Ivany</dc:creator>
  <cp:lastModifiedBy>Scott Fraser</cp:lastModifiedBy>
  <cp:revision>58</cp:revision>
  <dcterms:created xsi:type="dcterms:W3CDTF">2021-08-02T16:52:13Z</dcterms:created>
  <dcterms:modified xsi:type="dcterms:W3CDTF">2024-02-21T16:50:09Z</dcterms:modified>
</cp:coreProperties>
</file>