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  <p:sldMasterId id="2147483677" r:id="rId2"/>
  </p:sldMasterIdLst>
  <p:notesMasterIdLst>
    <p:notesMasterId r:id="rId58"/>
  </p:notesMasterIdLst>
  <p:handoutMasterIdLst>
    <p:handoutMasterId r:id="rId59"/>
  </p:handoutMasterIdLst>
  <p:sldIdLst>
    <p:sldId id="256" r:id="rId3"/>
    <p:sldId id="258" r:id="rId4"/>
    <p:sldId id="335" r:id="rId5"/>
    <p:sldId id="321" r:id="rId6"/>
    <p:sldId id="314" r:id="rId7"/>
    <p:sldId id="369" r:id="rId8"/>
    <p:sldId id="350" r:id="rId9"/>
    <p:sldId id="351" r:id="rId10"/>
    <p:sldId id="336" r:id="rId11"/>
    <p:sldId id="324" r:id="rId12"/>
    <p:sldId id="309" r:id="rId13"/>
    <p:sldId id="310" r:id="rId14"/>
    <p:sldId id="325" r:id="rId15"/>
    <p:sldId id="347" r:id="rId16"/>
    <p:sldId id="328" r:id="rId17"/>
    <p:sldId id="326" r:id="rId18"/>
    <p:sldId id="327" r:id="rId19"/>
    <p:sldId id="329" r:id="rId20"/>
    <p:sldId id="330" r:id="rId21"/>
    <p:sldId id="384" r:id="rId22"/>
    <p:sldId id="385" r:id="rId23"/>
    <p:sldId id="381" r:id="rId24"/>
    <p:sldId id="382" r:id="rId25"/>
    <p:sldId id="383" r:id="rId26"/>
    <p:sldId id="386" r:id="rId27"/>
    <p:sldId id="387" r:id="rId28"/>
    <p:sldId id="388" r:id="rId29"/>
    <p:sldId id="389" r:id="rId30"/>
    <p:sldId id="390" r:id="rId31"/>
    <p:sldId id="391" r:id="rId32"/>
    <p:sldId id="331" r:id="rId33"/>
    <p:sldId id="337" r:id="rId34"/>
    <p:sldId id="338" r:id="rId35"/>
    <p:sldId id="339" r:id="rId36"/>
    <p:sldId id="307" r:id="rId37"/>
    <p:sldId id="332" r:id="rId38"/>
    <p:sldId id="333" r:id="rId39"/>
    <p:sldId id="334" r:id="rId40"/>
    <p:sldId id="311" r:id="rId41"/>
    <p:sldId id="361" r:id="rId42"/>
    <p:sldId id="392" r:id="rId43"/>
    <p:sldId id="393" r:id="rId44"/>
    <p:sldId id="301" r:id="rId45"/>
    <p:sldId id="364" r:id="rId46"/>
    <p:sldId id="365" r:id="rId47"/>
    <p:sldId id="366" r:id="rId48"/>
    <p:sldId id="375" r:id="rId49"/>
    <p:sldId id="368" r:id="rId50"/>
    <p:sldId id="367" r:id="rId51"/>
    <p:sldId id="370" r:id="rId52"/>
    <p:sldId id="376" r:id="rId53"/>
    <p:sldId id="371" r:id="rId54"/>
    <p:sldId id="372" r:id="rId55"/>
    <p:sldId id="373" r:id="rId56"/>
    <p:sldId id="374" r:id="rId57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706"/>
    </p:cViewPr>
  </p:sorterViewPr>
  <p:notesViewPr>
    <p:cSldViewPr snapToGrid="0">
      <p:cViewPr varScale="1">
        <p:scale>
          <a:sx n="64" d="100"/>
          <a:sy n="64" d="100"/>
        </p:scale>
        <p:origin x="264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4170E0-0228-4B32-B196-8035580E2ED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7437E697-98D3-4AAD-824D-2324B5A05C78}">
      <dgm:prSet phldrT="[Text]"/>
      <dgm:spPr>
        <a:solidFill>
          <a:srgbClr val="00CC00"/>
        </a:solidFill>
        <a:ln>
          <a:solidFill>
            <a:schemeClr val="tx1"/>
          </a:solidFill>
        </a:ln>
      </dgm:spPr>
      <dgm:t>
        <a:bodyPr/>
        <a:lstStyle/>
        <a:p>
          <a:r>
            <a:rPr lang="en-CA" dirty="0">
              <a:solidFill>
                <a:sysClr val="windowText" lastClr="000000"/>
              </a:solidFill>
            </a:rPr>
            <a:t>Incident </a:t>
          </a:r>
          <a:r>
            <a:rPr lang="en-CA" dirty="0">
              <a:solidFill>
                <a:schemeClr val="tx1"/>
              </a:solidFill>
            </a:rPr>
            <a:t>Commander</a:t>
          </a:r>
        </a:p>
      </dgm:t>
    </dgm:pt>
    <dgm:pt modelId="{AA1EF43D-8613-49B1-969C-6F3C85C507A1}" type="parTrans" cxnId="{4B79E97A-C0F8-402D-A05A-3F9E42ABA5C6}">
      <dgm:prSet/>
      <dgm:spPr/>
      <dgm:t>
        <a:bodyPr/>
        <a:lstStyle/>
        <a:p>
          <a:endParaRPr lang="en-CA"/>
        </a:p>
      </dgm:t>
    </dgm:pt>
    <dgm:pt modelId="{95AEC343-6C61-4576-BD99-7013E8CD6EE4}" type="sibTrans" cxnId="{4B79E97A-C0F8-402D-A05A-3F9E42ABA5C6}">
      <dgm:prSet/>
      <dgm:spPr/>
      <dgm:t>
        <a:bodyPr/>
        <a:lstStyle/>
        <a:p>
          <a:endParaRPr lang="en-CA"/>
        </a:p>
      </dgm:t>
    </dgm:pt>
    <dgm:pt modelId="{72068410-B2F3-41D5-9F53-C26B8D187A41}" type="asst">
      <dgm:prSet phldrT="[Text]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n-CA" dirty="0">
              <a:solidFill>
                <a:schemeClr val="tx1"/>
              </a:solidFill>
            </a:rPr>
            <a:t>Safety</a:t>
          </a:r>
        </a:p>
      </dgm:t>
    </dgm:pt>
    <dgm:pt modelId="{8F2B4111-5F13-40D8-990F-677D3F2056B6}" type="parTrans" cxnId="{9C0C3C41-A413-41A1-829F-DE14AD70F63D}">
      <dgm:prSet/>
      <dgm:spPr/>
      <dgm:t>
        <a:bodyPr/>
        <a:lstStyle/>
        <a:p>
          <a:endParaRPr lang="en-CA"/>
        </a:p>
      </dgm:t>
    </dgm:pt>
    <dgm:pt modelId="{EC7C698D-6E3D-493B-8B35-7A22A01B3CAF}" type="sibTrans" cxnId="{9C0C3C41-A413-41A1-829F-DE14AD70F63D}">
      <dgm:prSet/>
      <dgm:spPr/>
      <dgm:t>
        <a:bodyPr/>
        <a:lstStyle/>
        <a:p>
          <a:endParaRPr lang="en-CA"/>
        </a:p>
      </dgm:t>
    </dgm:pt>
    <dgm:pt modelId="{E2A847AC-9A96-4C3F-8B9D-B65096AAE216}">
      <dgm:prSet phldrT="[Text]"/>
      <dgm:spPr>
        <a:solidFill>
          <a:srgbClr val="00CC00"/>
        </a:solidFill>
        <a:ln>
          <a:solidFill>
            <a:schemeClr val="tx1"/>
          </a:solidFill>
        </a:ln>
      </dgm:spPr>
      <dgm:t>
        <a:bodyPr/>
        <a:lstStyle/>
        <a:p>
          <a:r>
            <a:rPr lang="en-CA" dirty="0">
              <a:solidFill>
                <a:schemeClr val="tx1"/>
              </a:solidFill>
            </a:rPr>
            <a:t>Operations</a:t>
          </a:r>
        </a:p>
      </dgm:t>
    </dgm:pt>
    <dgm:pt modelId="{4D4AA4DA-8916-4BDB-A016-5BD62FF5BA27}" type="parTrans" cxnId="{F35DB745-6504-48CE-8851-F07470E19CEB}">
      <dgm:prSet/>
      <dgm:spPr/>
      <dgm:t>
        <a:bodyPr/>
        <a:lstStyle/>
        <a:p>
          <a:endParaRPr lang="en-CA"/>
        </a:p>
      </dgm:t>
    </dgm:pt>
    <dgm:pt modelId="{045E7626-CEE6-49EE-A293-B2B0F1884F58}" type="sibTrans" cxnId="{F35DB745-6504-48CE-8851-F07470E19CEB}">
      <dgm:prSet/>
      <dgm:spPr/>
      <dgm:t>
        <a:bodyPr/>
        <a:lstStyle/>
        <a:p>
          <a:endParaRPr lang="en-CA"/>
        </a:p>
      </dgm:t>
    </dgm:pt>
    <dgm:pt modelId="{AA06565C-3F96-4186-8600-23E0E1873436}">
      <dgm:prSet phldrT="[Text]"/>
      <dgm:spPr>
        <a:solidFill>
          <a:srgbClr val="00CC00"/>
        </a:solidFill>
        <a:ln>
          <a:solidFill>
            <a:schemeClr val="tx1"/>
          </a:solidFill>
        </a:ln>
      </dgm:spPr>
      <dgm:t>
        <a:bodyPr/>
        <a:lstStyle/>
        <a:p>
          <a:r>
            <a:rPr lang="en-CA" dirty="0">
              <a:solidFill>
                <a:schemeClr val="tx1"/>
              </a:solidFill>
            </a:rPr>
            <a:t>Planning</a:t>
          </a:r>
        </a:p>
      </dgm:t>
    </dgm:pt>
    <dgm:pt modelId="{A47B328C-EC3C-4E91-B80A-763BB94AF6F4}" type="parTrans" cxnId="{18AD690B-9DC0-4925-91E3-AAB33841F532}">
      <dgm:prSet/>
      <dgm:spPr/>
      <dgm:t>
        <a:bodyPr/>
        <a:lstStyle/>
        <a:p>
          <a:endParaRPr lang="en-CA"/>
        </a:p>
      </dgm:t>
    </dgm:pt>
    <dgm:pt modelId="{A39F6C58-EEAA-43FE-9830-1273B675B1AF}" type="sibTrans" cxnId="{18AD690B-9DC0-4925-91E3-AAB33841F532}">
      <dgm:prSet/>
      <dgm:spPr/>
      <dgm:t>
        <a:bodyPr/>
        <a:lstStyle/>
        <a:p>
          <a:endParaRPr lang="en-CA"/>
        </a:p>
      </dgm:t>
    </dgm:pt>
    <dgm:pt modelId="{68BB513A-FD84-4C75-A9C2-6AC1D6E97DE7}">
      <dgm:prSet phldrT="[Text]"/>
      <dgm:spPr>
        <a:solidFill>
          <a:srgbClr val="00CC00"/>
        </a:solidFill>
        <a:ln>
          <a:solidFill>
            <a:schemeClr val="tx1"/>
          </a:solidFill>
        </a:ln>
      </dgm:spPr>
      <dgm:t>
        <a:bodyPr/>
        <a:lstStyle/>
        <a:p>
          <a:r>
            <a:rPr lang="en-CA" dirty="0">
              <a:solidFill>
                <a:schemeClr val="tx1"/>
              </a:solidFill>
            </a:rPr>
            <a:t>Logistics</a:t>
          </a:r>
        </a:p>
      </dgm:t>
    </dgm:pt>
    <dgm:pt modelId="{128CF9A6-6804-476C-9222-F2CD30211016}" type="parTrans" cxnId="{30F01678-8356-4D1C-9725-375967150EFF}">
      <dgm:prSet/>
      <dgm:spPr/>
      <dgm:t>
        <a:bodyPr/>
        <a:lstStyle/>
        <a:p>
          <a:endParaRPr lang="en-CA"/>
        </a:p>
      </dgm:t>
    </dgm:pt>
    <dgm:pt modelId="{1B824EB2-A7D0-4CCF-9A46-5EA887596960}" type="sibTrans" cxnId="{30F01678-8356-4D1C-9725-375967150EFF}">
      <dgm:prSet/>
      <dgm:spPr/>
      <dgm:t>
        <a:bodyPr/>
        <a:lstStyle/>
        <a:p>
          <a:endParaRPr lang="en-CA"/>
        </a:p>
      </dgm:t>
    </dgm:pt>
    <dgm:pt modelId="{C454D3FA-8F4B-4C54-B2EF-E61CABD0B395}">
      <dgm:prSet phldrT="[Text]"/>
      <dgm:spPr>
        <a:solidFill>
          <a:srgbClr val="00CC00"/>
        </a:solidFill>
        <a:ln>
          <a:solidFill>
            <a:schemeClr val="tx1"/>
          </a:solidFill>
        </a:ln>
      </dgm:spPr>
      <dgm:t>
        <a:bodyPr/>
        <a:lstStyle/>
        <a:p>
          <a:r>
            <a:rPr lang="en-CA" dirty="0">
              <a:solidFill>
                <a:schemeClr val="tx1"/>
              </a:solidFill>
            </a:rPr>
            <a:t>Finance</a:t>
          </a:r>
          <a:r>
            <a:rPr lang="en-CA" dirty="0"/>
            <a:t> </a:t>
          </a:r>
        </a:p>
      </dgm:t>
    </dgm:pt>
    <dgm:pt modelId="{E815C627-7196-4557-8D28-C05D1431B2E3}" type="parTrans" cxnId="{EEAB4074-EFD5-4B22-894D-3F8CB83C5D2D}">
      <dgm:prSet/>
      <dgm:spPr/>
      <dgm:t>
        <a:bodyPr/>
        <a:lstStyle/>
        <a:p>
          <a:endParaRPr lang="en-CA"/>
        </a:p>
      </dgm:t>
    </dgm:pt>
    <dgm:pt modelId="{73794A3C-684C-4C84-A695-07543491A5FD}" type="sibTrans" cxnId="{EEAB4074-EFD5-4B22-894D-3F8CB83C5D2D}">
      <dgm:prSet/>
      <dgm:spPr/>
      <dgm:t>
        <a:bodyPr/>
        <a:lstStyle/>
        <a:p>
          <a:endParaRPr lang="en-CA"/>
        </a:p>
      </dgm:t>
    </dgm:pt>
    <dgm:pt modelId="{3EDF2851-B461-4389-AF9A-FB2962CA3B15}" type="asst">
      <dgm:prSet phldrT="[Text]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n-CA" dirty="0">
              <a:solidFill>
                <a:schemeClr val="tx1"/>
              </a:solidFill>
            </a:rPr>
            <a:t>Information</a:t>
          </a:r>
        </a:p>
      </dgm:t>
    </dgm:pt>
    <dgm:pt modelId="{BD025993-2F33-404D-B0EE-C76E8575D62B}" type="parTrans" cxnId="{6062F912-AEB8-40B3-A0C2-6DD107CEFAC8}">
      <dgm:prSet/>
      <dgm:spPr/>
      <dgm:t>
        <a:bodyPr/>
        <a:lstStyle/>
        <a:p>
          <a:endParaRPr lang="en-CA"/>
        </a:p>
      </dgm:t>
    </dgm:pt>
    <dgm:pt modelId="{843762A3-7517-4BB0-A83E-8215BF33883D}" type="sibTrans" cxnId="{6062F912-AEB8-40B3-A0C2-6DD107CEFAC8}">
      <dgm:prSet/>
      <dgm:spPr/>
      <dgm:t>
        <a:bodyPr/>
        <a:lstStyle/>
        <a:p>
          <a:endParaRPr lang="en-CA"/>
        </a:p>
      </dgm:t>
    </dgm:pt>
    <dgm:pt modelId="{A6119B3B-A16C-4F0F-A631-4591364191E8}" type="asst">
      <dgm:prSet phldrT="[Text]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n-CA" dirty="0">
              <a:solidFill>
                <a:schemeClr val="tx1"/>
              </a:solidFill>
            </a:rPr>
            <a:t>Liaison</a:t>
          </a:r>
        </a:p>
      </dgm:t>
    </dgm:pt>
    <dgm:pt modelId="{CD00E6B4-7E9F-4C10-940C-38FFA6DDD489}" type="parTrans" cxnId="{7B250640-48D8-4BE2-A736-70A35E25B213}">
      <dgm:prSet/>
      <dgm:spPr/>
      <dgm:t>
        <a:bodyPr/>
        <a:lstStyle/>
        <a:p>
          <a:endParaRPr lang="en-CA"/>
        </a:p>
      </dgm:t>
    </dgm:pt>
    <dgm:pt modelId="{D564ECE3-45B1-4CF4-810D-F3E4B72B6CAF}" type="sibTrans" cxnId="{7B250640-48D8-4BE2-A736-70A35E25B213}">
      <dgm:prSet/>
      <dgm:spPr/>
      <dgm:t>
        <a:bodyPr/>
        <a:lstStyle/>
        <a:p>
          <a:endParaRPr lang="en-CA"/>
        </a:p>
      </dgm:t>
    </dgm:pt>
    <dgm:pt modelId="{1056E658-CEBE-48DD-B852-24FAA66BCE86}" type="pres">
      <dgm:prSet presAssocID="{C44170E0-0228-4B32-B196-8035580E2ED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028E902-FC27-4B9C-8C5D-5975A88A693D}" type="pres">
      <dgm:prSet presAssocID="{7437E697-98D3-4AAD-824D-2324B5A05C78}" presName="hierRoot1" presStyleCnt="0">
        <dgm:presLayoutVars>
          <dgm:hierBranch val="init"/>
        </dgm:presLayoutVars>
      </dgm:prSet>
      <dgm:spPr/>
    </dgm:pt>
    <dgm:pt modelId="{69C82C58-9BD2-40D7-8AB3-9B5F9860532B}" type="pres">
      <dgm:prSet presAssocID="{7437E697-98D3-4AAD-824D-2324B5A05C78}" presName="rootComposite1" presStyleCnt="0"/>
      <dgm:spPr/>
    </dgm:pt>
    <dgm:pt modelId="{70BC675C-44BE-4FE5-A255-7432215D0E36}" type="pres">
      <dgm:prSet presAssocID="{7437E697-98D3-4AAD-824D-2324B5A05C78}" presName="rootText1" presStyleLbl="node0" presStyleIdx="0" presStyleCnt="1">
        <dgm:presLayoutVars>
          <dgm:chPref val="3"/>
        </dgm:presLayoutVars>
      </dgm:prSet>
      <dgm:spPr/>
    </dgm:pt>
    <dgm:pt modelId="{78260786-23FB-4F6B-9D94-976BBD44653D}" type="pres">
      <dgm:prSet presAssocID="{7437E697-98D3-4AAD-824D-2324B5A05C78}" presName="rootConnector1" presStyleLbl="node1" presStyleIdx="0" presStyleCnt="0"/>
      <dgm:spPr/>
    </dgm:pt>
    <dgm:pt modelId="{F41C67A9-4852-4E13-B49D-07D7076A30E9}" type="pres">
      <dgm:prSet presAssocID="{7437E697-98D3-4AAD-824D-2324B5A05C78}" presName="hierChild2" presStyleCnt="0"/>
      <dgm:spPr/>
    </dgm:pt>
    <dgm:pt modelId="{F8F89E49-1052-4BE4-BA77-A42A592B5F7C}" type="pres">
      <dgm:prSet presAssocID="{4D4AA4DA-8916-4BDB-A016-5BD62FF5BA27}" presName="Name37" presStyleLbl="parChTrans1D2" presStyleIdx="0" presStyleCnt="7"/>
      <dgm:spPr/>
    </dgm:pt>
    <dgm:pt modelId="{0943EB64-0BE0-4772-8FDD-02B79A31EB23}" type="pres">
      <dgm:prSet presAssocID="{E2A847AC-9A96-4C3F-8B9D-B65096AAE216}" presName="hierRoot2" presStyleCnt="0">
        <dgm:presLayoutVars>
          <dgm:hierBranch val="init"/>
        </dgm:presLayoutVars>
      </dgm:prSet>
      <dgm:spPr/>
    </dgm:pt>
    <dgm:pt modelId="{D2A39A6A-B140-4B17-A4EA-D54868980049}" type="pres">
      <dgm:prSet presAssocID="{E2A847AC-9A96-4C3F-8B9D-B65096AAE216}" presName="rootComposite" presStyleCnt="0"/>
      <dgm:spPr/>
    </dgm:pt>
    <dgm:pt modelId="{E83AD5C7-4387-43F1-B0EC-C5B818665079}" type="pres">
      <dgm:prSet presAssocID="{E2A847AC-9A96-4C3F-8B9D-B65096AAE216}" presName="rootText" presStyleLbl="node2" presStyleIdx="0" presStyleCnt="4">
        <dgm:presLayoutVars>
          <dgm:chPref val="3"/>
        </dgm:presLayoutVars>
      </dgm:prSet>
      <dgm:spPr/>
    </dgm:pt>
    <dgm:pt modelId="{E4384534-1845-4600-A953-8A8BDC8047E6}" type="pres">
      <dgm:prSet presAssocID="{E2A847AC-9A96-4C3F-8B9D-B65096AAE216}" presName="rootConnector" presStyleLbl="node2" presStyleIdx="0" presStyleCnt="4"/>
      <dgm:spPr/>
    </dgm:pt>
    <dgm:pt modelId="{67DDEC72-884A-4FCB-B33E-BCBAB553E69C}" type="pres">
      <dgm:prSet presAssocID="{E2A847AC-9A96-4C3F-8B9D-B65096AAE216}" presName="hierChild4" presStyleCnt="0"/>
      <dgm:spPr/>
    </dgm:pt>
    <dgm:pt modelId="{D4D77844-F38D-4E48-BFF6-F9B31D3E0972}" type="pres">
      <dgm:prSet presAssocID="{E2A847AC-9A96-4C3F-8B9D-B65096AAE216}" presName="hierChild5" presStyleCnt="0"/>
      <dgm:spPr/>
    </dgm:pt>
    <dgm:pt modelId="{BC2B67E9-2B28-4D14-9683-F8525DFDC2D4}" type="pres">
      <dgm:prSet presAssocID="{A47B328C-EC3C-4E91-B80A-763BB94AF6F4}" presName="Name37" presStyleLbl="parChTrans1D2" presStyleIdx="1" presStyleCnt="7"/>
      <dgm:spPr/>
    </dgm:pt>
    <dgm:pt modelId="{A98DB52C-D830-4C0F-BE3B-88E36D5AC16C}" type="pres">
      <dgm:prSet presAssocID="{AA06565C-3F96-4186-8600-23E0E1873436}" presName="hierRoot2" presStyleCnt="0">
        <dgm:presLayoutVars>
          <dgm:hierBranch val="init"/>
        </dgm:presLayoutVars>
      </dgm:prSet>
      <dgm:spPr/>
    </dgm:pt>
    <dgm:pt modelId="{DCD6817C-E44F-45E1-9F19-FD0C3F3F4E6A}" type="pres">
      <dgm:prSet presAssocID="{AA06565C-3F96-4186-8600-23E0E1873436}" presName="rootComposite" presStyleCnt="0"/>
      <dgm:spPr/>
    </dgm:pt>
    <dgm:pt modelId="{A0BDC3C3-EA62-4D6E-A937-F330240C85B1}" type="pres">
      <dgm:prSet presAssocID="{AA06565C-3F96-4186-8600-23E0E1873436}" presName="rootText" presStyleLbl="node2" presStyleIdx="1" presStyleCnt="4">
        <dgm:presLayoutVars>
          <dgm:chPref val="3"/>
        </dgm:presLayoutVars>
      </dgm:prSet>
      <dgm:spPr/>
    </dgm:pt>
    <dgm:pt modelId="{4AB308B3-9BE6-4EFD-B4AD-7D5742F96612}" type="pres">
      <dgm:prSet presAssocID="{AA06565C-3F96-4186-8600-23E0E1873436}" presName="rootConnector" presStyleLbl="node2" presStyleIdx="1" presStyleCnt="4"/>
      <dgm:spPr/>
    </dgm:pt>
    <dgm:pt modelId="{878390C2-C8B9-433B-872C-0B846DAB1E5B}" type="pres">
      <dgm:prSet presAssocID="{AA06565C-3F96-4186-8600-23E0E1873436}" presName="hierChild4" presStyleCnt="0"/>
      <dgm:spPr/>
    </dgm:pt>
    <dgm:pt modelId="{6AB2D6BF-56F8-40BD-B760-AC6CC3B27BB3}" type="pres">
      <dgm:prSet presAssocID="{AA06565C-3F96-4186-8600-23E0E1873436}" presName="hierChild5" presStyleCnt="0"/>
      <dgm:spPr/>
    </dgm:pt>
    <dgm:pt modelId="{FE71F897-C789-45B6-A78C-0C08A4AC6B84}" type="pres">
      <dgm:prSet presAssocID="{128CF9A6-6804-476C-9222-F2CD30211016}" presName="Name37" presStyleLbl="parChTrans1D2" presStyleIdx="2" presStyleCnt="7"/>
      <dgm:spPr/>
    </dgm:pt>
    <dgm:pt modelId="{64118B7F-C333-47A3-ADEF-943AB8CA27DE}" type="pres">
      <dgm:prSet presAssocID="{68BB513A-FD84-4C75-A9C2-6AC1D6E97DE7}" presName="hierRoot2" presStyleCnt="0">
        <dgm:presLayoutVars>
          <dgm:hierBranch val="init"/>
        </dgm:presLayoutVars>
      </dgm:prSet>
      <dgm:spPr/>
    </dgm:pt>
    <dgm:pt modelId="{650576DC-DEF2-430B-A997-C0174B8731DF}" type="pres">
      <dgm:prSet presAssocID="{68BB513A-FD84-4C75-A9C2-6AC1D6E97DE7}" presName="rootComposite" presStyleCnt="0"/>
      <dgm:spPr/>
    </dgm:pt>
    <dgm:pt modelId="{9593A04F-ECF3-44BB-883A-6777A97F2D4B}" type="pres">
      <dgm:prSet presAssocID="{68BB513A-FD84-4C75-A9C2-6AC1D6E97DE7}" presName="rootText" presStyleLbl="node2" presStyleIdx="2" presStyleCnt="4">
        <dgm:presLayoutVars>
          <dgm:chPref val="3"/>
        </dgm:presLayoutVars>
      </dgm:prSet>
      <dgm:spPr/>
    </dgm:pt>
    <dgm:pt modelId="{612A2F14-6685-4214-BB75-8AC1DFE9A7F1}" type="pres">
      <dgm:prSet presAssocID="{68BB513A-FD84-4C75-A9C2-6AC1D6E97DE7}" presName="rootConnector" presStyleLbl="node2" presStyleIdx="2" presStyleCnt="4"/>
      <dgm:spPr/>
    </dgm:pt>
    <dgm:pt modelId="{D2B6CD32-0181-4005-A011-2DF4849DDDA9}" type="pres">
      <dgm:prSet presAssocID="{68BB513A-FD84-4C75-A9C2-6AC1D6E97DE7}" presName="hierChild4" presStyleCnt="0"/>
      <dgm:spPr/>
    </dgm:pt>
    <dgm:pt modelId="{6904A3AF-A3F4-4F3C-8B5A-5524507A476A}" type="pres">
      <dgm:prSet presAssocID="{68BB513A-FD84-4C75-A9C2-6AC1D6E97DE7}" presName="hierChild5" presStyleCnt="0"/>
      <dgm:spPr/>
    </dgm:pt>
    <dgm:pt modelId="{00016056-6CB4-47D0-824B-2BE30AC46BCB}" type="pres">
      <dgm:prSet presAssocID="{E815C627-7196-4557-8D28-C05D1431B2E3}" presName="Name37" presStyleLbl="parChTrans1D2" presStyleIdx="3" presStyleCnt="7"/>
      <dgm:spPr/>
    </dgm:pt>
    <dgm:pt modelId="{85DA5361-0A28-400A-AF02-E7547B6A56DC}" type="pres">
      <dgm:prSet presAssocID="{C454D3FA-8F4B-4C54-B2EF-E61CABD0B395}" presName="hierRoot2" presStyleCnt="0">
        <dgm:presLayoutVars>
          <dgm:hierBranch val="init"/>
        </dgm:presLayoutVars>
      </dgm:prSet>
      <dgm:spPr/>
    </dgm:pt>
    <dgm:pt modelId="{94B5C74A-C16E-4BB3-9DD7-A5C63501E975}" type="pres">
      <dgm:prSet presAssocID="{C454D3FA-8F4B-4C54-B2EF-E61CABD0B395}" presName="rootComposite" presStyleCnt="0"/>
      <dgm:spPr/>
    </dgm:pt>
    <dgm:pt modelId="{EBF0F1BA-4238-48B6-A3EC-C6878EB2F0FE}" type="pres">
      <dgm:prSet presAssocID="{C454D3FA-8F4B-4C54-B2EF-E61CABD0B395}" presName="rootText" presStyleLbl="node2" presStyleIdx="3" presStyleCnt="4">
        <dgm:presLayoutVars>
          <dgm:chPref val="3"/>
        </dgm:presLayoutVars>
      </dgm:prSet>
      <dgm:spPr/>
    </dgm:pt>
    <dgm:pt modelId="{B9ADF69F-B63A-4F53-A861-AFA959E8E6C2}" type="pres">
      <dgm:prSet presAssocID="{C454D3FA-8F4B-4C54-B2EF-E61CABD0B395}" presName="rootConnector" presStyleLbl="node2" presStyleIdx="3" presStyleCnt="4"/>
      <dgm:spPr/>
    </dgm:pt>
    <dgm:pt modelId="{9AF591E6-BF4E-445B-9E6A-C00C199F5ED2}" type="pres">
      <dgm:prSet presAssocID="{C454D3FA-8F4B-4C54-B2EF-E61CABD0B395}" presName="hierChild4" presStyleCnt="0"/>
      <dgm:spPr/>
    </dgm:pt>
    <dgm:pt modelId="{31963F82-448E-463F-B980-C896CC3C3C74}" type="pres">
      <dgm:prSet presAssocID="{C454D3FA-8F4B-4C54-B2EF-E61CABD0B395}" presName="hierChild5" presStyleCnt="0"/>
      <dgm:spPr/>
    </dgm:pt>
    <dgm:pt modelId="{255F6324-706A-47C2-857A-11FF782BCA23}" type="pres">
      <dgm:prSet presAssocID="{7437E697-98D3-4AAD-824D-2324B5A05C78}" presName="hierChild3" presStyleCnt="0"/>
      <dgm:spPr/>
    </dgm:pt>
    <dgm:pt modelId="{AD259F31-6F4F-42EA-B644-2A67DFB187DD}" type="pres">
      <dgm:prSet presAssocID="{8F2B4111-5F13-40D8-990F-677D3F2056B6}" presName="Name111" presStyleLbl="parChTrans1D2" presStyleIdx="4" presStyleCnt="7"/>
      <dgm:spPr/>
    </dgm:pt>
    <dgm:pt modelId="{67BE9F3B-9A96-482E-8DB1-3D7AE6DE8428}" type="pres">
      <dgm:prSet presAssocID="{72068410-B2F3-41D5-9F53-C26B8D187A41}" presName="hierRoot3" presStyleCnt="0">
        <dgm:presLayoutVars>
          <dgm:hierBranch val="init"/>
        </dgm:presLayoutVars>
      </dgm:prSet>
      <dgm:spPr/>
    </dgm:pt>
    <dgm:pt modelId="{DFF2DE54-E8EE-4813-818F-D2F266732120}" type="pres">
      <dgm:prSet presAssocID="{72068410-B2F3-41D5-9F53-C26B8D187A41}" presName="rootComposite3" presStyleCnt="0"/>
      <dgm:spPr/>
    </dgm:pt>
    <dgm:pt modelId="{78482216-8169-415D-A6A4-5C5B1609C23B}" type="pres">
      <dgm:prSet presAssocID="{72068410-B2F3-41D5-9F53-C26B8D187A41}" presName="rootText3" presStyleLbl="asst1" presStyleIdx="0" presStyleCnt="3">
        <dgm:presLayoutVars>
          <dgm:chPref val="3"/>
        </dgm:presLayoutVars>
      </dgm:prSet>
      <dgm:spPr/>
    </dgm:pt>
    <dgm:pt modelId="{CB38F5E0-5F37-48CB-AA97-A63F46F0972F}" type="pres">
      <dgm:prSet presAssocID="{72068410-B2F3-41D5-9F53-C26B8D187A41}" presName="rootConnector3" presStyleLbl="asst1" presStyleIdx="0" presStyleCnt="3"/>
      <dgm:spPr/>
    </dgm:pt>
    <dgm:pt modelId="{35EF72DD-2FE1-4B6B-9D10-8A5A5708A58E}" type="pres">
      <dgm:prSet presAssocID="{72068410-B2F3-41D5-9F53-C26B8D187A41}" presName="hierChild6" presStyleCnt="0"/>
      <dgm:spPr/>
    </dgm:pt>
    <dgm:pt modelId="{A07B34D5-AFDB-48BD-8DBB-336797A04B1D}" type="pres">
      <dgm:prSet presAssocID="{72068410-B2F3-41D5-9F53-C26B8D187A41}" presName="hierChild7" presStyleCnt="0"/>
      <dgm:spPr/>
    </dgm:pt>
    <dgm:pt modelId="{6735105C-8C00-4944-8246-23267915A14E}" type="pres">
      <dgm:prSet presAssocID="{BD025993-2F33-404D-B0EE-C76E8575D62B}" presName="Name111" presStyleLbl="parChTrans1D2" presStyleIdx="5" presStyleCnt="7"/>
      <dgm:spPr/>
    </dgm:pt>
    <dgm:pt modelId="{77F92258-00C1-4E8B-A8EA-FA8EA1060CDD}" type="pres">
      <dgm:prSet presAssocID="{3EDF2851-B461-4389-AF9A-FB2962CA3B15}" presName="hierRoot3" presStyleCnt="0">
        <dgm:presLayoutVars>
          <dgm:hierBranch val="init"/>
        </dgm:presLayoutVars>
      </dgm:prSet>
      <dgm:spPr/>
    </dgm:pt>
    <dgm:pt modelId="{66BA2EC6-A726-4B4F-84C3-8ED6F931E7A4}" type="pres">
      <dgm:prSet presAssocID="{3EDF2851-B461-4389-AF9A-FB2962CA3B15}" presName="rootComposite3" presStyleCnt="0"/>
      <dgm:spPr/>
    </dgm:pt>
    <dgm:pt modelId="{751E7E64-4A1E-479D-813F-529F6EAB984A}" type="pres">
      <dgm:prSet presAssocID="{3EDF2851-B461-4389-AF9A-FB2962CA3B15}" presName="rootText3" presStyleLbl="asst1" presStyleIdx="1" presStyleCnt="3">
        <dgm:presLayoutVars>
          <dgm:chPref val="3"/>
        </dgm:presLayoutVars>
      </dgm:prSet>
      <dgm:spPr/>
    </dgm:pt>
    <dgm:pt modelId="{9A9E8C94-7908-4225-8394-05F9892EBD59}" type="pres">
      <dgm:prSet presAssocID="{3EDF2851-B461-4389-AF9A-FB2962CA3B15}" presName="rootConnector3" presStyleLbl="asst1" presStyleIdx="1" presStyleCnt="3"/>
      <dgm:spPr/>
    </dgm:pt>
    <dgm:pt modelId="{2F4EA27F-603E-4316-A54A-4E1826ABDCF5}" type="pres">
      <dgm:prSet presAssocID="{3EDF2851-B461-4389-AF9A-FB2962CA3B15}" presName="hierChild6" presStyleCnt="0"/>
      <dgm:spPr/>
    </dgm:pt>
    <dgm:pt modelId="{F91AE007-3B87-4578-AE5D-8AC9663D72AA}" type="pres">
      <dgm:prSet presAssocID="{3EDF2851-B461-4389-AF9A-FB2962CA3B15}" presName="hierChild7" presStyleCnt="0"/>
      <dgm:spPr/>
    </dgm:pt>
    <dgm:pt modelId="{D2F062A7-B0B3-4C6F-9C3F-C60578065B4D}" type="pres">
      <dgm:prSet presAssocID="{CD00E6B4-7E9F-4C10-940C-38FFA6DDD489}" presName="Name111" presStyleLbl="parChTrans1D2" presStyleIdx="6" presStyleCnt="7"/>
      <dgm:spPr/>
    </dgm:pt>
    <dgm:pt modelId="{7A61308B-876C-4662-847B-5FC5FBA18321}" type="pres">
      <dgm:prSet presAssocID="{A6119B3B-A16C-4F0F-A631-4591364191E8}" presName="hierRoot3" presStyleCnt="0">
        <dgm:presLayoutVars>
          <dgm:hierBranch val="init"/>
        </dgm:presLayoutVars>
      </dgm:prSet>
      <dgm:spPr/>
    </dgm:pt>
    <dgm:pt modelId="{71CD2A16-7C7E-4B69-828F-9D48EA9729D6}" type="pres">
      <dgm:prSet presAssocID="{A6119B3B-A16C-4F0F-A631-4591364191E8}" presName="rootComposite3" presStyleCnt="0"/>
      <dgm:spPr/>
    </dgm:pt>
    <dgm:pt modelId="{AE97DA30-3B06-4F77-9ECD-35F6F3A511C6}" type="pres">
      <dgm:prSet presAssocID="{A6119B3B-A16C-4F0F-A631-4591364191E8}" presName="rootText3" presStyleLbl="asst1" presStyleIdx="2" presStyleCnt="3">
        <dgm:presLayoutVars>
          <dgm:chPref val="3"/>
        </dgm:presLayoutVars>
      </dgm:prSet>
      <dgm:spPr/>
    </dgm:pt>
    <dgm:pt modelId="{AB98729F-F58D-460A-BBAC-3D928CE45AB8}" type="pres">
      <dgm:prSet presAssocID="{A6119B3B-A16C-4F0F-A631-4591364191E8}" presName="rootConnector3" presStyleLbl="asst1" presStyleIdx="2" presStyleCnt="3"/>
      <dgm:spPr/>
    </dgm:pt>
    <dgm:pt modelId="{C4367E85-CF6E-408F-912A-063244D68834}" type="pres">
      <dgm:prSet presAssocID="{A6119B3B-A16C-4F0F-A631-4591364191E8}" presName="hierChild6" presStyleCnt="0"/>
      <dgm:spPr/>
    </dgm:pt>
    <dgm:pt modelId="{155DB765-8C6D-4DAD-8A95-629128D19C2B}" type="pres">
      <dgm:prSet presAssocID="{A6119B3B-A16C-4F0F-A631-4591364191E8}" presName="hierChild7" presStyleCnt="0"/>
      <dgm:spPr/>
    </dgm:pt>
  </dgm:ptLst>
  <dgm:cxnLst>
    <dgm:cxn modelId="{18AD690B-9DC0-4925-91E3-AAB33841F532}" srcId="{7437E697-98D3-4AAD-824D-2324B5A05C78}" destId="{AA06565C-3F96-4186-8600-23E0E1873436}" srcOrd="4" destOrd="0" parTransId="{A47B328C-EC3C-4E91-B80A-763BB94AF6F4}" sibTransId="{A39F6C58-EEAA-43FE-9830-1273B675B1AF}"/>
    <dgm:cxn modelId="{6062F912-AEB8-40B3-A0C2-6DD107CEFAC8}" srcId="{7437E697-98D3-4AAD-824D-2324B5A05C78}" destId="{3EDF2851-B461-4389-AF9A-FB2962CA3B15}" srcOrd="1" destOrd="0" parTransId="{BD025993-2F33-404D-B0EE-C76E8575D62B}" sibTransId="{843762A3-7517-4BB0-A83E-8215BF33883D}"/>
    <dgm:cxn modelId="{658B6C1C-8888-4B11-8E43-DC00A4A44340}" type="presOf" srcId="{C454D3FA-8F4B-4C54-B2EF-E61CABD0B395}" destId="{B9ADF69F-B63A-4F53-A861-AFA959E8E6C2}" srcOrd="1" destOrd="0" presId="urn:microsoft.com/office/officeart/2005/8/layout/orgChart1"/>
    <dgm:cxn modelId="{ACF4E930-C03E-4AD7-819B-9F3429335104}" type="presOf" srcId="{128CF9A6-6804-476C-9222-F2CD30211016}" destId="{FE71F897-C789-45B6-A78C-0C08A4AC6B84}" srcOrd="0" destOrd="0" presId="urn:microsoft.com/office/officeart/2005/8/layout/orgChart1"/>
    <dgm:cxn modelId="{9885633C-0D2E-45CE-9BBA-F5352AB07AC3}" type="presOf" srcId="{72068410-B2F3-41D5-9F53-C26B8D187A41}" destId="{78482216-8169-415D-A6A4-5C5B1609C23B}" srcOrd="0" destOrd="0" presId="urn:microsoft.com/office/officeart/2005/8/layout/orgChart1"/>
    <dgm:cxn modelId="{7B250640-48D8-4BE2-A736-70A35E25B213}" srcId="{7437E697-98D3-4AAD-824D-2324B5A05C78}" destId="{A6119B3B-A16C-4F0F-A631-4591364191E8}" srcOrd="2" destOrd="0" parTransId="{CD00E6B4-7E9F-4C10-940C-38FFA6DDD489}" sibTransId="{D564ECE3-45B1-4CF4-810D-F3E4B72B6CAF}"/>
    <dgm:cxn modelId="{CF47CE5F-6D66-4655-88AF-402299E81E1D}" type="presOf" srcId="{3EDF2851-B461-4389-AF9A-FB2962CA3B15}" destId="{9A9E8C94-7908-4225-8394-05F9892EBD59}" srcOrd="1" destOrd="0" presId="urn:microsoft.com/office/officeart/2005/8/layout/orgChart1"/>
    <dgm:cxn modelId="{9C0C3C41-A413-41A1-829F-DE14AD70F63D}" srcId="{7437E697-98D3-4AAD-824D-2324B5A05C78}" destId="{72068410-B2F3-41D5-9F53-C26B8D187A41}" srcOrd="0" destOrd="0" parTransId="{8F2B4111-5F13-40D8-990F-677D3F2056B6}" sibTransId="{EC7C698D-6E3D-493B-8B35-7A22A01B3CAF}"/>
    <dgm:cxn modelId="{3DD0C661-406D-4098-B43A-40ED61A420E2}" type="presOf" srcId="{CD00E6B4-7E9F-4C10-940C-38FFA6DDD489}" destId="{D2F062A7-B0B3-4C6F-9C3F-C60578065B4D}" srcOrd="0" destOrd="0" presId="urn:microsoft.com/office/officeart/2005/8/layout/orgChart1"/>
    <dgm:cxn modelId="{F35DB745-6504-48CE-8851-F07470E19CEB}" srcId="{7437E697-98D3-4AAD-824D-2324B5A05C78}" destId="{E2A847AC-9A96-4C3F-8B9D-B65096AAE216}" srcOrd="3" destOrd="0" parTransId="{4D4AA4DA-8916-4BDB-A016-5BD62FF5BA27}" sibTransId="{045E7626-CEE6-49EE-A293-B2B0F1884F58}"/>
    <dgm:cxn modelId="{E8422547-8041-4E0C-90E1-0D75A5158859}" type="presOf" srcId="{A6119B3B-A16C-4F0F-A631-4591364191E8}" destId="{AE97DA30-3B06-4F77-9ECD-35F6F3A511C6}" srcOrd="0" destOrd="0" presId="urn:microsoft.com/office/officeart/2005/8/layout/orgChart1"/>
    <dgm:cxn modelId="{375F5168-15D9-4A75-A92B-258CF7E1B64A}" type="presOf" srcId="{C44170E0-0228-4B32-B196-8035580E2ED9}" destId="{1056E658-CEBE-48DD-B852-24FAA66BCE86}" srcOrd="0" destOrd="0" presId="urn:microsoft.com/office/officeart/2005/8/layout/orgChart1"/>
    <dgm:cxn modelId="{DD907A69-8E0D-4BC8-B94A-EDF29DB449BE}" type="presOf" srcId="{68BB513A-FD84-4C75-A9C2-6AC1D6E97DE7}" destId="{612A2F14-6685-4214-BB75-8AC1DFE9A7F1}" srcOrd="1" destOrd="0" presId="urn:microsoft.com/office/officeart/2005/8/layout/orgChart1"/>
    <dgm:cxn modelId="{34FC8E4E-0DF7-4BD5-BFE8-66941022BB3A}" type="presOf" srcId="{8F2B4111-5F13-40D8-990F-677D3F2056B6}" destId="{AD259F31-6F4F-42EA-B644-2A67DFB187DD}" srcOrd="0" destOrd="0" presId="urn:microsoft.com/office/officeart/2005/8/layout/orgChart1"/>
    <dgm:cxn modelId="{EEAB4074-EFD5-4B22-894D-3F8CB83C5D2D}" srcId="{7437E697-98D3-4AAD-824D-2324B5A05C78}" destId="{C454D3FA-8F4B-4C54-B2EF-E61CABD0B395}" srcOrd="6" destOrd="0" parTransId="{E815C627-7196-4557-8D28-C05D1431B2E3}" sibTransId="{73794A3C-684C-4C84-A695-07543491A5FD}"/>
    <dgm:cxn modelId="{6189D457-1467-471E-8A34-B9EFABB68EDB}" type="presOf" srcId="{A47B328C-EC3C-4E91-B80A-763BB94AF6F4}" destId="{BC2B67E9-2B28-4D14-9683-F8525DFDC2D4}" srcOrd="0" destOrd="0" presId="urn:microsoft.com/office/officeart/2005/8/layout/orgChart1"/>
    <dgm:cxn modelId="{30F01678-8356-4D1C-9725-375967150EFF}" srcId="{7437E697-98D3-4AAD-824D-2324B5A05C78}" destId="{68BB513A-FD84-4C75-A9C2-6AC1D6E97DE7}" srcOrd="5" destOrd="0" parTransId="{128CF9A6-6804-476C-9222-F2CD30211016}" sibTransId="{1B824EB2-A7D0-4CCF-9A46-5EA887596960}"/>
    <dgm:cxn modelId="{4B79E97A-C0F8-402D-A05A-3F9E42ABA5C6}" srcId="{C44170E0-0228-4B32-B196-8035580E2ED9}" destId="{7437E697-98D3-4AAD-824D-2324B5A05C78}" srcOrd="0" destOrd="0" parTransId="{AA1EF43D-8613-49B1-969C-6F3C85C507A1}" sibTransId="{95AEC343-6C61-4576-BD99-7013E8CD6EE4}"/>
    <dgm:cxn modelId="{36254A80-9C31-44D2-84AB-CAD406FA0BA9}" type="presOf" srcId="{E815C627-7196-4557-8D28-C05D1431B2E3}" destId="{00016056-6CB4-47D0-824B-2BE30AC46BCB}" srcOrd="0" destOrd="0" presId="urn:microsoft.com/office/officeart/2005/8/layout/orgChart1"/>
    <dgm:cxn modelId="{062FA087-D476-42B3-B2EC-A94A335B0923}" type="presOf" srcId="{72068410-B2F3-41D5-9F53-C26B8D187A41}" destId="{CB38F5E0-5F37-48CB-AA97-A63F46F0972F}" srcOrd="1" destOrd="0" presId="urn:microsoft.com/office/officeart/2005/8/layout/orgChart1"/>
    <dgm:cxn modelId="{1EFB7C9C-B779-4C6E-8486-30FCC76BFED5}" type="presOf" srcId="{BD025993-2F33-404D-B0EE-C76E8575D62B}" destId="{6735105C-8C00-4944-8246-23267915A14E}" srcOrd="0" destOrd="0" presId="urn:microsoft.com/office/officeart/2005/8/layout/orgChart1"/>
    <dgm:cxn modelId="{90B86C9F-3ADA-4851-9E95-352145403735}" type="presOf" srcId="{3EDF2851-B461-4389-AF9A-FB2962CA3B15}" destId="{751E7E64-4A1E-479D-813F-529F6EAB984A}" srcOrd="0" destOrd="0" presId="urn:microsoft.com/office/officeart/2005/8/layout/orgChart1"/>
    <dgm:cxn modelId="{87F566A6-39ED-4992-BF09-61FC6CDF8C83}" type="presOf" srcId="{E2A847AC-9A96-4C3F-8B9D-B65096AAE216}" destId="{E83AD5C7-4387-43F1-B0EC-C5B818665079}" srcOrd="0" destOrd="0" presId="urn:microsoft.com/office/officeart/2005/8/layout/orgChart1"/>
    <dgm:cxn modelId="{D8FB2DB6-05EC-46F5-AF99-CFD84C2289E5}" type="presOf" srcId="{4D4AA4DA-8916-4BDB-A016-5BD62FF5BA27}" destId="{F8F89E49-1052-4BE4-BA77-A42A592B5F7C}" srcOrd="0" destOrd="0" presId="urn:microsoft.com/office/officeart/2005/8/layout/orgChart1"/>
    <dgm:cxn modelId="{A2C57AB9-2E32-4300-A90E-BF3D24D929D6}" type="presOf" srcId="{7437E697-98D3-4AAD-824D-2324B5A05C78}" destId="{78260786-23FB-4F6B-9D94-976BBD44653D}" srcOrd="1" destOrd="0" presId="urn:microsoft.com/office/officeart/2005/8/layout/orgChart1"/>
    <dgm:cxn modelId="{160286BA-333B-4256-B762-DC781001EA77}" type="presOf" srcId="{E2A847AC-9A96-4C3F-8B9D-B65096AAE216}" destId="{E4384534-1845-4600-A953-8A8BDC8047E6}" srcOrd="1" destOrd="0" presId="urn:microsoft.com/office/officeart/2005/8/layout/orgChart1"/>
    <dgm:cxn modelId="{22FC75C5-4C7E-4A7E-9821-705EAF1C7414}" type="presOf" srcId="{C454D3FA-8F4B-4C54-B2EF-E61CABD0B395}" destId="{EBF0F1BA-4238-48B6-A3EC-C6878EB2F0FE}" srcOrd="0" destOrd="0" presId="urn:microsoft.com/office/officeart/2005/8/layout/orgChart1"/>
    <dgm:cxn modelId="{313F35C6-C85D-4D15-8869-3C7605835150}" type="presOf" srcId="{68BB513A-FD84-4C75-A9C2-6AC1D6E97DE7}" destId="{9593A04F-ECF3-44BB-883A-6777A97F2D4B}" srcOrd="0" destOrd="0" presId="urn:microsoft.com/office/officeart/2005/8/layout/orgChart1"/>
    <dgm:cxn modelId="{CF157DD2-935B-4FE8-83FB-60ECD12724C4}" type="presOf" srcId="{A6119B3B-A16C-4F0F-A631-4591364191E8}" destId="{AB98729F-F58D-460A-BBAC-3D928CE45AB8}" srcOrd="1" destOrd="0" presId="urn:microsoft.com/office/officeart/2005/8/layout/orgChart1"/>
    <dgm:cxn modelId="{AFBF03DF-3515-4F5E-B547-D8093547D487}" type="presOf" srcId="{AA06565C-3F96-4186-8600-23E0E1873436}" destId="{A0BDC3C3-EA62-4D6E-A937-F330240C85B1}" srcOrd="0" destOrd="0" presId="urn:microsoft.com/office/officeart/2005/8/layout/orgChart1"/>
    <dgm:cxn modelId="{2515F3EF-ED8F-4B82-B816-281B9D22E37E}" type="presOf" srcId="{AA06565C-3F96-4186-8600-23E0E1873436}" destId="{4AB308B3-9BE6-4EFD-B4AD-7D5742F96612}" srcOrd="1" destOrd="0" presId="urn:microsoft.com/office/officeart/2005/8/layout/orgChart1"/>
    <dgm:cxn modelId="{E615FCF6-033B-43A1-9B58-AC7A1F452F7A}" type="presOf" srcId="{7437E697-98D3-4AAD-824D-2324B5A05C78}" destId="{70BC675C-44BE-4FE5-A255-7432215D0E36}" srcOrd="0" destOrd="0" presId="urn:microsoft.com/office/officeart/2005/8/layout/orgChart1"/>
    <dgm:cxn modelId="{B530C230-748A-4BE2-9D56-D4502139F4E3}" type="presParOf" srcId="{1056E658-CEBE-48DD-B852-24FAA66BCE86}" destId="{D028E902-FC27-4B9C-8C5D-5975A88A693D}" srcOrd="0" destOrd="0" presId="urn:microsoft.com/office/officeart/2005/8/layout/orgChart1"/>
    <dgm:cxn modelId="{B5CE04CF-80F9-4FF0-9260-790065306EE4}" type="presParOf" srcId="{D028E902-FC27-4B9C-8C5D-5975A88A693D}" destId="{69C82C58-9BD2-40D7-8AB3-9B5F9860532B}" srcOrd="0" destOrd="0" presId="urn:microsoft.com/office/officeart/2005/8/layout/orgChart1"/>
    <dgm:cxn modelId="{43194025-E7EE-414C-B15F-C4A8FC0C2ECB}" type="presParOf" srcId="{69C82C58-9BD2-40D7-8AB3-9B5F9860532B}" destId="{70BC675C-44BE-4FE5-A255-7432215D0E36}" srcOrd="0" destOrd="0" presId="urn:microsoft.com/office/officeart/2005/8/layout/orgChart1"/>
    <dgm:cxn modelId="{8668D459-9F29-49C4-9F2C-5A1DE2923C2A}" type="presParOf" srcId="{69C82C58-9BD2-40D7-8AB3-9B5F9860532B}" destId="{78260786-23FB-4F6B-9D94-976BBD44653D}" srcOrd="1" destOrd="0" presId="urn:microsoft.com/office/officeart/2005/8/layout/orgChart1"/>
    <dgm:cxn modelId="{59711F42-97E9-4A39-9E13-7129A4A6DF7E}" type="presParOf" srcId="{D028E902-FC27-4B9C-8C5D-5975A88A693D}" destId="{F41C67A9-4852-4E13-B49D-07D7076A30E9}" srcOrd="1" destOrd="0" presId="urn:microsoft.com/office/officeart/2005/8/layout/orgChart1"/>
    <dgm:cxn modelId="{77153126-3254-4E7F-ABB4-5492DC3687DE}" type="presParOf" srcId="{F41C67A9-4852-4E13-B49D-07D7076A30E9}" destId="{F8F89E49-1052-4BE4-BA77-A42A592B5F7C}" srcOrd="0" destOrd="0" presId="urn:microsoft.com/office/officeart/2005/8/layout/orgChart1"/>
    <dgm:cxn modelId="{9A138679-4EC9-4DBF-8A8B-3D232E77609C}" type="presParOf" srcId="{F41C67A9-4852-4E13-B49D-07D7076A30E9}" destId="{0943EB64-0BE0-4772-8FDD-02B79A31EB23}" srcOrd="1" destOrd="0" presId="urn:microsoft.com/office/officeart/2005/8/layout/orgChart1"/>
    <dgm:cxn modelId="{98ACCED4-9EC7-4F36-A957-D2F3C49E5285}" type="presParOf" srcId="{0943EB64-0BE0-4772-8FDD-02B79A31EB23}" destId="{D2A39A6A-B140-4B17-A4EA-D54868980049}" srcOrd="0" destOrd="0" presId="urn:microsoft.com/office/officeart/2005/8/layout/orgChart1"/>
    <dgm:cxn modelId="{C96BA63D-B69C-4CC1-8CB8-57B6895DB2F7}" type="presParOf" srcId="{D2A39A6A-B140-4B17-A4EA-D54868980049}" destId="{E83AD5C7-4387-43F1-B0EC-C5B818665079}" srcOrd="0" destOrd="0" presId="urn:microsoft.com/office/officeart/2005/8/layout/orgChart1"/>
    <dgm:cxn modelId="{C06DABE9-82EE-48A5-B2DE-27CBA9AFCFFF}" type="presParOf" srcId="{D2A39A6A-B140-4B17-A4EA-D54868980049}" destId="{E4384534-1845-4600-A953-8A8BDC8047E6}" srcOrd="1" destOrd="0" presId="urn:microsoft.com/office/officeart/2005/8/layout/orgChart1"/>
    <dgm:cxn modelId="{1B426B83-D7BE-4816-822C-EFE5CEC47928}" type="presParOf" srcId="{0943EB64-0BE0-4772-8FDD-02B79A31EB23}" destId="{67DDEC72-884A-4FCB-B33E-BCBAB553E69C}" srcOrd="1" destOrd="0" presId="urn:microsoft.com/office/officeart/2005/8/layout/orgChart1"/>
    <dgm:cxn modelId="{84622E93-72D8-44C8-AC78-2AE3022177F8}" type="presParOf" srcId="{0943EB64-0BE0-4772-8FDD-02B79A31EB23}" destId="{D4D77844-F38D-4E48-BFF6-F9B31D3E0972}" srcOrd="2" destOrd="0" presId="urn:microsoft.com/office/officeart/2005/8/layout/orgChart1"/>
    <dgm:cxn modelId="{AAB488CD-EC79-4187-9EC4-07E2D915940E}" type="presParOf" srcId="{F41C67A9-4852-4E13-B49D-07D7076A30E9}" destId="{BC2B67E9-2B28-4D14-9683-F8525DFDC2D4}" srcOrd="2" destOrd="0" presId="urn:microsoft.com/office/officeart/2005/8/layout/orgChart1"/>
    <dgm:cxn modelId="{E3CD553B-3795-43A4-A44C-6E3CADA7C8FE}" type="presParOf" srcId="{F41C67A9-4852-4E13-B49D-07D7076A30E9}" destId="{A98DB52C-D830-4C0F-BE3B-88E36D5AC16C}" srcOrd="3" destOrd="0" presId="urn:microsoft.com/office/officeart/2005/8/layout/orgChart1"/>
    <dgm:cxn modelId="{C3133ADD-ACE7-4F53-97AC-68399A00C58C}" type="presParOf" srcId="{A98DB52C-D830-4C0F-BE3B-88E36D5AC16C}" destId="{DCD6817C-E44F-45E1-9F19-FD0C3F3F4E6A}" srcOrd="0" destOrd="0" presId="urn:microsoft.com/office/officeart/2005/8/layout/orgChart1"/>
    <dgm:cxn modelId="{A28A1A3B-2A29-4868-B184-A288B1985E5C}" type="presParOf" srcId="{DCD6817C-E44F-45E1-9F19-FD0C3F3F4E6A}" destId="{A0BDC3C3-EA62-4D6E-A937-F330240C85B1}" srcOrd="0" destOrd="0" presId="urn:microsoft.com/office/officeart/2005/8/layout/orgChart1"/>
    <dgm:cxn modelId="{C2A547E8-8FC5-4B3B-B8F3-22B4F64E058A}" type="presParOf" srcId="{DCD6817C-E44F-45E1-9F19-FD0C3F3F4E6A}" destId="{4AB308B3-9BE6-4EFD-B4AD-7D5742F96612}" srcOrd="1" destOrd="0" presId="urn:microsoft.com/office/officeart/2005/8/layout/orgChart1"/>
    <dgm:cxn modelId="{9658EFD6-4922-49A1-9E78-C09D2524060A}" type="presParOf" srcId="{A98DB52C-D830-4C0F-BE3B-88E36D5AC16C}" destId="{878390C2-C8B9-433B-872C-0B846DAB1E5B}" srcOrd="1" destOrd="0" presId="urn:microsoft.com/office/officeart/2005/8/layout/orgChart1"/>
    <dgm:cxn modelId="{A657C85A-C886-468B-8D44-8C55087DF735}" type="presParOf" srcId="{A98DB52C-D830-4C0F-BE3B-88E36D5AC16C}" destId="{6AB2D6BF-56F8-40BD-B760-AC6CC3B27BB3}" srcOrd="2" destOrd="0" presId="urn:microsoft.com/office/officeart/2005/8/layout/orgChart1"/>
    <dgm:cxn modelId="{3709FC7B-D6CF-4F7A-AA34-424AED548F5A}" type="presParOf" srcId="{F41C67A9-4852-4E13-B49D-07D7076A30E9}" destId="{FE71F897-C789-45B6-A78C-0C08A4AC6B84}" srcOrd="4" destOrd="0" presId="urn:microsoft.com/office/officeart/2005/8/layout/orgChart1"/>
    <dgm:cxn modelId="{64B53C28-37C2-4EDB-BF37-41E24628A03E}" type="presParOf" srcId="{F41C67A9-4852-4E13-B49D-07D7076A30E9}" destId="{64118B7F-C333-47A3-ADEF-943AB8CA27DE}" srcOrd="5" destOrd="0" presId="urn:microsoft.com/office/officeart/2005/8/layout/orgChart1"/>
    <dgm:cxn modelId="{B8E4C675-B81A-4DBE-A3E8-41491E8057A6}" type="presParOf" srcId="{64118B7F-C333-47A3-ADEF-943AB8CA27DE}" destId="{650576DC-DEF2-430B-A997-C0174B8731DF}" srcOrd="0" destOrd="0" presId="urn:microsoft.com/office/officeart/2005/8/layout/orgChart1"/>
    <dgm:cxn modelId="{56F84F5A-154D-4BE4-AD7D-3D3957511921}" type="presParOf" srcId="{650576DC-DEF2-430B-A997-C0174B8731DF}" destId="{9593A04F-ECF3-44BB-883A-6777A97F2D4B}" srcOrd="0" destOrd="0" presId="urn:microsoft.com/office/officeart/2005/8/layout/orgChart1"/>
    <dgm:cxn modelId="{83108ED4-B7C3-4A0C-A2EE-0BCF6D12FBB6}" type="presParOf" srcId="{650576DC-DEF2-430B-A997-C0174B8731DF}" destId="{612A2F14-6685-4214-BB75-8AC1DFE9A7F1}" srcOrd="1" destOrd="0" presId="urn:microsoft.com/office/officeart/2005/8/layout/orgChart1"/>
    <dgm:cxn modelId="{B025E770-5EDE-44A3-A4F8-7572E7A61617}" type="presParOf" srcId="{64118B7F-C333-47A3-ADEF-943AB8CA27DE}" destId="{D2B6CD32-0181-4005-A011-2DF4849DDDA9}" srcOrd="1" destOrd="0" presId="urn:microsoft.com/office/officeart/2005/8/layout/orgChart1"/>
    <dgm:cxn modelId="{59B3A29D-21D3-43D2-B23F-B07F9852DCF0}" type="presParOf" srcId="{64118B7F-C333-47A3-ADEF-943AB8CA27DE}" destId="{6904A3AF-A3F4-4F3C-8B5A-5524507A476A}" srcOrd="2" destOrd="0" presId="urn:microsoft.com/office/officeart/2005/8/layout/orgChart1"/>
    <dgm:cxn modelId="{CF63EE91-4A69-4C1D-9BE8-5053C1208B00}" type="presParOf" srcId="{F41C67A9-4852-4E13-B49D-07D7076A30E9}" destId="{00016056-6CB4-47D0-824B-2BE30AC46BCB}" srcOrd="6" destOrd="0" presId="urn:microsoft.com/office/officeart/2005/8/layout/orgChart1"/>
    <dgm:cxn modelId="{1BD23D43-4972-4432-8401-B895E31846F7}" type="presParOf" srcId="{F41C67A9-4852-4E13-B49D-07D7076A30E9}" destId="{85DA5361-0A28-400A-AF02-E7547B6A56DC}" srcOrd="7" destOrd="0" presId="urn:microsoft.com/office/officeart/2005/8/layout/orgChart1"/>
    <dgm:cxn modelId="{ED7E0DB6-A61A-4CEB-A242-3D312D1A5829}" type="presParOf" srcId="{85DA5361-0A28-400A-AF02-E7547B6A56DC}" destId="{94B5C74A-C16E-4BB3-9DD7-A5C63501E975}" srcOrd="0" destOrd="0" presId="urn:microsoft.com/office/officeart/2005/8/layout/orgChart1"/>
    <dgm:cxn modelId="{308AF907-03EA-4883-99BD-F12214350CDF}" type="presParOf" srcId="{94B5C74A-C16E-4BB3-9DD7-A5C63501E975}" destId="{EBF0F1BA-4238-48B6-A3EC-C6878EB2F0FE}" srcOrd="0" destOrd="0" presId="urn:microsoft.com/office/officeart/2005/8/layout/orgChart1"/>
    <dgm:cxn modelId="{A2F8348A-9E96-4EFC-978C-5F5CB9FF1631}" type="presParOf" srcId="{94B5C74A-C16E-4BB3-9DD7-A5C63501E975}" destId="{B9ADF69F-B63A-4F53-A861-AFA959E8E6C2}" srcOrd="1" destOrd="0" presId="urn:microsoft.com/office/officeart/2005/8/layout/orgChart1"/>
    <dgm:cxn modelId="{78C92A60-2EBE-4D73-A781-3E0EC89A8137}" type="presParOf" srcId="{85DA5361-0A28-400A-AF02-E7547B6A56DC}" destId="{9AF591E6-BF4E-445B-9E6A-C00C199F5ED2}" srcOrd="1" destOrd="0" presId="urn:microsoft.com/office/officeart/2005/8/layout/orgChart1"/>
    <dgm:cxn modelId="{652D2AFE-732A-4E01-BB54-7B1DF453DFBB}" type="presParOf" srcId="{85DA5361-0A28-400A-AF02-E7547B6A56DC}" destId="{31963F82-448E-463F-B980-C896CC3C3C74}" srcOrd="2" destOrd="0" presId="urn:microsoft.com/office/officeart/2005/8/layout/orgChart1"/>
    <dgm:cxn modelId="{38C30BB3-BAC8-4858-BA9E-85E06594C6BD}" type="presParOf" srcId="{D028E902-FC27-4B9C-8C5D-5975A88A693D}" destId="{255F6324-706A-47C2-857A-11FF782BCA23}" srcOrd="2" destOrd="0" presId="urn:microsoft.com/office/officeart/2005/8/layout/orgChart1"/>
    <dgm:cxn modelId="{4EDDA97F-417C-49CE-A2DD-561377486ECB}" type="presParOf" srcId="{255F6324-706A-47C2-857A-11FF782BCA23}" destId="{AD259F31-6F4F-42EA-B644-2A67DFB187DD}" srcOrd="0" destOrd="0" presId="urn:microsoft.com/office/officeart/2005/8/layout/orgChart1"/>
    <dgm:cxn modelId="{B07D225C-F857-422E-A8EA-3AF1ED1A49E5}" type="presParOf" srcId="{255F6324-706A-47C2-857A-11FF782BCA23}" destId="{67BE9F3B-9A96-482E-8DB1-3D7AE6DE8428}" srcOrd="1" destOrd="0" presId="urn:microsoft.com/office/officeart/2005/8/layout/orgChart1"/>
    <dgm:cxn modelId="{35417BAE-FD46-4AFC-9B21-F327DC03B596}" type="presParOf" srcId="{67BE9F3B-9A96-482E-8DB1-3D7AE6DE8428}" destId="{DFF2DE54-E8EE-4813-818F-D2F266732120}" srcOrd="0" destOrd="0" presId="urn:microsoft.com/office/officeart/2005/8/layout/orgChart1"/>
    <dgm:cxn modelId="{5C46AD3B-03F2-4040-832D-EF8AF3C3CE72}" type="presParOf" srcId="{DFF2DE54-E8EE-4813-818F-D2F266732120}" destId="{78482216-8169-415D-A6A4-5C5B1609C23B}" srcOrd="0" destOrd="0" presId="urn:microsoft.com/office/officeart/2005/8/layout/orgChart1"/>
    <dgm:cxn modelId="{8BF429D8-C2FC-4BC2-8C15-50970A518CAA}" type="presParOf" srcId="{DFF2DE54-E8EE-4813-818F-D2F266732120}" destId="{CB38F5E0-5F37-48CB-AA97-A63F46F0972F}" srcOrd="1" destOrd="0" presId="urn:microsoft.com/office/officeart/2005/8/layout/orgChart1"/>
    <dgm:cxn modelId="{78888C72-E18F-467B-9FDA-966BADBEF366}" type="presParOf" srcId="{67BE9F3B-9A96-482E-8DB1-3D7AE6DE8428}" destId="{35EF72DD-2FE1-4B6B-9D10-8A5A5708A58E}" srcOrd="1" destOrd="0" presId="urn:microsoft.com/office/officeart/2005/8/layout/orgChart1"/>
    <dgm:cxn modelId="{810E923A-9B7A-484B-A637-065A399E1CE5}" type="presParOf" srcId="{67BE9F3B-9A96-482E-8DB1-3D7AE6DE8428}" destId="{A07B34D5-AFDB-48BD-8DBB-336797A04B1D}" srcOrd="2" destOrd="0" presId="urn:microsoft.com/office/officeart/2005/8/layout/orgChart1"/>
    <dgm:cxn modelId="{33B26BE3-A6D9-4C32-A422-1B8C70A65CFE}" type="presParOf" srcId="{255F6324-706A-47C2-857A-11FF782BCA23}" destId="{6735105C-8C00-4944-8246-23267915A14E}" srcOrd="2" destOrd="0" presId="urn:microsoft.com/office/officeart/2005/8/layout/orgChart1"/>
    <dgm:cxn modelId="{B4D81638-3AF9-491F-962C-B1EBC97BC856}" type="presParOf" srcId="{255F6324-706A-47C2-857A-11FF782BCA23}" destId="{77F92258-00C1-4E8B-A8EA-FA8EA1060CDD}" srcOrd="3" destOrd="0" presId="urn:microsoft.com/office/officeart/2005/8/layout/orgChart1"/>
    <dgm:cxn modelId="{AB3B1984-6FDD-4149-8F7F-71FB1F34C296}" type="presParOf" srcId="{77F92258-00C1-4E8B-A8EA-FA8EA1060CDD}" destId="{66BA2EC6-A726-4B4F-84C3-8ED6F931E7A4}" srcOrd="0" destOrd="0" presId="urn:microsoft.com/office/officeart/2005/8/layout/orgChart1"/>
    <dgm:cxn modelId="{A1D7C100-9E60-461F-A1AF-E72CB30052C4}" type="presParOf" srcId="{66BA2EC6-A726-4B4F-84C3-8ED6F931E7A4}" destId="{751E7E64-4A1E-479D-813F-529F6EAB984A}" srcOrd="0" destOrd="0" presId="urn:microsoft.com/office/officeart/2005/8/layout/orgChart1"/>
    <dgm:cxn modelId="{5071C14F-E950-49FA-A699-6DABFCB58B7F}" type="presParOf" srcId="{66BA2EC6-A726-4B4F-84C3-8ED6F931E7A4}" destId="{9A9E8C94-7908-4225-8394-05F9892EBD59}" srcOrd="1" destOrd="0" presId="urn:microsoft.com/office/officeart/2005/8/layout/orgChart1"/>
    <dgm:cxn modelId="{FC0CFA90-3A73-4E87-8E60-0500D9661755}" type="presParOf" srcId="{77F92258-00C1-4E8B-A8EA-FA8EA1060CDD}" destId="{2F4EA27F-603E-4316-A54A-4E1826ABDCF5}" srcOrd="1" destOrd="0" presId="urn:microsoft.com/office/officeart/2005/8/layout/orgChart1"/>
    <dgm:cxn modelId="{CA72350E-AF32-425D-9831-F4163E03222F}" type="presParOf" srcId="{77F92258-00C1-4E8B-A8EA-FA8EA1060CDD}" destId="{F91AE007-3B87-4578-AE5D-8AC9663D72AA}" srcOrd="2" destOrd="0" presId="urn:microsoft.com/office/officeart/2005/8/layout/orgChart1"/>
    <dgm:cxn modelId="{2B3C4D4D-6823-4C21-A917-8DDD08CC7119}" type="presParOf" srcId="{255F6324-706A-47C2-857A-11FF782BCA23}" destId="{D2F062A7-B0B3-4C6F-9C3F-C60578065B4D}" srcOrd="4" destOrd="0" presId="urn:microsoft.com/office/officeart/2005/8/layout/orgChart1"/>
    <dgm:cxn modelId="{AD62A2F5-24BF-4ED3-A122-70ECC9A486C2}" type="presParOf" srcId="{255F6324-706A-47C2-857A-11FF782BCA23}" destId="{7A61308B-876C-4662-847B-5FC5FBA18321}" srcOrd="5" destOrd="0" presId="urn:microsoft.com/office/officeart/2005/8/layout/orgChart1"/>
    <dgm:cxn modelId="{6FC31B2D-C1BB-48B2-9B33-46B3C8E9534C}" type="presParOf" srcId="{7A61308B-876C-4662-847B-5FC5FBA18321}" destId="{71CD2A16-7C7E-4B69-828F-9D48EA9729D6}" srcOrd="0" destOrd="0" presId="urn:microsoft.com/office/officeart/2005/8/layout/orgChart1"/>
    <dgm:cxn modelId="{A38871CB-959E-4732-987E-45B7F3309221}" type="presParOf" srcId="{71CD2A16-7C7E-4B69-828F-9D48EA9729D6}" destId="{AE97DA30-3B06-4F77-9ECD-35F6F3A511C6}" srcOrd="0" destOrd="0" presId="urn:microsoft.com/office/officeart/2005/8/layout/orgChart1"/>
    <dgm:cxn modelId="{47004297-E0E2-4647-A702-105AFDF11C7D}" type="presParOf" srcId="{71CD2A16-7C7E-4B69-828F-9D48EA9729D6}" destId="{AB98729F-F58D-460A-BBAC-3D928CE45AB8}" srcOrd="1" destOrd="0" presId="urn:microsoft.com/office/officeart/2005/8/layout/orgChart1"/>
    <dgm:cxn modelId="{A9F59ED3-C9C1-499B-B1CD-B20191BBF027}" type="presParOf" srcId="{7A61308B-876C-4662-847B-5FC5FBA18321}" destId="{C4367E85-CF6E-408F-912A-063244D68834}" srcOrd="1" destOrd="0" presId="urn:microsoft.com/office/officeart/2005/8/layout/orgChart1"/>
    <dgm:cxn modelId="{DDA88794-B6F4-4267-90F2-D6D1AAEE0A15}" type="presParOf" srcId="{7A61308B-876C-4662-847B-5FC5FBA18321}" destId="{155DB765-8C6D-4DAD-8A95-629128D19C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062A7-B0B3-4C6F-9C3F-C60578065B4D}">
      <dsp:nvSpPr>
        <dsp:cNvPr id="0" name=""/>
        <dsp:cNvSpPr/>
      </dsp:nvSpPr>
      <dsp:spPr>
        <a:xfrm>
          <a:off x="3107512" y="554346"/>
          <a:ext cx="116104" cy="1293736"/>
        </a:xfrm>
        <a:custGeom>
          <a:avLst/>
          <a:gdLst/>
          <a:ahLst/>
          <a:cxnLst/>
          <a:rect l="0" t="0" r="0" b="0"/>
          <a:pathLst>
            <a:path>
              <a:moveTo>
                <a:pt x="116104" y="0"/>
              </a:moveTo>
              <a:lnTo>
                <a:pt x="116104" y="1293736"/>
              </a:lnTo>
              <a:lnTo>
                <a:pt x="0" y="129373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35105C-8C00-4944-8246-23267915A14E}">
      <dsp:nvSpPr>
        <dsp:cNvPr id="0" name=""/>
        <dsp:cNvSpPr/>
      </dsp:nvSpPr>
      <dsp:spPr>
        <a:xfrm>
          <a:off x="3223617" y="554346"/>
          <a:ext cx="116104" cy="508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8648"/>
              </a:lnTo>
              <a:lnTo>
                <a:pt x="116104" y="50864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259F31-6F4F-42EA-B644-2A67DFB187DD}">
      <dsp:nvSpPr>
        <dsp:cNvPr id="0" name=""/>
        <dsp:cNvSpPr/>
      </dsp:nvSpPr>
      <dsp:spPr>
        <a:xfrm>
          <a:off x="3107512" y="554346"/>
          <a:ext cx="116104" cy="508648"/>
        </a:xfrm>
        <a:custGeom>
          <a:avLst/>
          <a:gdLst/>
          <a:ahLst/>
          <a:cxnLst/>
          <a:rect l="0" t="0" r="0" b="0"/>
          <a:pathLst>
            <a:path>
              <a:moveTo>
                <a:pt x="116104" y="0"/>
              </a:moveTo>
              <a:lnTo>
                <a:pt x="116104" y="508648"/>
              </a:lnTo>
              <a:lnTo>
                <a:pt x="0" y="50864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016056-6CB4-47D0-824B-2BE30AC46BCB}">
      <dsp:nvSpPr>
        <dsp:cNvPr id="0" name=""/>
        <dsp:cNvSpPr/>
      </dsp:nvSpPr>
      <dsp:spPr>
        <a:xfrm>
          <a:off x="3223617" y="554346"/>
          <a:ext cx="2006949" cy="1802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6279"/>
              </a:lnTo>
              <a:lnTo>
                <a:pt x="2006949" y="1686279"/>
              </a:lnTo>
              <a:lnTo>
                <a:pt x="2006949" y="180238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1F897-C789-45B6-A78C-0C08A4AC6B84}">
      <dsp:nvSpPr>
        <dsp:cNvPr id="0" name=""/>
        <dsp:cNvSpPr/>
      </dsp:nvSpPr>
      <dsp:spPr>
        <a:xfrm>
          <a:off x="3223617" y="554346"/>
          <a:ext cx="668983" cy="1802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6279"/>
              </a:lnTo>
              <a:lnTo>
                <a:pt x="668983" y="1686279"/>
              </a:lnTo>
              <a:lnTo>
                <a:pt x="668983" y="180238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B67E9-2B28-4D14-9683-F8525DFDC2D4}">
      <dsp:nvSpPr>
        <dsp:cNvPr id="0" name=""/>
        <dsp:cNvSpPr/>
      </dsp:nvSpPr>
      <dsp:spPr>
        <a:xfrm>
          <a:off x="2554633" y="554346"/>
          <a:ext cx="668983" cy="1802384"/>
        </a:xfrm>
        <a:custGeom>
          <a:avLst/>
          <a:gdLst/>
          <a:ahLst/>
          <a:cxnLst/>
          <a:rect l="0" t="0" r="0" b="0"/>
          <a:pathLst>
            <a:path>
              <a:moveTo>
                <a:pt x="668983" y="0"/>
              </a:moveTo>
              <a:lnTo>
                <a:pt x="668983" y="1686279"/>
              </a:lnTo>
              <a:lnTo>
                <a:pt x="0" y="1686279"/>
              </a:lnTo>
              <a:lnTo>
                <a:pt x="0" y="180238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F89E49-1052-4BE4-BA77-A42A592B5F7C}">
      <dsp:nvSpPr>
        <dsp:cNvPr id="0" name=""/>
        <dsp:cNvSpPr/>
      </dsp:nvSpPr>
      <dsp:spPr>
        <a:xfrm>
          <a:off x="1216667" y="554346"/>
          <a:ext cx="2006949" cy="1802384"/>
        </a:xfrm>
        <a:custGeom>
          <a:avLst/>
          <a:gdLst/>
          <a:ahLst/>
          <a:cxnLst/>
          <a:rect l="0" t="0" r="0" b="0"/>
          <a:pathLst>
            <a:path>
              <a:moveTo>
                <a:pt x="2006949" y="0"/>
              </a:moveTo>
              <a:lnTo>
                <a:pt x="2006949" y="1686279"/>
              </a:lnTo>
              <a:lnTo>
                <a:pt x="0" y="1686279"/>
              </a:lnTo>
              <a:lnTo>
                <a:pt x="0" y="180238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BC675C-44BE-4FE5-A255-7432215D0E36}">
      <dsp:nvSpPr>
        <dsp:cNvPr id="0" name=""/>
        <dsp:cNvSpPr/>
      </dsp:nvSpPr>
      <dsp:spPr>
        <a:xfrm>
          <a:off x="2670738" y="1468"/>
          <a:ext cx="1105757" cy="552878"/>
        </a:xfrm>
        <a:prstGeom prst="rect">
          <a:avLst/>
        </a:prstGeom>
        <a:solidFill>
          <a:srgbClr val="00CC00"/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>
              <a:solidFill>
                <a:sysClr val="windowText" lastClr="000000"/>
              </a:solidFill>
            </a:rPr>
            <a:t>Incident </a:t>
          </a:r>
          <a:r>
            <a:rPr lang="en-CA" sz="1500" kern="1200" dirty="0">
              <a:solidFill>
                <a:schemeClr val="tx1"/>
              </a:solidFill>
            </a:rPr>
            <a:t>Commander</a:t>
          </a:r>
        </a:p>
      </dsp:txBody>
      <dsp:txXfrm>
        <a:off x="2670738" y="1468"/>
        <a:ext cx="1105757" cy="552878"/>
      </dsp:txXfrm>
    </dsp:sp>
    <dsp:sp modelId="{E83AD5C7-4387-43F1-B0EC-C5B818665079}">
      <dsp:nvSpPr>
        <dsp:cNvPr id="0" name=""/>
        <dsp:cNvSpPr/>
      </dsp:nvSpPr>
      <dsp:spPr>
        <a:xfrm>
          <a:off x="663788" y="2356731"/>
          <a:ext cx="1105757" cy="552878"/>
        </a:xfrm>
        <a:prstGeom prst="rect">
          <a:avLst/>
        </a:prstGeom>
        <a:solidFill>
          <a:srgbClr val="00CC00"/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>
              <a:solidFill>
                <a:schemeClr val="tx1"/>
              </a:solidFill>
            </a:rPr>
            <a:t>Operations</a:t>
          </a:r>
        </a:p>
      </dsp:txBody>
      <dsp:txXfrm>
        <a:off x="663788" y="2356731"/>
        <a:ext cx="1105757" cy="552878"/>
      </dsp:txXfrm>
    </dsp:sp>
    <dsp:sp modelId="{A0BDC3C3-EA62-4D6E-A937-F330240C85B1}">
      <dsp:nvSpPr>
        <dsp:cNvPr id="0" name=""/>
        <dsp:cNvSpPr/>
      </dsp:nvSpPr>
      <dsp:spPr>
        <a:xfrm>
          <a:off x="2001755" y="2356731"/>
          <a:ext cx="1105757" cy="552878"/>
        </a:xfrm>
        <a:prstGeom prst="rect">
          <a:avLst/>
        </a:prstGeom>
        <a:solidFill>
          <a:srgbClr val="00CC00"/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>
              <a:solidFill>
                <a:schemeClr val="tx1"/>
              </a:solidFill>
            </a:rPr>
            <a:t>Planning</a:t>
          </a:r>
        </a:p>
      </dsp:txBody>
      <dsp:txXfrm>
        <a:off x="2001755" y="2356731"/>
        <a:ext cx="1105757" cy="552878"/>
      </dsp:txXfrm>
    </dsp:sp>
    <dsp:sp modelId="{9593A04F-ECF3-44BB-883A-6777A97F2D4B}">
      <dsp:nvSpPr>
        <dsp:cNvPr id="0" name=""/>
        <dsp:cNvSpPr/>
      </dsp:nvSpPr>
      <dsp:spPr>
        <a:xfrm>
          <a:off x="3339721" y="2356731"/>
          <a:ext cx="1105757" cy="552878"/>
        </a:xfrm>
        <a:prstGeom prst="rect">
          <a:avLst/>
        </a:prstGeom>
        <a:solidFill>
          <a:srgbClr val="00CC00"/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>
              <a:solidFill>
                <a:schemeClr val="tx1"/>
              </a:solidFill>
            </a:rPr>
            <a:t>Logistics</a:t>
          </a:r>
        </a:p>
      </dsp:txBody>
      <dsp:txXfrm>
        <a:off x="3339721" y="2356731"/>
        <a:ext cx="1105757" cy="552878"/>
      </dsp:txXfrm>
    </dsp:sp>
    <dsp:sp modelId="{EBF0F1BA-4238-48B6-A3EC-C6878EB2F0FE}">
      <dsp:nvSpPr>
        <dsp:cNvPr id="0" name=""/>
        <dsp:cNvSpPr/>
      </dsp:nvSpPr>
      <dsp:spPr>
        <a:xfrm>
          <a:off x="4677687" y="2356731"/>
          <a:ext cx="1105757" cy="552878"/>
        </a:xfrm>
        <a:prstGeom prst="rect">
          <a:avLst/>
        </a:prstGeom>
        <a:solidFill>
          <a:srgbClr val="00CC00"/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>
              <a:solidFill>
                <a:schemeClr val="tx1"/>
              </a:solidFill>
            </a:rPr>
            <a:t>Finance</a:t>
          </a:r>
          <a:r>
            <a:rPr lang="en-CA" sz="1500" kern="1200" dirty="0"/>
            <a:t> </a:t>
          </a:r>
        </a:p>
      </dsp:txBody>
      <dsp:txXfrm>
        <a:off x="4677687" y="2356731"/>
        <a:ext cx="1105757" cy="552878"/>
      </dsp:txXfrm>
    </dsp:sp>
    <dsp:sp modelId="{78482216-8169-415D-A6A4-5C5B1609C23B}">
      <dsp:nvSpPr>
        <dsp:cNvPr id="0" name=""/>
        <dsp:cNvSpPr/>
      </dsp:nvSpPr>
      <dsp:spPr>
        <a:xfrm>
          <a:off x="2001755" y="786555"/>
          <a:ext cx="1105757" cy="552878"/>
        </a:xfrm>
        <a:prstGeom prst="rect">
          <a:avLst/>
        </a:prstGeom>
        <a:solidFill>
          <a:srgbClr val="FFFF00"/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>
              <a:solidFill>
                <a:schemeClr val="tx1"/>
              </a:solidFill>
            </a:rPr>
            <a:t>Safety</a:t>
          </a:r>
        </a:p>
      </dsp:txBody>
      <dsp:txXfrm>
        <a:off x="2001755" y="786555"/>
        <a:ext cx="1105757" cy="552878"/>
      </dsp:txXfrm>
    </dsp:sp>
    <dsp:sp modelId="{751E7E64-4A1E-479D-813F-529F6EAB984A}">
      <dsp:nvSpPr>
        <dsp:cNvPr id="0" name=""/>
        <dsp:cNvSpPr/>
      </dsp:nvSpPr>
      <dsp:spPr>
        <a:xfrm>
          <a:off x="3339721" y="786555"/>
          <a:ext cx="1105757" cy="552878"/>
        </a:xfrm>
        <a:prstGeom prst="rect">
          <a:avLst/>
        </a:prstGeom>
        <a:solidFill>
          <a:srgbClr val="FFFF00"/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>
              <a:solidFill>
                <a:schemeClr val="tx1"/>
              </a:solidFill>
            </a:rPr>
            <a:t>Information</a:t>
          </a:r>
        </a:p>
      </dsp:txBody>
      <dsp:txXfrm>
        <a:off x="3339721" y="786555"/>
        <a:ext cx="1105757" cy="552878"/>
      </dsp:txXfrm>
    </dsp:sp>
    <dsp:sp modelId="{AE97DA30-3B06-4F77-9ECD-35F6F3A511C6}">
      <dsp:nvSpPr>
        <dsp:cNvPr id="0" name=""/>
        <dsp:cNvSpPr/>
      </dsp:nvSpPr>
      <dsp:spPr>
        <a:xfrm>
          <a:off x="2001755" y="1571643"/>
          <a:ext cx="1105757" cy="552878"/>
        </a:xfrm>
        <a:prstGeom prst="rect">
          <a:avLst/>
        </a:prstGeom>
        <a:solidFill>
          <a:srgbClr val="FFFF00"/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>
              <a:solidFill>
                <a:schemeClr val="tx1"/>
              </a:solidFill>
            </a:rPr>
            <a:t>Liaison</a:t>
          </a:r>
        </a:p>
      </dsp:txBody>
      <dsp:txXfrm>
        <a:off x="2001755" y="1571643"/>
        <a:ext cx="1105757" cy="552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B4F171-4C3A-486E-8264-BF66EC39E6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77F540-CC2C-4E03-AD9E-8920B07C3E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B0E1470-C00C-4672-8384-BA27CA0F88C6}" type="datetimeFigureOut">
              <a:rPr lang="en-CA" smtClean="0"/>
              <a:t>2024-06-26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83E84D-D766-4917-B721-CB307562EB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fr-FR"/>
              <a:t>Comfort Centre - Orientation Ver 3 (June 2022)</a:t>
            </a: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0FB655-10EE-4587-985E-436EE5377C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2B609D1-B222-4AAF-879C-6BCB6B9952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01544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6528442-DF15-4307-A5A0-B38B00E6B1E9}" type="datetimeFigureOut">
              <a:rPr lang="en-CA" smtClean="0"/>
              <a:t>2024-06-26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fr-FR"/>
              <a:t>Comfort Centre - Orientation Ver 3 (June 2022)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C9FECE5-4ACE-404E-BB01-831691CEE3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50841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lifax.ca/fire-police/fire/emergency-management/hfxalert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charlesdeluvio?utm_source=unsplash&amp;utm_medium=referral&amp;utm_content=creditCopyText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unsplash.com/s/photos/opening?utm_source=unsplash&amp;utm_medium=referral&amp;utm_content=creditCopyText" TargetMode="External"/><Relationship Id="rId5" Type="http://schemas.openxmlformats.org/officeDocument/2006/relationships/hyperlink" Target="https://unsplash.com/@claybanks?utm_source=unsplash&amp;utm_medium=referral&amp;utm_content=creditCopyText" TargetMode="External"/><Relationship Id="rId4" Type="http://schemas.openxmlformats.org/officeDocument/2006/relationships/hyperlink" Target="https://unsplash.com/s/photos/dog-with-glasses?utm_source=unsplash&amp;utm_medium=referral&amp;utm_content=creditCopyText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slegislature.ca/sites/default/files/legc/statutes/emergency%20management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BC168-B386-5B4B-89C6-D99A3B17D5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62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557" indent="-176557">
              <a:buFont typeface="Arial" pitchFamily="34" charset="0"/>
              <a:buChar char="•"/>
            </a:pPr>
            <a:r>
              <a:rPr lang="en-CA" dirty="0"/>
              <a:t>FIVE types of Emergency</a:t>
            </a:r>
            <a:r>
              <a:rPr lang="en-CA" baseline="0" dirty="0"/>
              <a:t> Centres:</a:t>
            </a:r>
          </a:p>
          <a:p>
            <a:pPr marL="633757" lvl="1" indent="-176557">
              <a:buFont typeface="Arial" pitchFamily="34" charset="0"/>
              <a:buChar char="•"/>
            </a:pPr>
            <a:r>
              <a:rPr lang="en-CA" dirty="0"/>
              <a:t>Information Centre</a:t>
            </a:r>
          </a:p>
          <a:p>
            <a:pPr marL="1090957" lvl="2" indent="-176557">
              <a:buFont typeface="Arial" pitchFamily="34" charset="0"/>
              <a:buChar char="•"/>
            </a:pPr>
            <a:r>
              <a:rPr lang="en-US" dirty="0"/>
              <a:t>Organization, independent or dependent of an institution, whose task is to collect, manage and make available to users information related to a given area. (</a:t>
            </a:r>
            <a:r>
              <a:rPr lang="en-US" dirty="0" err="1"/>
              <a:t>Termium</a:t>
            </a:r>
            <a:r>
              <a:rPr lang="en-US" dirty="0"/>
              <a:t>) A location where members of the affected public can congregate and where major announcements are made, before notifications to media have occurred. (MEP</a:t>
            </a:r>
            <a:r>
              <a:rPr lang="en-CA" dirty="0"/>
              <a:t>)</a:t>
            </a:r>
            <a:endParaRPr lang="en-CA" baseline="0" dirty="0"/>
          </a:p>
          <a:p>
            <a:pPr marL="647375" lvl="1" indent="-176557">
              <a:buFont typeface="Arial" pitchFamily="34" charset="0"/>
              <a:buChar char="•"/>
            </a:pPr>
            <a:r>
              <a:rPr lang="en-CA" dirty="0"/>
              <a:t>Comfort</a:t>
            </a:r>
            <a:r>
              <a:rPr lang="en-CA" baseline="0" dirty="0"/>
              <a:t> and Information </a:t>
            </a:r>
            <a:r>
              <a:rPr lang="en-CA" dirty="0"/>
              <a:t>C</a:t>
            </a:r>
            <a:r>
              <a:rPr lang="en-CA" baseline="0" dirty="0"/>
              <a:t>entres </a:t>
            </a:r>
          </a:p>
          <a:p>
            <a:pPr marL="1118193" lvl="2" indent="-176557">
              <a:buFont typeface="Arial" pitchFamily="34" charset="0"/>
              <a:buChar char="•"/>
            </a:pPr>
            <a:r>
              <a:rPr lang="en-CA" baseline="0" dirty="0"/>
              <a:t>Can be opened at Municipal discretion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dirty="0"/>
              <a:t>Warming/Colling Centre</a:t>
            </a:r>
          </a:p>
          <a:p>
            <a:pPr marL="1104575" lvl="2" indent="-176557">
              <a:buFont typeface="Arial" pitchFamily="34" charset="0"/>
              <a:buChar char="•"/>
            </a:pPr>
            <a:r>
              <a:rPr lang="en-CA" dirty="0"/>
              <a:t>Used in extreme temperatures to allow public to get warm or cooled off</a:t>
            </a:r>
          </a:p>
          <a:p>
            <a:pPr marL="1104575" lvl="2" indent="-176557">
              <a:buFont typeface="Arial" pitchFamily="34" charset="0"/>
              <a:buChar char="•"/>
            </a:pPr>
            <a:r>
              <a:rPr lang="en-CA" dirty="0"/>
              <a:t>Typically will be HRM libraries and run by trained staff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dirty="0"/>
              <a:t>Reception and Evacuation Centres</a:t>
            </a:r>
          </a:p>
          <a:p>
            <a:pPr marL="1118193" lvl="2" indent="-176557">
              <a:buFont typeface="Arial" pitchFamily="34" charset="0"/>
              <a:buChar char="•"/>
            </a:pPr>
            <a:r>
              <a:rPr lang="en-CA" dirty="0"/>
              <a:t>Can only be opened</a:t>
            </a:r>
            <a:r>
              <a:rPr lang="en-CA" baseline="0" dirty="0"/>
              <a:t> by Province</a:t>
            </a:r>
          </a:p>
          <a:p>
            <a:pPr marL="1118193" lvl="2" indent="-176557">
              <a:buFont typeface="Arial" pitchFamily="34" charset="0"/>
              <a:buChar char="•"/>
            </a:pPr>
            <a:r>
              <a:rPr lang="en-CA" baseline="0" dirty="0"/>
              <a:t> C</a:t>
            </a:r>
            <a:r>
              <a:rPr lang="en-CA" dirty="0"/>
              <a:t>ontracted o the Red Cross by the Provincial Department of Community Services. </a:t>
            </a:r>
          </a:p>
          <a:p>
            <a:pPr marL="176557" indent="-176557">
              <a:buFont typeface="Arial" pitchFamily="34" charset="0"/>
              <a:buChar char="•"/>
            </a:pPr>
            <a:endParaRPr lang="en-CA" dirty="0"/>
          </a:p>
          <a:p>
            <a:pPr marL="176557" indent="-176557">
              <a:buFont typeface="Arial" pitchFamily="34" charset="0"/>
              <a:buChar char="•"/>
            </a:pPr>
            <a:r>
              <a:rPr lang="en-CA" dirty="0"/>
              <a:t>A Comfort Centre can transition</a:t>
            </a:r>
            <a:r>
              <a:rPr lang="en-CA" baseline="0" dirty="0"/>
              <a:t> to a Provincial </a:t>
            </a:r>
            <a:r>
              <a:rPr lang="en-CA" dirty="0"/>
              <a:t>E</a:t>
            </a:r>
            <a:r>
              <a:rPr lang="en-CA" baseline="0" dirty="0"/>
              <a:t>vacuation C</a:t>
            </a:r>
            <a:r>
              <a:rPr lang="en-CA" dirty="0"/>
              <a:t>entres.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dirty="0"/>
              <a:t>Transfer of command</a:t>
            </a:r>
            <a:r>
              <a:rPr lang="en-CA" baseline="0" dirty="0"/>
              <a:t> from the Municipality to the Province occurs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Management will change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Staff may or may not change</a:t>
            </a:r>
            <a:endParaRPr lang="en-CA" dirty="0"/>
          </a:p>
          <a:p>
            <a:r>
              <a:rPr lang="en-CA" i="1" dirty="0"/>
              <a:t>What is the difference between Info and Comfort Centre??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B971A-2A76-4F25-BFA9-787FF7292AD1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842030"/>
            <a:ext cx="3511550" cy="467071"/>
          </a:xfrm>
        </p:spPr>
        <p:txBody>
          <a:bodyPr/>
          <a:lstStyle/>
          <a:p>
            <a:pPr>
              <a:defRPr/>
            </a:pPr>
            <a:r>
              <a:rPr lang="fr-FR" dirty="0" err="1"/>
              <a:t>Comfort</a:t>
            </a:r>
            <a:r>
              <a:rPr lang="fr-FR" dirty="0"/>
              <a:t> Centre - Orientation Ver 3 (June 2022)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586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557" indent="-176557">
              <a:buFont typeface="Arial" pitchFamily="34" charset="0"/>
              <a:buChar char="•"/>
            </a:pPr>
            <a:r>
              <a:rPr lang="en-CA" dirty="0"/>
              <a:t>Based</a:t>
            </a:r>
            <a:r>
              <a:rPr lang="en-CA" baseline="0" dirty="0"/>
              <a:t> on need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Numbers that may be expected to attend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Size of facility needed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Time the </a:t>
            </a:r>
            <a:r>
              <a:rPr lang="en-CA" dirty="0"/>
              <a:t>C</a:t>
            </a:r>
            <a:r>
              <a:rPr lang="en-CA" baseline="0" dirty="0"/>
              <a:t>entre can be expected to operate vs future needs of facility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Location to the affected area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Accessibility</a:t>
            </a:r>
          </a:p>
          <a:p>
            <a:pPr marL="176557" indent="-176557">
              <a:buFont typeface="Arial" pitchFamily="34" charset="0"/>
              <a:buChar char="•"/>
            </a:pPr>
            <a:endParaRPr lang="en-CA" baseline="0" dirty="0"/>
          </a:p>
          <a:p>
            <a:pPr marL="176557" indent="-176557">
              <a:buFont typeface="Arial" pitchFamily="34" charset="0"/>
              <a:buChar char="•"/>
            </a:pPr>
            <a:r>
              <a:rPr lang="en-CA" baseline="0" dirty="0"/>
              <a:t>Sector profiles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Small, usually community based areas within HRM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Preparedness work already done in the community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Potential Comfort </a:t>
            </a:r>
            <a:r>
              <a:rPr lang="en-CA" dirty="0"/>
              <a:t>C</a:t>
            </a:r>
            <a:r>
              <a:rPr lang="en-CA" baseline="0" dirty="0"/>
              <a:t>entres identified and contacts made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Evacuation routes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Local infrastructure noted: schools, churches, special care facilities, dams, roadways, rivers, etc.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Hazards identified: gas/propane stations, dry cleaners, chemical storage facilities, etc.</a:t>
            </a:r>
          </a:p>
          <a:p>
            <a:pPr marL="470818" lvl="1"/>
            <a:endParaRPr lang="en-CA" baseline="0" dirty="0"/>
          </a:p>
          <a:p>
            <a:pPr marL="176557" indent="-176557">
              <a:buFont typeface="Arial" pitchFamily="34" charset="0"/>
              <a:buChar char="•"/>
            </a:pPr>
            <a:endParaRPr lang="en-CA" baseline="0" dirty="0"/>
          </a:p>
          <a:p>
            <a:pPr marL="176557" indent="-176557">
              <a:buFont typeface="Arial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B971A-2A76-4F25-BFA9-787FF7292AD1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842030"/>
            <a:ext cx="3511550" cy="467071"/>
          </a:xfrm>
        </p:spPr>
        <p:txBody>
          <a:bodyPr/>
          <a:lstStyle/>
          <a:p>
            <a:pPr>
              <a:defRPr/>
            </a:pPr>
            <a:r>
              <a:rPr lang="fr-FR" dirty="0" err="1"/>
              <a:t>Comfort</a:t>
            </a:r>
            <a:r>
              <a:rPr lang="fr-FR" dirty="0"/>
              <a:t> Centre - Orientation Ver 3 (June 2022)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5297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4"/>
            <a:ext cx="5618480" cy="4130913"/>
          </a:xfrm>
        </p:spPr>
        <p:txBody>
          <a:bodyPr/>
          <a:lstStyle/>
          <a:p>
            <a:pPr marL="176557" indent="-176557">
              <a:buFont typeface="Arial" pitchFamily="34" charset="0"/>
              <a:buChar char="•"/>
            </a:pPr>
            <a:r>
              <a:rPr lang="en-US" dirty="0">
                <a:hlinkClick r:id="rId3"/>
              </a:rPr>
              <a:t>https://www.halifax.ca/fire-police/fire/emergency-management/hfxalert</a:t>
            </a:r>
            <a:endParaRPr lang="en-US" dirty="0"/>
          </a:p>
          <a:p>
            <a:endParaRPr lang="en-CA" dirty="0"/>
          </a:p>
          <a:p>
            <a:pPr marL="176557" indent="-176557">
              <a:buFont typeface="Arial" pitchFamily="34" charset="0"/>
              <a:buChar char="•"/>
            </a:pPr>
            <a:r>
              <a:rPr lang="en-CA" dirty="0"/>
              <a:t>Activation of a Comfort Centre is done thru the JEM Chair or Duty Officer (DO) to the JEM EOC Liaison Officer (LO) and or EMD Manager.</a:t>
            </a:r>
          </a:p>
          <a:p>
            <a:pPr marL="176557" indent="-176557">
              <a:buFont typeface="Arial" pitchFamily="34" charset="0"/>
              <a:buChar char="•"/>
            </a:pPr>
            <a:r>
              <a:rPr lang="en-CA" dirty="0"/>
              <a:t>There may be more than</a:t>
            </a:r>
            <a:r>
              <a:rPr lang="en-CA" baseline="0" dirty="0"/>
              <a:t> one Comfort </a:t>
            </a:r>
            <a:r>
              <a:rPr lang="en-CA" dirty="0"/>
              <a:t>C</a:t>
            </a:r>
            <a:r>
              <a:rPr lang="en-CA" baseline="0" dirty="0"/>
              <a:t>entre opened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Depending on need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Availability of the five elements</a:t>
            </a:r>
          </a:p>
          <a:p>
            <a:pPr marL="176557" indent="-176557">
              <a:buFont typeface="Arial" pitchFamily="34" charset="0"/>
              <a:buChar char="•"/>
            </a:pPr>
            <a:r>
              <a:rPr lang="en-CA" baseline="0" dirty="0"/>
              <a:t>EMD/JEM EOC LO will normally work with the JEM Duty Officer not the Comfort Centre Manager</a:t>
            </a:r>
          </a:p>
          <a:p>
            <a:pPr marL="176557" indent="-176557">
              <a:buFont typeface="Arial" pitchFamily="34" charset="0"/>
              <a:buChar char="•"/>
            </a:pPr>
            <a:endParaRPr lang="en-CA" baseline="0" dirty="0"/>
          </a:p>
          <a:p>
            <a:pPr marL="176557" indent="-176557">
              <a:buFont typeface="Arial" pitchFamily="34" charset="0"/>
              <a:buChar char="•"/>
            </a:pPr>
            <a:r>
              <a:rPr lang="en-CA" dirty="0"/>
              <a:t>Deactivation, when</a:t>
            </a:r>
            <a:r>
              <a:rPr lang="en-CA" baseline="0" dirty="0"/>
              <a:t> the need is passed: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dirty="0"/>
              <a:t>accomplished by a message from the Comfort Centre Manager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dirty="0"/>
              <a:t>to JEM Team’s DO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dirty="0"/>
              <a:t>to JEM EOC LO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dirty="0"/>
              <a:t>to EOC</a:t>
            </a:r>
          </a:p>
          <a:p>
            <a:pPr marL="647375" lvl="1" indent="-176557">
              <a:buFont typeface="Arial" pitchFamily="34" charset="0"/>
              <a:buChar char="•"/>
            </a:pPr>
            <a:endParaRPr lang="en-CA" dirty="0"/>
          </a:p>
          <a:p>
            <a:pPr marL="176557" indent="-176557">
              <a:buFont typeface="Arial" pitchFamily="34" charset="0"/>
              <a:buChar char="•"/>
            </a:pPr>
            <a:r>
              <a:rPr lang="en-CA" dirty="0" err="1"/>
              <a:t>hfxAlert</a:t>
            </a:r>
            <a:r>
              <a:rPr lang="en-CA" baseline="0" dirty="0"/>
              <a:t> is a computerized telephone mass notification calling system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Sends pre-recorded messages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Pre-determined persons on established lists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72 phone line are available to make simultaneous calls 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E-mail, voice, text can be sent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Report generated showing how many calls received and which ones not received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B971A-2A76-4F25-BFA9-787FF7292AD1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842030"/>
            <a:ext cx="3329609" cy="467071"/>
          </a:xfrm>
        </p:spPr>
        <p:txBody>
          <a:bodyPr/>
          <a:lstStyle/>
          <a:p>
            <a:pPr>
              <a:defRPr/>
            </a:pPr>
            <a:r>
              <a:rPr lang="fr-FR" dirty="0" err="1"/>
              <a:t>Comfort</a:t>
            </a:r>
            <a:r>
              <a:rPr lang="fr-FR" dirty="0"/>
              <a:t> Centre - Orientation Ver 3 (June 2022)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2223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557" indent="-176557">
              <a:buFont typeface="Arial" pitchFamily="34" charset="0"/>
              <a:buChar char="•"/>
            </a:pPr>
            <a:r>
              <a:rPr lang="en-CA" b="1" dirty="0"/>
              <a:t>Comfort Centre Manager (CCM) is the onsite representative of the JEM Chair and or Team’s Duty Officer person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dirty="0"/>
              <a:t>Over-all</a:t>
            </a:r>
            <a:r>
              <a:rPr lang="en-CA" baseline="0" dirty="0"/>
              <a:t> in</a:t>
            </a:r>
            <a:r>
              <a:rPr lang="en-CA" dirty="0"/>
              <a:t> charge of the running of the Comfort Centre  </a:t>
            </a:r>
          </a:p>
          <a:p>
            <a:pPr marL="176557" indent="-176557">
              <a:buFont typeface="Arial" pitchFamily="34" charset="0"/>
              <a:buChar char="•"/>
            </a:pPr>
            <a:endParaRPr lang="en-CA" b="1" dirty="0"/>
          </a:p>
          <a:p>
            <a:pPr marL="176557" indent="-176557">
              <a:buFont typeface="Arial" pitchFamily="34" charset="0"/>
              <a:buChar char="•"/>
            </a:pPr>
            <a:r>
              <a:rPr lang="en-CA" b="1" dirty="0"/>
              <a:t>Support Staff Supervisor (SSS) is in charge of the staff that handles the clients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="0" dirty="0"/>
              <a:t>M</a:t>
            </a:r>
            <a:r>
              <a:rPr lang="en-CA" dirty="0"/>
              <a:t>akes up the schedule for all personnel working the hospitality area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dirty="0"/>
              <a:t>Responsible for all hospitality issues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dirty="0"/>
              <a:t>SSS is answerable to the CCM</a:t>
            </a:r>
          </a:p>
          <a:p>
            <a:pPr marL="647375" lvl="1" indent="-176557">
              <a:buFont typeface="Arial" pitchFamily="34" charset="0"/>
              <a:buChar char="•"/>
            </a:pPr>
            <a:endParaRPr lang="en-CA" dirty="0"/>
          </a:p>
          <a:p>
            <a:pPr marL="176557" indent="-176557">
              <a:buFont typeface="Arial" pitchFamily="34" charset="0"/>
              <a:buChar char="•"/>
            </a:pPr>
            <a:r>
              <a:rPr lang="en-CA" dirty="0"/>
              <a:t>CCM and SSS will coordinate Comfort Centre requirements (Food replacement, personnel shortages)</a:t>
            </a:r>
          </a:p>
          <a:p>
            <a:pPr marL="176557" indent="-176557">
              <a:buFont typeface="Arial" pitchFamily="34" charset="0"/>
              <a:buChar char="•"/>
            </a:pPr>
            <a:r>
              <a:rPr lang="en-CA" dirty="0"/>
              <a:t>CCM and SSS may have assistants to assist them in their role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dirty="0"/>
              <a:t>The Assistants will be directly under the CCM or the SSS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dirty="0"/>
              <a:t>They will be persons who are a registered member of JEM</a:t>
            </a:r>
          </a:p>
          <a:p>
            <a:pPr marL="176557" indent="-176557">
              <a:buFont typeface="Arial" pitchFamily="34" charset="0"/>
              <a:buChar char="•"/>
            </a:pPr>
            <a:endParaRPr lang="en-CA" dirty="0"/>
          </a:p>
          <a:p>
            <a:pPr marL="176557" indent="-176557">
              <a:buFont typeface="Arial" pitchFamily="34" charset="0"/>
              <a:buChar char="•"/>
            </a:pPr>
            <a:r>
              <a:rPr lang="en-CA" dirty="0"/>
              <a:t>Emergent</a:t>
            </a:r>
            <a:r>
              <a:rPr lang="en-CA" baseline="0" dirty="0"/>
              <a:t> volunteers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May be used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dirty="0"/>
              <a:t>Must fill out a volunteer application 2023 form</a:t>
            </a:r>
            <a:endParaRPr lang="en-CA" baseline="0" dirty="0"/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Not in managerial roles due to liability issues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B971A-2A76-4F25-BFA9-787FF7292AD1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842030"/>
            <a:ext cx="3339548" cy="467071"/>
          </a:xfrm>
        </p:spPr>
        <p:txBody>
          <a:bodyPr/>
          <a:lstStyle/>
          <a:p>
            <a:pPr>
              <a:defRPr/>
            </a:pPr>
            <a:r>
              <a:rPr lang="fr-FR" dirty="0" err="1"/>
              <a:t>Comfort</a:t>
            </a:r>
            <a:r>
              <a:rPr lang="fr-FR" dirty="0"/>
              <a:t> Centre - Orientation Ver 3 (June 2022)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0427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Public health measures i.e. COVID 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511550" cy="467071"/>
          </a:xfrm>
        </p:spPr>
        <p:txBody>
          <a:bodyPr/>
          <a:lstStyle/>
          <a:p>
            <a:pPr>
              <a:defRPr/>
            </a:pPr>
            <a:r>
              <a:rPr lang="fr-FR" dirty="0" err="1"/>
              <a:t>Comfort</a:t>
            </a:r>
            <a:r>
              <a:rPr lang="fr-FR" dirty="0"/>
              <a:t> Centre - Orientation Ver 3 (June 2022)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FB971A-2A76-4F25-BFA9-787FF7292AD1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6978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557" indent="-176557">
              <a:lnSpc>
                <a:spcPct val="90000"/>
              </a:lnSpc>
              <a:buFont typeface="Arial" pitchFamily="34" charset="0"/>
              <a:buChar char="•"/>
            </a:pPr>
            <a:r>
              <a:rPr lang="en-CA" b="1" dirty="0"/>
              <a:t>Expectations of the staff</a:t>
            </a:r>
          </a:p>
          <a:p>
            <a:pPr marL="176557" indent="-176557">
              <a:lnSpc>
                <a:spcPct val="90000"/>
              </a:lnSpc>
              <a:buFont typeface="Arial" pitchFamily="34" charset="0"/>
              <a:buChar char="•"/>
            </a:pPr>
            <a:endParaRPr lang="en-CA" b="1" dirty="0"/>
          </a:p>
          <a:p>
            <a:pPr marL="176557" indent="-176557">
              <a:lnSpc>
                <a:spcPct val="90000"/>
              </a:lnSpc>
              <a:buFont typeface="Arial" pitchFamily="34" charset="0"/>
              <a:buChar char="•"/>
            </a:pPr>
            <a:r>
              <a:rPr lang="en-CA" dirty="0"/>
              <a:t>All personnel will register before entering the Centre to work</a:t>
            </a:r>
          </a:p>
          <a:p>
            <a:pPr marL="647375" lvl="1" indent="-176557">
              <a:lnSpc>
                <a:spcPct val="90000"/>
              </a:lnSpc>
              <a:buFont typeface="Arial" pitchFamily="34" charset="0"/>
              <a:buChar char="•"/>
            </a:pPr>
            <a:r>
              <a:rPr lang="en-CA" dirty="0"/>
              <a:t>Allows us to ensure person</a:t>
            </a:r>
            <a:r>
              <a:rPr lang="en-CA" baseline="0" dirty="0"/>
              <a:t> has insurance coverage</a:t>
            </a:r>
          </a:p>
          <a:p>
            <a:pPr marL="647375" lvl="1" indent="-176557">
              <a:lnSpc>
                <a:spcPct val="90000"/>
              </a:lnSpc>
              <a:buFont typeface="Arial" pitchFamily="34" charset="0"/>
              <a:buChar char="•"/>
            </a:pPr>
            <a:r>
              <a:rPr lang="en-CA" baseline="0" dirty="0"/>
              <a:t>Crucial should the Centre experience an Emergency </a:t>
            </a:r>
            <a:r>
              <a:rPr lang="en-CA" dirty="0"/>
              <a:t>E</a:t>
            </a:r>
            <a:r>
              <a:rPr lang="en-CA" baseline="0" dirty="0"/>
              <a:t>vacuation</a:t>
            </a:r>
          </a:p>
          <a:p>
            <a:pPr marL="470818" lvl="1">
              <a:lnSpc>
                <a:spcPct val="90000"/>
              </a:lnSpc>
            </a:pPr>
            <a:endParaRPr lang="en-CA" dirty="0"/>
          </a:p>
          <a:p>
            <a:pPr marL="176557" indent="-176557">
              <a:lnSpc>
                <a:spcPct val="90000"/>
              </a:lnSpc>
              <a:buFont typeface="Arial" pitchFamily="34" charset="0"/>
              <a:buChar char="•"/>
            </a:pPr>
            <a:r>
              <a:rPr lang="en-CA" dirty="0"/>
              <a:t>Personnel working in a JEM Comfort Centre will be tidy and clean appearance and wear ID. </a:t>
            </a:r>
          </a:p>
          <a:p>
            <a:pPr marL="647375" lvl="1" indent="-176557">
              <a:lnSpc>
                <a:spcPct val="90000"/>
              </a:lnSpc>
              <a:buFont typeface="Arial" pitchFamily="34" charset="0"/>
              <a:buChar char="•"/>
            </a:pPr>
            <a:r>
              <a:rPr lang="en-CA" dirty="0"/>
              <a:t>Representing</a:t>
            </a:r>
            <a:r>
              <a:rPr lang="en-CA" baseline="0" dirty="0"/>
              <a:t> themselves, their community, the JEM, EMD and HRM</a:t>
            </a:r>
          </a:p>
          <a:p>
            <a:pPr marL="470818" lvl="1">
              <a:lnSpc>
                <a:spcPct val="90000"/>
              </a:lnSpc>
            </a:pPr>
            <a:endParaRPr lang="en-CA" dirty="0"/>
          </a:p>
          <a:p>
            <a:pPr marL="176557" indent="-176557">
              <a:lnSpc>
                <a:spcPct val="90000"/>
              </a:lnSpc>
              <a:buFont typeface="Arial" pitchFamily="34" charset="0"/>
              <a:buChar char="•"/>
            </a:pPr>
            <a:r>
              <a:rPr lang="en-CA" dirty="0"/>
              <a:t>Will assist clients with seating and refreshments</a:t>
            </a:r>
          </a:p>
          <a:p>
            <a:pPr marL="647375" lvl="1" indent="-176557">
              <a:lnSpc>
                <a:spcPct val="90000"/>
              </a:lnSpc>
              <a:buFont typeface="Arial" pitchFamily="34" charset="0"/>
              <a:buChar char="•"/>
            </a:pPr>
            <a:r>
              <a:rPr lang="en-CA" dirty="0"/>
              <a:t>Some persons coming in may be confused</a:t>
            </a:r>
            <a:r>
              <a:rPr lang="en-CA" baseline="0" dirty="0"/>
              <a:t> or upset and not thinking clearly</a:t>
            </a:r>
          </a:p>
          <a:p>
            <a:pPr marL="470818" lvl="1">
              <a:lnSpc>
                <a:spcPct val="90000"/>
              </a:lnSpc>
            </a:pPr>
            <a:endParaRPr lang="en-CA" dirty="0"/>
          </a:p>
          <a:p>
            <a:pPr marL="176557" indent="-176557">
              <a:lnSpc>
                <a:spcPct val="90000"/>
              </a:lnSpc>
              <a:buFont typeface="Arial" pitchFamily="34" charset="0"/>
              <a:buChar char="•"/>
            </a:pPr>
            <a:r>
              <a:rPr lang="en-CA" dirty="0"/>
              <a:t>It is everyone's responsibility to keep the centre clean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B971A-2A76-4F25-BFA9-787FF7292AD1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842030"/>
            <a:ext cx="3190461" cy="467071"/>
          </a:xfrm>
        </p:spPr>
        <p:txBody>
          <a:bodyPr/>
          <a:lstStyle/>
          <a:p>
            <a:pPr>
              <a:defRPr/>
            </a:pPr>
            <a:r>
              <a:rPr lang="fr-FR" dirty="0" err="1"/>
              <a:t>Comfort</a:t>
            </a:r>
            <a:r>
              <a:rPr lang="fr-FR" dirty="0"/>
              <a:t> Centre - Orientation Ver 3 (June 2022)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8060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4"/>
            <a:ext cx="5618480" cy="4191625"/>
          </a:xfrm>
        </p:spPr>
        <p:txBody>
          <a:bodyPr/>
          <a:lstStyle/>
          <a:p>
            <a:pPr marL="176557" indent="-176557">
              <a:buFont typeface="Arial" pitchFamily="34" charset="0"/>
              <a:buChar char="•"/>
            </a:pPr>
            <a:r>
              <a:rPr lang="en-CA" b="1" u="sng" dirty="0"/>
              <a:t>Point</a:t>
            </a:r>
            <a:r>
              <a:rPr lang="en-CA" b="1" u="sng" baseline="0" dirty="0"/>
              <a:t> of contact: 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EMD is the primary and official HRM staff position that the CCM uses to get information to or from the municipality</a:t>
            </a:r>
          </a:p>
          <a:p>
            <a:pPr marL="176557" indent="-176557">
              <a:buFont typeface="Arial" pitchFamily="34" charset="0"/>
              <a:buChar char="•"/>
            </a:pPr>
            <a:endParaRPr lang="en-CA" b="1" u="sng" baseline="0" dirty="0"/>
          </a:p>
          <a:p>
            <a:pPr marL="176557" indent="-176557">
              <a:buFont typeface="Arial" pitchFamily="34" charset="0"/>
              <a:buChar char="•"/>
            </a:pPr>
            <a:r>
              <a:rPr lang="en-CA" b="1" u="sng" baseline="0" dirty="0"/>
              <a:t> Public Information: 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All media contacts/requests must be vetted though EMD 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EMD will determine HRM’s corporate message and appropriate delivery method</a:t>
            </a:r>
          </a:p>
          <a:p>
            <a:pPr marL="176557" indent="-176557">
              <a:buFont typeface="Arial" pitchFamily="34" charset="0"/>
              <a:buChar char="•"/>
            </a:pPr>
            <a:endParaRPr lang="en-CA" b="1" u="sng" baseline="0" dirty="0"/>
          </a:p>
          <a:p>
            <a:pPr marL="176557" indent="-176557">
              <a:buFont typeface="Arial" pitchFamily="34" charset="0"/>
              <a:buChar char="•"/>
            </a:pPr>
            <a:r>
              <a:rPr lang="en-CA" b="1" u="sng" baseline="0" dirty="0"/>
              <a:t>Situation Reports: 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EMD will expect regular situation reports from the </a:t>
            </a:r>
            <a:r>
              <a:rPr lang="en-CA" dirty="0"/>
              <a:t>CC</a:t>
            </a:r>
            <a:r>
              <a:rPr lang="en-CA" baseline="0" dirty="0"/>
              <a:t> on a scheduled basis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EMD will also provide overall situation reports, also on a scheduled basis.  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This may be coordinated by an EMD EOC JEM LO and/or CC Coordinator (larger events with multiple comfort centres being opened)</a:t>
            </a:r>
          </a:p>
          <a:p>
            <a:pPr marL="176557" indent="-176557">
              <a:buFont typeface="Arial" pitchFamily="34" charset="0"/>
              <a:buChar char="•"/>
            </a:pPr>
            <a:endParaRPr lang="en-CA" b="1" u="sng" baseline="0" dirty="0"/>
          </a:p>
          <a:p>
            <a:pPr marL="176557" indent="-176557">
              <a:buFont typeface="Arial" pitchFamily="34" charset="0"/>
              <a:buChar char="•"/>
            </a:pPr>
            <a:r>
              <a:rPr lang="en-CA" b="1" u="sng" baseline="0" dirty="0"/>
              <a:t>Unresolved Action Items:  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EMD expects the CC will attempt to resolve local issues whenever possible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realizing that it cannot commit any resources to an issue.  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Any action items or issues, that require HRM involvement need to be sent to EMD via the JEM team.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B971A-2A76-4F25-BFA9-787FF7292AD1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842030"/>
            <a:ext cx="3511550" cy="467071"/>
          </a:xfrm>
        </p:spPr>
        <p:txBody>
          <a:bodyPr/>
          <a:lstStyle/>
          <a:p>
            <a:pPr>
              <a:defRPr/>
            </a:pPr>
            <a:r>
              <a:rPr lang="fr-FR" dirty="0" err="1"/>
              <a:t>Comfort</a:t>
            </a:r>
            <a:r>
              <a:rPr lang="fr-FR" dirty="0"/>
              <a:t> Centre - Orientation Ver 3 (June 2022)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620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557" indent="-176557">
              <a:buFont typeface="Arial" pitchFamily="34" charset="0"/>
              <a:buChar char="•"/>
            </a:pPr>
            <a:r>
              <a:rPr lang="en-CA" b="1" u="sng" dirty="0"/>
              <a:t>Welcome/encouraged</a:t>
            </a:r>
            <a:r>
              <a:rPr lang="en-CA" b="1" u="sng" baseline="0" dirty="0"/>
              <a:t> to visit: 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Local Councillor has tremendous knowledge of local area and local concerns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Can be a great source of information to the CCM and residents</a:t>
            </a:r>
          </a:p>
          <a:p>
            <a:pPr marL="647375" lvl="1" indent="-176557">
              <a:buFont typeface="Arial" pitchFamily="34" charset="0"/>
              <a:buChar char="•"/>
            </a:pPr>
            <a:endParaRPr lang="en-CA" b="1" u="sng" baseline="0" dirty="0"/>
          </a:p>
          <a:p>
            <a:pPr marL="176557" indent="-176557">
              <a:buFont typeface="Arial" pitchFamily="34" charset="0"/>
              <a:buChar char="•"/>
            </a:pPr>
            <a:r>
              <a:rPr lang="en-CA" b="1" u="sng" baseline="0" dirty="0"/>
              <a:t>Report to CCM:  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Elected officials are instructed to report in with the CCM when arriving</a:t>
            </a:r>
          </a:p>
          <a:p>
            <a:pPr marL="1118193" lvl="2" indent="-176557">
              <a:buFont typeface="Arial" pitchFamily="34" charset="0"/>
              <a:buChar char="•"/>
            </a:pPr>
            <a:r>
              <a:rPr lang="en-CA" baseline="0" dirty="0"/>
              <a:t>as a courtesy </a:t>
            </a:r>
          </a:p>
          <a:p>
            <a:pPr marL="1118193" lvl="2" indent="-176557">
              <a:buFont typeface="Arial" pitchFamily="34" charset="0"/>
              <a:buChar char="•"/>
            </a:pPr>
            <a:r>
              <a:rPr lang="en-CA" baseline="0" dirty="0"/>
              <a:t>so that the CCM is aware that they are on site</a:t>
            </a:r>
          </a:p>
          <a:p>
            <a:pPr marL="1118193" lvl="2" indent="-176557">
              <a:buFont typeface="Arial" pitchFamily="34" charset="0"/>
              <a:buChar char="•"/>
            </a:pPr>
            <a:endParaRPr lang="en-CA" b="1" u="sng" baseline="0" dirty="0"/>
          </a:p>
          <a:p>
            <a:pPr marL="176557" indent="-176557">
              <a:buFont typeface="Arial" pitchFamily="34" charset="0"/>
              <a:buChar char="•"/>
            </a:pPr>
            <a:r>
              <a:rPr lang="en-CA" b="1" u="sng" baseline="0" dirty="0"/>
              <a:t>Do not override CCM’s authority: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The CCM works for EMD and is part of an EMD operation.  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The Comfort </a:t>
            </a:r>
            <a:r>
              <a:rPr lang="en-CA" dirty="0"/>
              <a:t>C</a:t>
            </a:r>
            <a:r>
              <a:rPr lang="en-CA" baseline="0" dirty="0"/>
              <a:t>entre is part of the overall operation of the event 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The elected official is not considered operational in an emergency</a:t>
            </a:r>
          </a:p>
          <a:p>
            <a:pPr marL="176557" indent="-176557">
              <a:buFont typeface="Arial" pitchFamily="34" charset="0"/>
              <a:buChar char="•"/>
            </a:pPr>
            <a:endParaRPr lang="en-CA" b="1" u="sng" baseline="0" dirty="0"/>
          </a:p>
          <a:p>
            <a:pPr marL="176557" indent="-176557">
              <a:buFont typeface="Arial" pitchFamily="34" charset="0"/>
              <a:buChar char="•"/>
            </a:pPr>
            <a:r>
              <a:rPr lang="en-CA" b="1" u="sng" baseline="0" dirty="0"/>
              <a:t>Offer assistance: 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The Councillor should be encouraged to offer whatever they can do help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It must flow through the CCM to ensure that whatever they are doing compliments the overall operation of the comfort centre.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B971A-2A76-4F25-BFA9-787FF7292AD1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842030"/>
            <a:ext cx="3220278" cy="467071"/>
          </a:xfrm>
        </p:spPr>
        <p:txBody>
          <a:bodyPr/>
          <a:lstStyle/>
          <a:p>
            <a:pPr>
              <a:defRPr/>
            </a:pPr>
            <a:r>
              <a:rPr lang="fr-FR" dirty="0" err="1"/>
              <a:t>Comfort</a:t>
            </a:r>
            <a:r>
              <a:rPr lang="fr-FR" dirty="0"/>
              <a:t> Centre - Orientation Ver 3 (June 2022)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63943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557" indent="-176557">
              <a:buFont typeface="Arial" pitchFamily="34" charset="0"/>
              <a:buChar char="•"/>
            </a:pPr>
            <a:r>
              <a:rPr lang="en-CA" dirty="0"/>
              <a:t>All personnel will register before entering a Comfort Centre</a:t>
            </a:r>
          </a:p>
          <a:p>
            <a:pPr marL="176557" indent="-176557">
              <a:buFont typeface="Arial" pitchFamily="34" charset="0"/>
              <a:buChar char="•"/>
            </a:pPr>
            <a:r>
              <a:rPr lang="en-CA" dirty="0"/>
              <a:t>If the registration point is not functioning at the time of entrance then the SSS will make note of their personnel and turn it over to the CCM</a:t>
            </a:r>
          </a:p>
          <a:p>
            <a:pPr marL="176557" indent="-176557">
              <a:buFont typeface="Arial" pitchFamily="34" charset="0"/>
              <a:buChar char="•"/>
            </a:pPr>
            <a:r>
              <a:rPr lang="en-CA" dirty="0"/>
              <a:t>ALL Personnel will check out at the time of leaving the Comfort Centre</a:t>
            </a:r>
          </a:p>
          <a:p>
            <a:pPr marL="176557" indent="-176557">
              <a:buFont typeface="Arial" pitchFamily="34" charset="0"/>
              <a:buChar char="•"/>
            </a:pPr>
            <a:r>
              <a:rPr lang="en-CA" dirty="0"/>
              <a:t>All clients will register or will not be allowed into the Comfort Centre</a:t>
            </a:r>
          </a:p>
          <a:p>
            <a:pPr marL="176557" indent="-176557">
              <a:buFont typeface="Arial" pitchFamily="34" charset="0"/>
              <a:buChar char="•"/>
            </a:pPr>
            <a:r>
              <a:rPr lang="en-CA" dirty="0"/>
              <a:t>A client will check out when leaving the Comfort Centre</a:t>
            </a:r>
          </a:p>
          <a:p>
            <a:pPr marL="176557" indent="-176557">
              <a:buFont typeface="Arial" pitchFamily="34" charset="0"/>
              <a:buChar char="•"/>
            </a:pPr>
            <a:r>
              <a:rPr lang="en-CA" dirty="0"/>
              <a:t>Service animals cannot be turned away</a:t>
            </a:r>
          </a:p>
          <a:p>
            <a:pPr marL="176557" indent="-176557">
              <a:buFont typeface="Arial" pitchFamily="34" charset="0"/>
              <a:buChar char="•"/>
            </a:pPr>
            <a:r>
              <a:rPr lang="en-CA" dirty="0"/>
              <a:t>The public must register or not allowed in </a:t>
            </a:r>
          </a:p>
          <a:p>
            <a:pPr marL="633757" lvl="1" indent="-176557">
              <a:buFont typeface="Arial" pitchFamily="34" charset="0"/>
              <a:buChar char="•"/>
            </a:pPr>
            <a:r>
              <a:rPr lang="en-CA" dirty="0"/>
              <a:t>Safety</a:t>
            </a:r>
          </a:p>
          <a:p>
            <a:pPr marL="633757" lvl="1" indent="-176557">
              <a:buFont typeface="Arial" pitchFamily="34" charset="0"/>
              <a:buChar char="•"/>
            </a:pPr>
            <a:r>
              <a:rPr lang="en-CA" dirty="0"/>
              <a:t>Accountability</a:t>
            </a:r>
          </a:p>
          <a:p>
            <a:pPr marL="633757" lvl="1" indent="-176557">
              <a:buFont typeface="Arial" pitchFamily="34" charset="0"/>
              <a:buChar char="•"/>
            </a:pPr>
            <a:r>
              <a:rPr lang="en-CA" dirty="0"/>
              <a:t>Insurance</a:t>
            </a:r>
          </a:p>
          <a:p>
            <a:pPr marL="176557" indent="-176557">
              <a:buFont typeface="Arial" pitchFamily="34" charset="0"/>
              <a:buChar char="•"/>
            </a:pPr>
            <a:r>
              <a:rPr lang="en-CA" dirty="0"/>
              <a:t>Animals/Pets</a:t>
            </a:r>
          </a:p>
          <a:p>
            <a:pPr marL="633757" lvl="1" indent="-176557">
              <a:buFont typeface="Arial" pitchFamily="34" charset="0"/>
              <a:buChar char="•"/>
            </a:pPr>
            <a:r>
              <a:rPr lang="en-CA" dirty="0"/>
              <a:t>Proof of ownership</a:t>
            </a:r>
          </a:p>
          <a:p>
            <a:pPr marL="633757" lvl="1" indent="-176557">
              <a:buFont typeface="Arial" pitchFamily="34" charset="0"/>
              <a:buChar char="•"/>
            </a:pPr>
            <a:r>
              <a:rPr lang="en-CA" dirty="0"/>
              <a:t>Must bring pet supplies: food, dish, medications, cage, etc.</a:t>
            </a:r>
          </a:p>
          <a:p>
            <a:pPr marL="633757" lvl="1" indent="-176557">
              <a:buFont typeface="Arial" pitchFamily="34" charset="0"/>
              <a:buChar char="•"/>
            </a:pPr>
            <a:r>
              <a:rPr lang="en-CA" dirty="0"/>
              <a:t>No agricultural animals: horses, ponies, chickens, pigs, etc.</a:t>
            </a:r>
          </a:p>
          <a:p>
            <a:pPr marL="633757" lvl="1" indent="-176557">
              <a:buFont typeface="Arial" pitchFamily="34" charset="0"/>
              <a:buChar char="•"/>
            </a:pPr>
            <a:r>
              <a:rPr lang="en-CA" dirty="0"/>
              <a:t>No animals for profit: breeders, show animals, etc.</a:t>
            </a:r>
          </a:p>
          <a:p>
            <a:pPr marL="176557" indent="-176557">
              <a:buFont typeface="Arial" pitchFamily="34" charset="0"/>
              <a:buChar char="•"/>
            </a:pP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B971A-2A76-4F25-BFA9-787FF7292AD1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842030"/>
            <a:ext cx="3349487" cy="467071"/>
          </a:xfrm>
        </p:spPr>
        <p:txBody>
          <a:bodyPr/>
          <a:lstStyle/>
          <a:p>
            <a:pPr>
              <a:defRPr/>
            </a:pPr>
            <a:r>
              <a:rPr lang="fr-FR" dirty="0" err="1"/>
              <a:t>Comfort</a:t>
            </a:r>
            <a:r>
              <a:rPr lang="fr-FR" dirty="0"/>
              <a:t> Centre - Orientation Ver 3 (June 2022)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0608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Need:</a:t>
            </a:r>
          </a:p>
          <a:p>
            <a:r>
              <a:rPr lang="en-CA" dirty="0"/>
              <a:t>Incident Log</a:t>
            </a:r>
          </a:p>
          <a:p>
            <a:r>
              <a:rPr lang="en-CA" dirty="0"/>
              <a:t>Volunteer Timesheet</a:t>
            </a:r>
          </a:p>
          <a:p>
            <a:r>
              <a:rPr lang="en-CA" dirty="0"/>
              <a:t>Volunteer Schedule</a:t>
            </a:r>
          </a:p>
          <a:p>
            <a:r>
              <a:rPr lang="en-CA" dirty="0"/>
              <a:t>Comfort Centre Resident Tracking Sheet</a:t>
            </a:r>
          </a:p>
          <a:p>
            <a:r>
              <a:rPr lang="en-CA" dirty="0"/>
              <a:t>Menu Planner</a:t>
            </a:r>
          </a:p>
          <a:p>
            <a:r>
              <a:rPr lang="en-CA" dirty="0"/>
              <a:t>Requisition Form</a:t>
            </a:r>
          </a:p>
          <a:p>
            <a:r>
              <a:rPr lang="en-CA" dirty="0"/>
              <a:t>Comfort Centre Report	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B971A-2A76-4F25-BFA9-787FF7292AD1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Comfort Centre - Orientation Ver 3 (June 2022)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3191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Opportunity for interactivity</a:t>
            </a:r>
          </a:p>
          <a:p>
            <a:r>
              <a:rPr lang="en-US" dirty="0"/>
              <a:t>Dog - </a:t>
            </a:r>
            <a:r>
              <a:rPr lang="en-CA" dirty="0"/>
              <a:t>Photo by </a:t>
            </a:r>
            <a:r>
              <a:rPr lang="en-CA" dirty="0">
                <a:hlinkClick r:id="rId3"/>
              </a:rPr>
              <a:t>Charles Deluvio</a:t>
            </a:r>
            <a:r>
              <a:rPr lang="en-CA" dirty="0"/>
              <a:t> on </a:t>
            </a:r>
            <a:r>
              <a:rPr lang="en-CA" dirty="0">
                <a:hlinkClick r:id="rId4"/>
              </a:rPr>
              <a:t>Unsplash</a:t>
            </a:r>
            <a:r>
              <a:rPr lang="en-CA" dirty="0"/>
              <a:t> </a:t>
            </a:r>
            <a:endParaRPr lang="en-US" dirty="0"/>
          </a:p>
          <a:p>
            <a:endParaRPr lang="en-US" dirty="0"/>
          </a:p>
          <a:p>
            <a:r>
              <a:rPr lang="en-CA" dirty="0"/>
              <a:t>Open - Photo by </a:t>
            </a:r>
            <a:r>
              <a:rPr lang="en-CA" dirty="0">
                <a:hlinkClick r:id="rId5"/>
              </a:rPr>
              <a:t>Clay Banks</a:t>
            </a:r>
            <a:r>
              <a:rPr lang="en-CA" dirty="0"/>
              <a:t> on </a:t>
            </a:r>
            <a:r>
              <a:rPr lang="en-CA" dirty="0">
                <a:hlinkClick r:id="rId6"/>
              </a:rPr>
              <a:t>Unsplash</a:t>
            </a:r>
            <a:r>
              <a:rPr lang="en-CA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BC168-B386-5B4B-89C6-D99A3B17D5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92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FECE5-4ACE-404E-BB01-831691CEE317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99415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505200" cy="466434"/>
          </a:xfrm>
        </p:spPr>
        <p:txBody>
          <a:bodyPr/>
          <a:lstStyle/>
          <a:p>
            <a:pPr>
              <a:defRPr/>
            </a:pPr>
            <a:r>
              <a:rPr lang="fr-FR" dirty="0" err="1"/>
              <a:t>Comfort</a:t>
            </a:r>
            <a:r>
              <a:rPr lang="fr-FR" dirty="0"/>
              <a:t> Centre - Orientation Ver 3 (June 2022)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FB971A-2A76-4F25-BFA9-787FF7292AD1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27657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FECE5-4ACE-404E-BB01-831691CEE317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9634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Comfort Centre - Orientation Ver 3 (June 2022)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FB971A-2A76-4F25-BFA9-787FF7292AD1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58542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293824" cy="466434"/>
          </a:xfrm>
        </p:spPr>
        <p:txBody>
          <a:bodyPr/>
          <a:lstStyle/>
          <a:p>
            <a:pPr>
              <a:defRPr/>
            </a:pPr>
            <a:r>
              <a:rPr lang="fr-FR" dirty="0" err="1"/>
              <a:t>Comfort</a:t>
            </a:r>
            <a:r>
              <a:rPr lang="fr-FR" dirty="0"/>
              <a:t> Centre - Orientation Ver 3 (June 2022)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FB971A-2A76-4F25-BFA9-787FF7292AD1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62641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FECE5-4ACE-404E-BB01-831691CEE317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15477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363272" cy="466434"/>
          </a:xfrm>
        </p:spPr>
        <p:txBody>
          <a:bodyPr/>
          <a:lstStyle/>
          <a:p>
            <a:pPr>
              <a:defRPr/>
            </a:pPr>
            <a:r>
              <a:rPr lang="fr-FR" dirty="0" err="1"/>
              <a:t>Comfort</a:t>
            </a:r>
            <a:r>
              <a:rPr lang="fr-FR" dirty="0"/>
              <a:t> Centre - Orientation Ver 3 (June 2022)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FB971A-2A76-4F25-BFA9-787FF7292AD1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39886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730355" cy="466434"/>
          </a:xfrm>
        </p:spPr>
        <p:txBody>
          <a:bodyPr/>
          <a:lstStyle/>
          <a:p>
            <a:pPr>
              <a:defRPr/>
            </a:pPr>
            <a:r>
              <a:rPr lang="fr-FR" dirty="0" err="1"/>
              <a:t>Comfort</a:t>
            </a:r>
            <a:r>
              <a:rPr lang="fr-FR" dirty="0"/>
              <a:t> Centre - Orientation Ver 3 (June 2022)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FB971A-2A76-4F25-BFA9-787FF7292AD1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33673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 dirty="0" err="1"/>
              <a:t>Comfort</a:t>
            </a:r>
            <a:r>
              <a:rPr lang="fr-FR" dirty="0"/>
              <a:t> Centre - Orientation Ver 3 (June 2022)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FB971A-2A76-4F25-BFA9-787FF7292AD1}" type="slidenum">
              <a:rPr lang="en-CA" smtClean="0"/>
              <a:pPr>
                <a:defRPr/>
              </a:pPr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82123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393036" cy="466434"/>
          </a:xfrm>
        </p:spPr>
        <p:txBody>
          <a:bodyPr/>
          <a:lstStyle/>
          <a:p>
            <a:pPr>
              <a:defRPr/>
            </a:pPr>
            <a:r>
              <a:rPr lang="fr-FR" dirty="0" err="1"/>
              <a:t>Comfort</a:t>
            </a:r>
            <a:r>
              <a:rPr lang="fr-FR" dirty="0"/>
              <a:t> Centre - Orientation Ver 3 (June 2022)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FB971A-2A76-4F25-BFA9-787FF7292AD1}" type="slidenum">
              <a:rPr lang="en-CA" smtClean="0"/>
              <a:pPr>
                <a:defRPr/>
              </a:pPr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908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SzPct val="100000"/>
            </a:pPr>
            <a:r>
              <a:rPr lang="en-US" b="0" dirty="0">
                <a:hlinkClick r:id="rId3"/>
              </a:rPr>
              <a:t>https://nslegislature.ca/sites/default/files/legc/statutes/emergency%20management.pdf</a:t>
            </a:r>
            <a:endParaRPr lang="en-US" b="0" dirty="0"/>
          </a:p>
          <a:p>
            <a:pPr>
              <a:buClr>
                <a:srgbClr val="FF0000"/>
              </a:buClr>
              <a:buSzPct val="100000"/>
            </a:pPr>
            <a:endParaRPr lang="en-US" b="0" dirty="0"/>
          </a:p>
          <a:p>
            <a:pPr>
              <a:buClr>
                <a:srgbClr val="FF0000"/>
              </a:buClr>
              <a:buSzPct val="100000"/>
            </a:pPr>
            <a:r>
              <a:rPr lang="en-US" b="0" dirty="0"/>
              <a:t>NS Emergency Management Act page 10 Para 14 (</a:t>
            </a:r>
            <a:r>
              <a:rPr lang="en-US" b="0" dirty="0" err="1"/>
              <a:t>i</a:t>
            </a:r>
            <a:r>
              <a:rPr lang="en-US" b="0" dirty="0"/>
              <a:t>)</a:t>
            </a:r>
          </a:p>
          <a:p>
            <a:pPr marL="285750" indent="-285750">
              <a:buClr>
                <a:srgbClr val="FF0000"/>
              </a:buClr>
              <a:buSzPct val="100000"/>
              <a:buAutoNum type="romanLcParenBoth"/>
            </a:pPr>
            <a:r>
              <a:rPr lang="en-US" b="0" dirty="0"/>
              <a:t>order the assistance of persons needed to carry out the provisions mentioned in this Section;</a:t>
            </a:r>
            <a:endParaRPr lang="en-US" dirty="0"/>
          </a:p>
          <a:p>
            <a:pPr>
              <a:buClr>
                <a:srgbClr val="FF0000"/>
              </a:buClr>
              <a:buSzPct val="100000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 fontAlgn="base">
              <a:spcBef>
                <a:spcPct val="0"/>
              </a:spcBef>
              <a:spcAft>
                <a:spcPct val="0"/>
              </a:spcAft>
              <a:defRPr/>
            </a:pPr>
            <a:fld id="{3EFB971A-2A76-4F25-BFA9-787FF7292AD1}" type="slidenum">
              <a:rPr lang="en-CA">
                <a:solidFill>
                  <a:srgbClr val="000000"/>
                </a:solidFill>
                <a:latin typeface="Arial" charset="0"/>
              </a:rPr>
              <a:pPr defTabSz="933237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CA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842030"/>
            <a:ext cx="3727174" cy="467071"/>
          </a:xfrm>
        </p:spPr>
        <p:txBody>
          <a:bodyPr/>
          <a:lstStyle/>
          <a:p>
            <a:pPr defTabSz="9332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err="1">
                <a:solidFill>
                  <a:srgbClr val="000000"/>
                </a:solidFill>
                <a:latin typeface="Arial" charset="0"/>
              </a:rPr>
              <a:t>Comfort</a:t>
            </a:r>
            <a:r>
              <a:rPr lang="fr-FR" dirty="0">
                <a:solidFill>
                  <a:srgbClr val="000000"/>
                </a:solidFill>
                <a:latin typeface="Arial" charset="0"/>
              </a:rPr>
              <a:t> Centre - Orientation Ver 3 (June 2022)</a:t>
            </a:r>
            <a:endParaRPr lang="en-CA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625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353351" cy="466434"/>
          </a:xfrm>
        </p:spPr>
        <p:txBody>
          <a:bodyPr/>
          <a:lstStyle/>
          <a:p>
            <a:pPr>
              <a:defRPr/>
            </a:pPr>
            <a:r>
              <a:rPr lang="fr-FR" dirty="0" err="1"/>
              <a:t>Comfort</a:t>
            </a:r>
            <a:r>
              <a:rPr lang="fr-FR" dirty="0"/>
              <a:t> Centre - Orientation Ver 3 (June 2022)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FB971A-2A76-4F25-BFA9-787FF7292AD1}" type="slidenum">
              <a:rPr lang="en-CA" smtClean="0"/>
              <a:pPr>
                <a:defRPr/>
              </a:pPr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73418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B971A-2A76-4F25-BFA9-787FF7292AD1}" type="slidenum">
              <a:rPr lang="en-CA" smtClean="0"/>
              <a:pPr>
                <a:defRPr/>
              </a:pPr>
              <a:t>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Comfort Centre - Orientation Ver 3 (June 2022)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29434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557" indent="-176557">
              <a:lnSpc>
                <a:spcPct val="90000"/>
              </a:lnSpc>
              <a:buFont typeface="Arial" pitchFamily="34" charset="0"/>
              <a:buChar char="•"/>
            </a:pPr>
            <a:r>
              <a:rPr lang="en-CA" dirty="0"/>
              <a:t>Comfort Centres when opening will use the start up kit plus another on hand supplies needed.</a:t>
            </a:r>
          </a:p>
          <a:p>
            <a:pPr marL="176557" indent="-176557">
              <a:lnSpc>
                <a:spcPct val="90000"/>
              </a:lnSpc>
              <a:buFont typeface="Arial" pitchFamily="34" charset="0"/>
              <a:buChar char="•"/>
            </a:pPr>
            <a:endParaRPr lang="en-CA" dirty="0"/>
          </a:p>
          <a:p>
            <a:pPr marL="176557" indent="-176557">
              <a:lnSpc>
                <a:spcPct val="90000"/>
              </a:lnSpc>
              <a:buFont typeface="Arial" pitchFamily="34" charset="0"/>
              <a:buChar char="•"/>
            </a:pPr>
            <a:r>
              <a:rPr lang="en-CA" dirty="0"/>
              <a:t>Logistics support will first be from local suppliers and from within the Comfort Centre stores.</a:t>
            </a:r>
          </a:p>
          <a:p>
            <a:pPr marL="176557" indent="-176557">
              <a:lnSpc>
                <a:spcPct val="90000"/>
              </a:lnSpc>
              <a:buFont typeface="Arial" pitchFamily="34" charset="0"/>
              <a:buChar char="•"/>
            </a:pPr>
            <a:endParaRPr lang="en-CA" dirty="0"/>
          </a:p>
          <a:p>
            <a:pPr marL="176557" indent="-176557">
              <a:lnSpc>
                <a:spcPct val="90000"/>
              </a:lnSpc>
              <a:buFont typeface="Arial" pitchFamily="34" charset="0"/>
              <a:buChar char="•"/>
            </a:pPr>
            <a:r>
              <a:rPr lang="en-CA" dirty="0"/>
              <a:t>HRM EMD will be responsible for support when there is a short fall in the local supply network.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B971A-2A76-4F25-BFA9-787FF7292AD1}" type="slidenum">
              <a:rPr lang="en-CA" smtClean="0"/>
              <a:pPr>
                <a:defRPr/>
              </a:pPr>
              <a:t>32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842030"/>
            <a:ext cx="3279913" cy="467071"/>
          </a:xfrm>
        </p:spPr>
        <p:txBody>
          <a:bodyPr/>
          <a:lstStyle/>
          <a:p>
            <a:pPr>
              <a:defRPr/>
            </a:pPr>
            <a:r>
              <a:rPr lang="fr-FR" dirty="0" err="1"/>
              <a:t>Comfort</a:t>
            </a:r>
            <a:r>
              <a:rPr lang="fr-FR" dirty="0"/>
              <a:t> Centre - Orientation Ver 3 (June 2022)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95362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557" indent="-176557">
              <a:buFont typeface="Arial" pitchFamily="34" charset="0"/>
              <a:buChar char="•"/>
            </a:pPr>
            <a:r>
              <a:rPr lang="en-CA" dirty="0"/>
              <a:t>HRM EMD will arrange delivery of supplies when the JEM Team exhausts it’s own network</a:t>
            </a:r>
          </a:p>
          <a:p>
            <a:pPr marL="176557" indent="-176557">
              <a:buFont typeface="Arial" pitchFamily="34" charset="0"/>
              <a:buChar char="•"/>
            </a:pPr>
            <a:endParaRPr lang="en-CA" dirty="0"/>
          </a:p>
          <a:p>
            <a:pPr marL="176557" indent="-176557">
              <a:buFont typeface="Arial" pitchFamily="34" charset="0"/>
              <a:buChar char="•"/>
            </a:pPr>
            <a:r>
              <a:rPr lang="en-CA" dirty="0"/>
              <a:t>JEM Duty Officer will delegate who, where and whom will deliver the start up kit.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B971A-2A76-4F25-BFA9-787FF7292AD1}" type="slidenum">
              <a:rPr lang="en-CA" smtClean="0"/>
              <a:pPr>
                <a:defRPr/>
              </a:pPr>
              <a:t>33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842030"/>
            <a:ext cx="3319670" cy="467071"/>
          </a:xfrm>
        </p:spPr>
        <p:txBody>
          <a:bodyPr/>
          <a:lstStyle/>
          <a:p>
            <a:pPr>
              <a:defRPr/>
            </a:pPr>
            <a:r>
              <a:rPr lang="fr-FR" dirty="0" err="1"/>
              <a:t>Comfort</a:t>
            </a:r>
            <a:r>
              <a:rPr lang="fr-FR" dirty="0"/>
              <a:t> Centre - Orientation Ver 3 (June 2022)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45062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557" indent="-176557">
              <a:buFont typeface="Arial" pitchFamily="34" charset="0"/>
              <a:buChar char="•"/>
            </a:pPr>
            <a:r>
              <a:rPr lang="en-CA" dirty="0"/>
              <a:t>Comfort Centre Manager (CCM) is responsible for ensuring everyone at the Comfort Centre is properly recorded</a:t>
            </a:r>
          </a:p>
          <a:p>
            <a:pPr marL="176557" indent="-176557">
              <a:buFont typeface="Arial" pitchFamily="34" charset="0"/>
              <a:buChar char="•"/>
            </a:pPr>
            <a:r>
              <a:rPr lang="en-CA" dirty="0"/>
              <a:t>On opening after set up the CCM and the Support Staff Supervisor (SSS) will make up a 2 day menu</a:t>
            </a:r>
          </a:p>
          <a:p>
            <a:pPr marL="176557" indent="-176557">
              <a:buFont typeface="Arial" pitchFamily="34" charset="0"/>
              <a:buChar char="•"/>
            </a:pPr>
            <a:r>
              <a:rPr lang="en-CA" dirty="0"/>
              <a:t>CCM will pass this menu plus invoice to the JEM Duty Officer (JEMDO) for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B971A-2A76-4F25-BFA9-787FF7292AD1}" type="slidenum">
              <a:rPr lang="en-CA" smtClean="0"/>
              <a:pPr>
                <a:defRPr/>
              </a:pPr>
              <a:t>34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842030"/>
            <a:ext cx="3511550" cy="467071"/>
          </a:xfrm>
        </p:spPr>
        <p:txBody>
          <a:bodyPr/>
          <a:lstStyle/>
          <a:p>
            <a:pPr>
              <a:defRPr/>
            </a:pPr>
            <a:r>
              <a:rPr lang="fr-FR" dirty="0" err="1"/>
              <a:t>Comfort</a:t>
            </a:r>
            <a:r>
              <a:rPr lang="fr-FR" dirty="0"/>
              <a:t> Centre - Orientation Ver 3 (June 2022)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69793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B971A-2A76-4F25-BFA9-787FF7292AD1}" type="slidenum">
              <a:rPr lang="en-CA" smtClean="0"/>
              <a:pPr>
                <a:defRPr/>
              </a:pPr>
              <a:t>35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842030"/>
            <a:ext cx="3419061" cy="467071"/>
          </a:xfrm>
        </p:spPr>
        <p:txBody>
          <a:bodyPr/>
          <a:lstStyle/>
          <a:p>
            <a:pPr>
              <a:defRPr/>
            </a:pPr>
            <a:r>
              <a:rPr lang="fr-FR" dirty="0" err="1"/>
              <a:t>Comfort</a:t>
            </a:r>
            <a:r>
              <a:rPr lang="fr-FR" dirty="0"/>
              <a:t> Centre - Orientation Ver 3 (June 2022)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00832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557" indent="-176557">
              <a:buFont typeface="Arial" pitchFamily="34" charset="0"/>
              <a:buChar char="•"/>
            </a:pPr>
            <a:r>
              <a:rPr lang="en-CA" dirty="0"/>
              <a:t>Persons</a:t>
            </a:r>
            <a:r>
              <a:rPr lang="en-CA" baseline="0" dirty="0"/>
              <a:t> with special needs may need additional support</a:t>
            </a:r>
          </a:p>
          <a:p>
            <a:pPr marL="176557" indent="-176557">
              <a:buFont typeface="Arial" pitchFamily="34" charset="0"/>
              <a:buChar char="•"/>
            </a:pPr>
            <a:r>
              <a:rPr lang="en-CA" baseline="0" dirty="0"/>
              <a:t>Not all special needs are evident</a:t>
            </a:r>
          </a:p>
          <a:p>
            <a:pPr marL="176557" indent="-176557">
              <a:buFont typeface="Arial" pitchFamily="34" charset="0"/>
              <a:buChar char="•"/>
            </a:pPr>
            <a:r>
              <a:rPr lang="en-CA" baseline="0" dirty="0"/>
              <a:t>Not all persons with special needs wish to discuss their needs</a:t>
            </a:r>
          </a:p>
          <a:p>
            <a:pPr marL="176557" indent="-176557">
              <a:buFont typeface="Arial" pitchFamily="34" charset="0"/>
              <a:buChar char="•"/>
            </a:pPr>
            <a:r>
              <a:rPr lang="en-CA" baseline="0" dirty="0"/>
              <a:t>CC personnel should try to match up needs with existing support in the community</a:t>
            </a:r>
          </a:p>
          <a:p>
            <a:pPr marL="176557" indent="-176557">
              <a:buFont typeface="Arial" pitchFamily="34" charset="0"/>
              <a:buChar char="•"/>
            </a:pPr>
            <a:r>
              <a:rPr lang="en-CA" baseline="0" dirty="0"/>
              <a:t>Issues that cannot be resolved become action items on the sit-rep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May still be resolved locally at the JEM level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May need to be addressed by EMD</a:t>
            </a:r>
          </a:p>
          <a:p>
            <a:pPr marL="176557" indent="-176557">
              <a:buFont typeface="Arial" pitchFamily="34" charset="0"/>
              <a:buChar char="•"/>
            </a:pPr>
            <a:r>
              <a:rPr lang="en-CA" baseline="0" dirty="0"/>
              <a:t>There are special needs support groups available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Can be coordinated via</a:t>
            </a:r>
          </a:p>
          <a:p>
            <a:pPr marL="1118193" lvl="2" indent="-176557">
              <a:buFont typeface="Arial" pitchFamily="34" charset="0"/>
              <a:buChar char="•"/>
            </a:pPr>
            <a:r>
              <a:rPr lang="en-CA" baseline="0" dirty="0"/>
              <a:t>Support agency directly</a:t>
            </a:r>
          </a:p>
          <a:p>
            <a:pPr marL="1118193" lvl="2" indent="-176557">
              <a:buFont typeface="Arial" pitchFamily="34" charset="0"/>
              <a:buChar char="•"/>
            </a:pPr>
            <a:r>
              <a:rPr lang="en-CA" baseline="0" dirty="0"/>
              <a:t>Persons with Disabilities (Provincial)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B971A-2A76-4F25-BFA9-787FF7292AD1}" type="slidenum">
              <a:rPr lang="en-CA" smtClean="0"/>
              <a:pPr>
                <a:defRPr/>
              </a:pPr>
              <a:t>36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842030"/>
            <a:ext cx="3349487" cy="467071"/>
          </a:xfrm>
        </p:spPr>
        <p:txBody>
          <a:bodyPr/>
          <a:lstStyle/>
          <a:p>
            <a:pPr>
              <a:defRPr/>
            </a:pPr>
            <a:r>
              <a:rPr lang="fr-FR" dirty="0" err="1"/>
              <a:t>Comfort</a:t>
            </a:r>
            <a:r>
              <a:rPr lang="fr-FR" dirty="0"/>
              <a:t> Centre - Orientation Ver 3 (June 2022)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05756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557" indent="-176557">
              <a:buFont typeface="Arial" pitchFamily="34" charset="0"/>
              <a:buChar char="•"/>
            </a:pPr>
            <a:r>
              <a:rPr lang="en-CA" b="1" dirty="0"/>
              <a:t>Internal sit</a:t>
            </a:r>
            <a:r>
              <a:rPr lang="en-CA" b="1" baseline="0" dirty="0"/>
              <a:t> reps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Need to be documented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Numbered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Persons participating listed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Issues discussed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Resolution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Action items </a:t>
            </a:r>
          </a:p>
          <a:p>
            <a:pPr marL="176557" indent="-176557">
              <a:buFont typeface="Arial" pitchFamily="34" charset="0"/>
              <a:buChar char="•"/>
            </a:pPr>
            <a:r>
              <a:rPr lang="en-CA" baseline="0" dirty="0"/>
              <a:t>Action items need to be assigned to an individual to resolve</a:t>
            </a:r>
          </a:p>
          <a:p>
            <a:pPr marL="176557" indent="-176557">
              <a:buFont typeface="Arial" pitchFamily="34" charset="0"/>
              <a:buChar char="•"/>
            </a:pPr>
            <a:r>
              <a:rPr lang="en-CA" baseline="0" dirty="0"/>
              <a:t>Used to provide a community picture for HRM</a:t>
            </a:r>
          </a:p>
          <a:p>
            <a:pPr marL="176557" indent="-176557">
              <a:buFont typeface="Arial" pitchFamily="34" charset="0"/>
              <a:buChar char="•"/>
            </a:pPr>
            <a:r>
              <a:rPr lang="en-CA" dirty="0"/>
              <a:t>Typically scheduled one hour before HRM EOC Planning cycle meeting</a:t>
            </a:r>
            <a:endParaRPr lang="en-CA" baseline="0" dirty="0"/>
          </a:p>
          <a:p>
            <a:pPr marL="176557" indent="-176557">
              <a:buFont typeface="Arial" pitchFamily="34" charset="0"/>
              <a:buChar char="•"/>
            </a:pPr>
            <a:endParaRPr lang="en-CA" baseline="0" dirty="0"/>
          </a:p>
          <a:p>
            <a:pPr marL="176557" indent="-176557">
              <a:buFont typeface="Arial" pitchFamily="34" charset="0"/>
              <a:buChar char="•"/>
            </a:pPr>
            <a:r>
              <a:rPr lang="en-CA" b="1" baseline="0" dirty="0"/>
              <a:t>External sit-reps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="0" baseline="0" dirty="0"/>
              <a:t>Used for information sharing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="0" baseline="0" dirty="0"/>
              <a:t>Global picture in areas outside of the Comfort </a:t>
            </a:r>
            <a:r>
              <a:rPr lang="en-CA" dirty="0"/>
              <a:t>C</a:t>
            </a:r>
            <a:r>
              <a:rPr lang="en-CA" b="0" baseline="0" dirty="0"/>
              <a:t>entre area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dirty="0"/>
              <a:t>Come from HRM EOC or on site representative, I.e. Erica Fleck or staff</a:t>
            </a:r>
            <a:endParaRPr lang="en-CA" b="0" baseline="0" dirty="0"/>
          </a:p>
          <a:p>
            <a:pPr marL="647375" lvl="1" indent="-176557">
              <a:buFont typeface="Arial" pitchFamily="34" charset="0"/>
              <a:buChar char="•"/>
            </a:pPr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B971A-2A76-4F25-BFA9-787FF7292AD1}" type="slidenum">
              <a:rPr lang="en-CA" smtClean="0"/>
              <a:pPr>
                <a:defRPr/>
              </a:pPr>
              <a:t>37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842030"/>
            <a:ext cx="3339548" cy="467071"/>
          </a:xfrm>
        </p:spPr>
        <p:txBody>
          <a:bodyPr/>
          <a:lstStyle/>
          <a:p>
            <a:pPr>
              <a:defRPr/>
            </a:pPr>
            <a:r>
              <a:rPr lang="fr-FR" dirty="0" err="1"/>
              <a:t>Comfort</a:t>
            </a:r>
            <a:r>
              <a:rPr lang="fr-FR" dirty="0"/>
              <a:t> Centre - Orientation Ver 3 (June 2022)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22645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557" indent="-176557">
              <a:buFont typeface="Arial" pitchFamily="34" charset="0"/>
              <a:buChar char="•"/>
            </a:pPr>
            <a:r>
              <a:rPr lang="en-CA" b="1" dirty="0"/>
              <a:t>Important: the</a:t>
            </a:r>
            <a:r>
              <a:rPr lang="en-CA" b="1" baseline="0" dirty="0"/>
              <a:t> local JEM needs to be the conduit for all information from EMD and to EMD.</a:t>
            </a:r>
          </a:p>
          <a:p>
            <a:pPr marL="176557" indent="-176557">
              <a:buFont typeface="Arial" pitchFamily="34" charset="0"/>
              <a:buChar char="•"/>
            </a:pPr>
            <a:r>
              <a:rPr lang="en-CA" baseline="0" dirty="0"/>
              <a:t>Especially true when there are multiple Comfort </a:t>
            </a:r>
            <a:r>
              <a:rPr lang="en-CA" dirty="0"/>
              <a:t>C</a:t>
            </a:r>
            <a:r>
              <a:rPr lang="en-CA" baseline="0" dirty="0"/>
              <a:t>entres established</a:t>
            </a:r>
          </a:p>
          <a:p>
            <a:pPr marL="176557" indent="-176557">
              <a:buFont typeface="Arial" pitchFamily="34" charset="0"/>
              <a:buChar char="•"/>
            </a:pPr>
            <a:r>
              <a:rPr lang="en-CA" baseline="0" dirty="0"/>
              <a:t>All information is considered personal until directed otherwise</a:t>
            </a:r>
          </a:p>
          <a:p>
            <a:pPr marL="176557" indent="-176557">
              <a:buFont typeface="Arial" pitchFamily="34" charset="0"/>
              <a:buChar char="•"/>
            </a:pPr>
            <a:r>
              <a:rPr lang="en-CA" baseline="0" dirty="0"/>
              <a:t>Personal information cannot be shared publicly</a:t>
            </a:r>
          </a:p>
          <a:p>
            <a:pPr marL="176557" indent="-176557">
              <a:buFont typeface="Arial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B971A-2A76-4F25-BFA9-787FF7292AD1}" type="slidenum">
              <a:rPr lang="en-CA" smtClean="0"/>
              <a:pPr>
                <a:defRPr/>
              </a:pPr>
              <a:t>38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842030"/>
            <a:ext cx="3339548" cy="467071"/>
          </a:xfrm>
        </p:spPr>
        <p:txBody>
          <a:bodyPr/>
          <a:lstStyle/>
          <a:p>
            <a:pPr>
              <a:defRPr/>
            </a:pPr>
            <a:r>
              <a:rPr lang="fr-FR" dirty="0" err="1"/>
              <a:t>Comfort</a:t>
            </a:r>
            <a:r>
              <a:rPr lang="fr-FR" dirty="0"/>
              <a:t> Centre - Orientation Ver 3 (June 2022)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29618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8113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557" indent="-176557">
              <a:buFont typeface="Arial" pitchFamily="34" charset="0"/>
              <a:buChar char="•"/>
            </a:pPr>
            <a:r>
              <a:rPr lang="en-CA" dirty="0"/>
              <a:t>Telecommunications</a:t>
            </a:r>
            <a:r>
              <a:rPr lang="en-CA" baseline="0" dirty="0"/>
              <a:t> are part of the EMD/JEM structure</a:t>
            </a:r>
          </a:p>
          <a:p>
            <a:pPr marL="176557" indent="-176557">
              <a:buFont typeface="Arial" pitchFamily="34" charset="0"/>
              <a:buChar char="•"/>
            </a:pPr>
            <a:r>
              <a:rPr lang="en-CA" baseline="0" dirty="0"/>
              <a:t>Each JEM Team in HRM has a facility to set up telecommunications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Called a JEM Support Center (JSC)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dirty="0"/>
              <a:t>JEM Team Duty Officer has a TMR2 Handheld radio</a:t>
            </a:r>
            <a:endParaRPr lang="en-CA" baseline="0" dirty="0"/>
          </a:p>
          <a:p>
            <a:pPr marL="176557" indent="-176557">
              <a:buFont typeface="Arial" pitchFamily="34" charset="0"/>
              <a:buChar char="•"/>
            </a:pPr>
            <a:r>
              <a:rPr lang="en-CA" baseline="0" dirty="0"/>
              <a:t>Telecommunication services may be provided to a Comfort </a:t>
            </a:r>
            <a:r>
              <a:rPr lang="en-CA" dirty="0"/>
              <a:t>C</a:t>
            </a:r>
            <a:r>
              <a:rPr lang="en-CA" baseline="0" dirty="0"/>
              <a:t>entre upon request</a:t>
            </a:r>
          </a:p>
          <a:p>
            <a:pPr marL="176557" indent="-176557">
              <a:buFont typeface="Arial" pitchFamily="34" charset="0"/>
              <a:buChar char="•"/>
            </a:pPr>
            <a:endParaRPr lang="en-CA" baseline="0" dirty="0"/>
          </a:p>
          <a:p>
            <a:pPr marL="176557" indent="-176557">
              <a:buFont typeface="Arial" pitchFamily="34" charset="0"/>
              <a:buChar char="•"/>
            </a:pPr>
            <a:r>
              <a:rPr lang="en-CA" baseline="0" dirty="0"/>
              <a:t>EMD has access to several types of radios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TMR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dirty="0"/>
              <a:t>VHF</a:t>
            </a:r>
            <a:endParaRPr lang="en-CA" baseline="0" dirty="0"/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UHF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Amateur Radio</a:t>
            </a:r>
          </a:p>
          <a:p>
            <a:pPr marL="176557" indent="-176557">
              <a:buFont typeface="Arial" pitchFamily="34" charset="0"/>
              <a:buChar char="•"/>
            </a:pPr>
            <a:endParaRPr lang="en-CA" baseline="0" dirty="0"/>
          </a:p>
          <a:p>
            <a:pPr marL="176557" indent="-176557">
              <a:buFont typeface="Arial" pitchFamily="34" charset="0"/>
              <a:buChar char="•"/>
            </a:pPr>
            <a:r>
              <a:rPr lang="en-CA" baseline="0" dirty="0"/>
              <a:t>The VHF/UHF radios are completely independent of all other systems and are mobile, complete with a mobile repeater on a trailer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the trailer usually goes to all the JEM Jamborees</a:t>
            </a:r>
          </a:p>
          <a:p>
            <a:pPr marL="176557" indent="-176557">
              <a:buFont typeface="Arial" pitchFamily="34" charset="0"/>
              <a:buChar char="•"/>
            </a:pPr>
            <a:r>
              <a:rPr lang="en-CA" dirty="0"/>
              <a:t>Halifax Auxiliary Telecommunications Service)(HATS)- Amateur Radio operators can deploy to Comfort Centres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B971A-2A76-4F25-BFA9-787FF7292AD1}" type="slidenum">
              <a:rPr lang="en-CA" smtClean="0"/>
              <a:pPr>
                <a:defRPr/>
              </a:pPr>
              <a:t>39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842030"/>
            <a:ext cx="3329609" cy="467071"/>
          </a:xfrm>
        </p:spPr>
        <p:txBody>
          <a:bodyPr/>
          <a:lstStyle/>
          <a:p>
            <a:pPr>
              <a:defRPr/>
            </a:pPr>
            <a:r>
              <a:rPr lang="fr-FR" dirty="0" err="1"/>
              <a:t>Comfort</a:t>
            </a:r>
            <a:r>
              <a:rPr lang="fr-FR" dirty="0"/>
              <a:t> Centre - Orientation Ver 3 (June 2022)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833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557" indent="-176557">
              <a:buFont typeface="Arial" pitchFamily="34" charset="0"/>
              <a:buChar char="•"/>
            </a:pPr>
            <a:r>
              <a:rPr lang="en-CA" dirty="0"/>
              <a:t>Discuss the differences between a Comfort Centre and an</a:t>
            </a:r>
            <a:r>
              <a:rPr lang="en-CA" baseline="0" dirty="0"/>
              <a:t> Evacuation </a:t>
            </a:r>
            <a:r>
              <a:rPr lang="en-CA" dirty="0"/>
              <a:t>C</a:t>
            </a:r>
            <a:r>
              <a:rPr lang="en-CA" baseline="0" dirty="0"/>
              <a:t>entre here</a:t>
            </a:r>
          </a:p>
          <a:p>
            <a:pPr marL="176557" indent="-176557">
              <a:buFont typeface="Arial" pitchFamily="34" charset="0"/>
              <a:buChar char="•"/>
            </a:pPr>
            <a:r>
              <a:rPr lang="en-CA" baseline="0" dirty="0"/>
              <a:t>Biggest difference is that a Comfort </a:t>
            </a:r>
            <a:r>
              <a:rPr lang="en-CA" dirty="0"/>
              <a:t>C</a:t>
            </a:r>
            <a:r>
              <a:rPr lang="en-CA" baseline="0" dirty="0"/>
              <a:t>entre belongs to HRM, but an Evacuation </a:t>
            </a:r>
            <a:r>
              <a:rPr lang="en-CA" dirty="0"/>
              <a:t>C</a:t>
            </a:r>
            <a:r>
              <a:rPr lang="en-CA" baseline="0" dirty="0"/>
              <a:t>entre belongs to DCS</a:t>
            </a:r>
          </a:p>
          <a:p>
            <a:pPr marL="176557" indent="-176557">
              <a:buFont typeface="Arial" pitchFamily="34" charset="0"/>
              <a:buChar char="•"/>
            </a:pPr>
            <a:r>
              <a:rPr lang="en-CA" baseline="0" dirty="0"/>
              <a:t>HRM has no staff to run a Comfort </a:t>
            </a:r>
            <a:r>
              <a:rPr lang="en-CA" dirty="0"/>
              <a:t>C</a:t>
            </a:r>
            <a:r>
              <a:rPr lang="en-CA" baseline="0" dirty="0"/>
              <a:t>entre and relies on volunteers</a:t>
            </a:r>
          </a:p>
          <a:p>
            <a:pPr marL="176557" indent="-176557">
              <a:buFont typeface="Arial" pitchFamily="34" charset="0"/>
              <a:buChar char="•"/>
            </a:pPr>
            <a:r>
              <a:rPr lang="en-CA" baseline="0" dirty="0"/>
              <a:t>HRM sponsored Comfort </a:t>
            </a:r>
            <a:r>
              <a:rPr lang="en-CA" dirty="0"/>
              <a:t>C</a:t>
            </a:r>
            <a:r>
              <a:rPr lang="en-CA" baseline="0" dirty="0"/>
              <a:t>entres can only be opened by EMO authorization 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Discuss the “HRM Sponsored” here</a:t>
            </a:r>
          </a:p>
          <a:p>
            <a:pPr marL="1104575" lvl="2" indent="-176557">
              <a:buFont typeface="Arial" pitchFamily="34" charset="0"/>
              <a:buChar char="•"/>
            </a:pPr>
            <a:r>
              <a:rPr lang="en-CA" dirty="0"/>
              <a:t>Insurance</a:t>
            </a:r>
          </a:p>
          <a:p>
            <a:pPr marL="1104575" lvl="2" indent="-176557">
              <a:buFont typeface="Arial" pitchFamily="34" charset="0"/>
              <a:buChar char="•"/>
            </a:pPr>
            <a:r>
              <a:rPr lang="en-CA" baseline="0" dirty="0"/>
              <a:t>Logistics</a:t>
            </a:r>
          </a:p>
          <a:p>
            <a:pPr marL="1104575" lvl="2" indent="-176557">
              <a:buFont typeface="Arial" pitchFamily="34" charset="0"/>
              <a:buChar char="•"/>
            </a:pPr>
            <a:r>
              <a:rPr lang="en-CA" dirty="0"/>
              <a:t>Repairs, etc.</a:t>
            </a:r>
            <a:endParaRPr lang="en-CA" baseline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B971A-2A76-4F25-BFA9-787FF7292AD1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842030"/>
            <a:ext cx="3359426" cy="467071"/>
          </a:xfrm>
        </p:spPr>
        <p:txBody>
          <a:bodyPr/>
          <a:lstStyle/>
          <a:p>
            <a:pPr>
              <a:defRPr/>
            </a:pPr>
            <a:r>
              <a:rPr lang="fr-FR" dirty="0" err="1"/>
              <a:t>Comfort</a:t>
            </a:r>
            <a:r>
              <a:rPr lang="fr-FR" dirty="0"/>
              <a:t> Centre - Orientation Ver 3 (June 2022)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81966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557" indent="-176557">
              <a:buFont typeface="Arial" pitchFamily="34" charset="0"/>
              <a:buChar char="•"/>
            </a:pPr>
            <a:r>
              <a:rPr lang="en-CA" dirty="0"/>
              <a:t>What do our volunteers bring to the table?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dirty="0"/>
              <a:t>Varied</a:t>
            </a:r>
            <a:r>
              <a:rPr lang="en-CA" baseline="0" dirty="0"/>
              <a:t> backgrounds bring a wealth of expertise</a:t>
            </a:r>
          </a:p>
          <a:p>
            <a:pPr marL="176557" indent="-176557">
              <a:buFont typeface="Arial" pitchFamily="34" charset="0"/>
              <a:buChar char="•"/>
            </a:pPr>
            <a:endParaRPr lang="en-CA" baseline="0" dirty="0"/>
          </a:p>
          <a:p>
            <a:pPr marL="176557" indent="-176557">
              <a:buFont typeface="Arial" pitchFamily="34" charset="0"/>
              <a:buChar char="•"/>
            </a:pPr>
            <a:r>
              <a:rPr lang="en-CA" baseline="0" dirty="0"/>
              <a:t>Ongoing training is good for the organization and the volunteer</a:t>
            </a:r>
          </a:p>
          <a:p>
            <a:endParaRPr lang="en-CA" baseline="0" dirty="0"/>
          </a:p>
          <a:p>
            <a:pPr marL="176557" indent="-176557">
              <a:buFont typeface="Arial" pitchFamily="34" charset="0"/>
              <a:buChar char="•"/>
            </a:pPr>
            <a:r>
              <a:rPr lang="en-CA" baseline="0" dirty="0"/>
              <a:t>Some of the EMO sponsored training can be applied in other parts of the volunteer’s life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B971A-2A76-4F25-BFA9-787FF7292AD1}" type="slidenum">
              <a:rPr lang="en-CA" smtClean="0"/>
              <a:pPr>
                <a:defRPr/>
              </a:pPr>
              <a:t>40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842030"/>
            <a:ext cx="3359426" cy="467071"/>
          </a:xfrm>
        </p:spPr>
        <p:txBody>
          <a:bodyPr/>
          <a:lstStyle/>
          <a:p>
            <a:pPr>
              <a:defRPr/>
            </a:pPr>
            <a:r>
              <a:rPr lang="fr-FR" dirty="0" err="1"/>
              <a:t>Comfort</a:t>
            </a:r>
            <a:r>
              <a:rPr lang="fr-FR" dirty="0"/>
              <a:t> Centre - Orientation Ver 3 (June 2022)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72614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B971A-2A76-4F25-BFA9-787FF7292AD1}" type="slidenum">
              <a:rPr lang="en-CA" smtClean="0"/>
              <a:pPr>
                <a:defRPr/>
              </a:pPr>
              <a:t>43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842030"/>
            <a:ext cx="3597965" cy="467071"/>
          </a:xfrm>
        </p:spPr>
        <p:txBody>
          <a:bodyPr/>
          <a:lstStyle/>
          <a:p>
            <a:pPr>
              <a:defRPr/>
            </a:pPr>
            <a:r>
              <a:rPr lang="fr-FR" dirty="0" err="1"/>
              <a:t>Comfort</a:t>
            </a:r>
            <a:r>
              <a:rPr lang="fr-FR" dirty="0"/>
              <a:t> Centre – </a:t>
            </a:r>
            <a:r>
              <a:rPr lang="fr-FR" dirty="0" err="1"/>
              <a:t>Level</a:t>
            </a:r>
            <a:r>
              <a:rPr lang="fr-FR" dirty="0"/>
              <a:t> 2 (</a:t>
            </a:r>
            <a:r>
              <a:rPr lang="fr-FR" dirty="0" err="1"/>
              <a:t>January</a:t>
            </a:r>
            <a:r>
              <a:rPr lang="fr-FR" dirty="0"/>
              <a:t> 2024)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07104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16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can be conducted in several ways:</a:t>
            </a:r>
          </a:p>
          <a:p>
            <a:pPr marL="349964" indent="-349964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 discussion as a whole</a:t>
            </a:r>
          </a:p>
          <a:p>
            <a:pPr marL="349964" indent="-349964">
              <a:lnSpc>
                <a:spcPct val="107000"/>
              </a:lnSpc>
              <a:spcAft>
                <a:spcPts val="816"/>
              </a:spcAft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 groups discuss and present</a:t>
            </a:r>
          </a:p>
          <a:p>
            <a:pPr>
              <a:lnSpc>
                <a:spcPct val="107000"/>
              </a:lnSpc>
              <a:spcAft>
                <a:spcPts val="816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Notes:</a:t>
            </a:r>
          </a:p>
          <a:p>
            <a:pPr>
              <a:lnSpc>
                <a:spcPct val="107000"/>
              </a:lnSpc>
              <a:spcAft>
                <a:spcPts val="816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exercise is to demonstrate ability to manage a Comfort Centre.</a:t>
            </a:r>
          </a:p>
          <a:p>
            <a:pPr>
              <a:lnSpc>
                <a:spcPct val="107000"/>
              </a:lnSpc>
              <a:spcAft>
                <a:spcPts val="816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Photo: https://novascotia.ca/natr/forestprotection/wildfire/media-guide/</a:t>
            </a:r>
          </a:p>
          <a:p>
            <a:pPr>
              <a:lnSpc>
                <a:spcPct val="107000"/>
              </a:lnSpc>
              <a:spcAft>
                <a:spcPts val="816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BC168-B386-5B4B-89C6-D99A3B17D50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290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BC168-B386-5B4B-89C6-D99A3B17D50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682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BC168-B386-5B4B-89C6-D99A3B17D50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539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FECE5-4ACE-404E-BB01-831691CEE317}" type="slidenum">
              <a:rPr lang="en-CA" smtClean="0"/>
              <a:t>47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052382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FECE5-4ACE-404E-BB01-831691CEE317}" type="slidenum">
              <a:rPr lang="en-CA" smtClean="0"/>
              <a:t>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99583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BC168-B386-5B4B-89C6-D99A3B17D50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3986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FECE5-4ACE-404E-BB01-831691CEE317}" type="slidenum">
              <a:rPr lang="en-CA" smtClean="0"/>
              <a:t>50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79066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FECE5-4ACE-404E-BB01-831691CEE317}" type="slidenum">
              <a:rPr lang="en-CA" smtClean="0"/>
              <a:t>51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0180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557" indent="-176557">
              <a:buFont typeface="Arial" pitchFamily="34" charset="0"/>
              <a:buChar char="•"/>
            </a:pPr>
            <a:r>
              <a:rPr lang="en-CA" baseline="0" dirty="0"/>
              <a:t>Humanitarian response has been the responsibility of the Provincial Department of Community Services (DCS) since Amalgamation</a:t>
            </a:r>
          </a:p>
          <a:p>
            <a:pPr marL="176557" indent="-176557">
              <a:buFont typeface="Arial" pitchFamily="34" charset="0"/>
              <a:buChar char="•"/>
            </a:pPr>
            <a:r>
              <a:rPr lang="en-CA" baseline="0" dirty="0"/>
              <a:t>DCS contracts the Red Cross to provide these Emergency Social Services (ESS).</a:t>
            </a:r>
          </a:p>
          <a:p>
            <a:pPr marL="470818" lvl="1"/>
            <a:endParaRPr lang="en-CA" baseline="0" dirty="0"/>
          </a:p>
          <a:p>
            <a:pPr marL="176557" indent="-176557" defTabSz="941636">
              <a:buFont typeface="Arial" pitchFamily="34" charset="0"/>
              <a:buChar char="•"/>
              <a:defRPr/>
            </a:pPr>
            <a:r>
              <a:rPr lang="en-CA" baseline="0" dirty="0"/>
              <a:t>10/25:  Ten Families/homes or 25 individuals is the threshold that triggers DCS to become more involved with an emergency</a:t>
            </a:r>
          </a:p>
          <a:p>
            <a:endParaRPr lang="en-CA" baseline="0" dirty="0"/>
          </a:p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B971A-2A76-4F25-BFA9-787FF7292AD1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842030"/>
            <a:ext cx="3409122" cy="467071"/>
          </a:xfrm>
        </p:spPr>
        <p:txBody>
          <a:bodyPr/>
          <a:lstStyle/>
          <a:p>
            <a:pPr>
              <a:defRPr/>
            </a:pPr>
            <a:r>
              <a:rPr lang="fr-FR" dirty="0" err="1"/>
              <a:t>Comfort</a:t>
            </a:r>
            <a:r>
              <a:rPr lang="fr-FR" dirty="0"/>
              <a:t> Centre - Orientation Ver 3 (June 2022)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879078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FECE5-4ACE-404E-BB01-831691CEE317}" type="slidenum">
              <a:rPr lang="en-CA" smtClean="0"/>
              <a:t>52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77161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FECE5-4ACE-404E-BB01-831691CEE317}" type="slidenum">
              <a:rPr lang="en-CA" smtClean="0"/>
              <a:t>53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869113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FECE5-4ACE-404E-BB01-831691CEE317}" type="slidenum">
              <a:rPr lang="en-CA" smtClean="0"/>
              <a:t>54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44909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FECE5-4ACE-404E-BB01-831691CEE317}" type="slidenum">
              <a:rPr lang="en-CA" smtClean="0"/>
              <a:t>55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9285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itchFamily="34" charset="0"/>
              <a:buChar char="•"/>
            </a:pPr>
            <a:r>
              <a:rPr lang="en-CA" dirty="0"/>
              <a:t>Incident Command System (ICS) is becoming</a:t>
            </a:r>
            <a:r>
              <a:rPr lang="en-CA" baseline="0" dirty="0"/>
              <a:t> a North American standard in Emergency </a:t>
            </a:r>
            <a:r>
              <a:rPr lang="en-CA" dirty="0"/>
              <a:t>M</a:t>
            </a:r>
            <a:r>
              <a:rPr lang="en-CA" baseline="0" dirty="0"/>
              <a:t>anagement</a:t>
            </a:r>
          </a:p>
          <a:p>
            <a:pPr marL="174982" indent="-174982">
              <a:buFont typeface="Arial" pitchFamily="34" charset="0"/>
              <a:buChar char="•"/>
            </a:pPr>
            <a:r>
              <a:rPr lang="en-CA" baseline="0" dirty="0"/>
              <a:t>Has been adopted in Nova Scotia and HRM for all first response agencies (Fire, Police and Medical)</a:t>
            </a:r>
          </a:p>
          <a:p>
            <a:pPr marL="174982" indent="-174982">
              <a:buFont typeface="Arial" pitchFamily="34" charset="0"/>
              <a:buChar char="•"/>
            </a:pPr>
            <a:r>
              <a:rPr lang="en-CA" baseline="0" dirty="0"/>
              <a:t>Humanitarian agencies are also adopting ICS</a:t>
            </a:r>
          </a:p>
          <a:p>
            <a:pPr marL="174982" indent="-174982">
              <a:buFont typeface="Arial" pitchFamily="34" charset="0"/>
              <a:buChar char="•"/>
            </a:pPr>
            <a:r>
              <a:rPr lang="en-CA" baseline="0" dirty="0"/>
              <a:t>Is based on expandability as the situation requires</a:t>
            </a:r>
          </a:p>
          <a:p>
            <a:pPr marL="174982" indent="-174982">
              <a:buFont typeface="Arial" pitchFamily="34" charset="0"/>
              <a:buChar char="•"/>
            </a:pPr>
            <a:r>
              <a:rPr lang="en-CA" baseline="0" dirty="0"/>
              <a:t>Five main areas:</a:t>
            </a:r>
          </a:p>
          <a:p>
            <a:pPr marL="641600" lvl="1" indent="-174982">
              <a:buFont typeface="Arial" pitchFamily="34" charset="0"/>
              <a:buChar char="•"/>
            </a:pPr>
            <a:r>
              <a:rPr lang="en-CA" baseline="0" dirty="0"/>
              <a:t>Command: leadership</a:t>
            </a:r>
          </a:p>
          <a:p>
            <a:pPr marL="641600" lvl="1" indent="-174982">
              <a:buFont typeface="Arial" pitchFamily="34" charset="0"/>
              <a:buChar char="•"/>
            </a:pPr>
            <a:r>
              <a:rPr lang="en-CA" baseline="0" dirty="0"/>
              <a:t>Operations: actions</a:t>
            </a:r>
          </a:p>
          <a:p>
            <a:pPr marL="641600" lvl="1" indent="-174982">
              <a:buFont typeface="Arial" pitchFamily="34" charset="0"/>
              <a:buChar char="•"/>
            </a:pPr>
            <a:r>
              <a:rPr lang="en-CA" baseline="0" dirty="0"/>
              <a:t>Planning: ensuring actions are done in a controlled manner</a:t>
            </a:r>
          </a:p>
          <a:p>
            <a:pPr marL="641600" lvl="1" indent="-174982">
              <a:buFont typeface="Arial" pitchFamily="34" charset="0"/>
              <a:buChar char="•"/>
            </a:pPr>
            <a:r>
              <a:rPr lang="en-CA" baseline="0" dirty="0"/>
              <a:t>Logistics: materials needed to support actions</a:t>
            </a:r>
          </a:p>
          <a:p>
            <a:pPr marL="641600" lvl="1" indent="-174982">
              <a:buFont typeface="Arial" pitchFamily="34" charset="0"/>
              <a:buChar char="•"/>
            </a:pPr>
            <a:r>
              <a:rPr lang="en-CA" baseline="0" dirty="0"/>
              <a:t>Finance: ensuring event is fiscally responsible</a:t>
            </a:r>
          </a:p>
          <a:p>
            <a:pPr marL="174982" indent="-174982">
              <a:buFont typeface="Arial" pitchFamily="34" charset="0"/>
              <a:buChar char="•"/>
            </a:pPr>
            <a:endParaRPr lang="en-CA" baseline="0" dirty="0"/>
          </a:p>
          <a:p>
            <a:pPr marL="174982" indent="-174982">
              <a:buFont typeface="Arial" pitchFamily="34" charset="0"/>
              <a:buChar char="•"/>
            </a:pPr>
            <a:r>
              <a:rPr lang="en-CA" baseline="0" dirty="0"/>
              <a:t>Safety: for the entire site, all agencies</a:t>
            </a:r>
          </a:p>
          <a:p>
            <a:pPr marL="174982" indent="-174982">
              <a:buFont typeface="Arial" pitchFamily="34" charset="0"/>
              <a:buChar char="•"/>
            </a:pPr>
            <a:r>
              <a:rPr lang="en-CA" baseline="0" dirty="0"/>
              <a:t>Information: ensuring the pubic receives timely, accurate information</a:t>
            </a:r>
          </a:p>
          <a:p>
            <a:pPr marL="174982" indent="-174982">
              <a:buFont typeface="Arial" pitchFamily="34" charset="0"/>
              <a:buChar char="•"/>
            </a:pPr>
            <a:r>
              <a:rPr lang="en-CA" baseline="0" dirty="0"/>
              <a:t>Liaison: all responding agencies are coordinated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BC168-B386-5B4B-89C6-D99A3B17D5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64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379304" cy="467071"/>
          </a:xfrm>
        </p:spPr>
        <p:txBody>
          <a:bodyPr/>
          <a:lstStyle/>
          <a:p>
            <a:pPr>
              <a:defRPr/>
            </a:pPr>
            <a:r>
              <a:rPr lang="fr-FR" dirty="0" err="1"/>
              <a:t>Comfort</a:t>
            </a:r>
            <a:r>
              <a:rPr lang="fr-FR" dirty="0"/>
              <a:t> Centre - Orientation Ver 3 (June 2022)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FB971A-2A76-4F25-BFA9-787FF7292AD1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8536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627783" cy="467071"/>
          </a:xfrm>
        </p:spPr>
        <p:txBody>
          <a:bodyPr/>
          <a:lstStyle/>
          <a:p>
            <a:pPr>
              <a:defRPr/>
            </a:pPr>
            <a:r>
              <a:rPr lang="fr-FR" dirty="0" err="1"/>
              <a:t>Comfort</a:t>
            </a:r>
            <a:r>
              <a:rPr lang="fr-FR" dirty="0"/>
              <a:t> Centre - Orientation Ver 3 (June 2022)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FB971A-2A76-4F25-BFA9-787FF7292AD1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826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5"/>
            <a:ext cx="5618480" cy="4147160"/>
          </a:xfrm>
        </p:spPr>
        <p:txBody>
          <a:bodyPr/>
          <a:lstStyle/>
          <a:p>
            <a:pPr marL="176557" indent="-176557">
              <a:buFont typeface="Arial" pitchFamily="34" charset="0"/>
              <a:buChar char="•"/>
            </a:pPr>
            <a:r>
              <a:rPr lang="en-CA" dirty="0"/>
              <a:t>Location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dirty="0"/>
              <a:t>HRM</a:t>
            </a:r>
            <a:r>
              <a:rPr lang="en-CA" baseline="0" dirty="0"/>
              <a:t> owned facilities when available will be used 1st</a:t>
            </a:r>
          </a:p>
          <a:p>
            <a:pPr marL="176557" indent="-176557">
              <a:buFont typeface="Arial" pitchFamily="34" charset="0"/>
              <a:buChar char="•"/>
            </a:pPr>
            <a:endParaRPr lang="en-CA" baseline="0" dirty="0"/>
          </a:p>
          <a:p>
            <a:pPr marL="176557" indent="-176557">
              <a:buFont typeface="Arial" pitchFamily="34" charset="0"/>
              <a:buChar char="•"/>
            </a:pPr>
            <a:r>
              <a:rPr lang="en-CA" baseline="0" dirty="0"/>
              <a:t>Personnel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Trained/aware in Comfort </a:t>
            </a:r>
            <a:r>
              <a:rPr lang="en-CA" dirty="0"/>
              <a:t>C</a:t>
            </a:r>
            <a:r>
              <a:rPr lang="en-CA" baseline="0" dirty="0"/>
              <a:t>entre mechanics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Can come from within the community in groups or individuals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dirty="0"/>
              <a:t>Must fill out a HRM Volunteer Application</a:t>
            </a:r>
            <a:endParaRPr lang="en-CA" baseline="0" dirty="0"/>
          </a:p>
          <a:p>
            <a:pPr marL="176557" indent="-176557">
              <a:buFont typeface="Arial" pitchFamily="34" charset="0"/>
              <a:buChar char="•"/>
            </a:pPr>
            <a:endParaRPr lang="en-CA" baseline="0" dirty="0"/>
          </a:p>
          <a:p>
            <a:pPr marL="176557" indent="-176557">
              <a:buFont typeface="Arial" pitchFamily="34" charset="0"/>
              <a:buChar char="•"/>
            </a:pPr>
            <a:r>
              <a:rPr lang="en-CA" baseline="0" dirty="0"/>
              <a:t>Management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HRM sponsored Comfort </a:t>
            </a:r>
            <a:r>
              <a:rPr lang="en-CA" dirty="0"/>
              <a:t>C</a:t>
            </a:r>
            <a:r>
              <a:rPr lang="en-CA" baseline="0" dirty="0"/>
              <a:t>entres will have HRM trained volunteers in key roles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CCM level one/two training 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dirty="0"/>
              <a:t>Food handling</a:t>
            </a:r>
            <a:endParaRPr lang="en-CA" baseline="0" dirty="0"/>
          </a:p>
          <a:p>
            <a:pPr marL="647375" lvl="1" indent="-176557">
              <a:buFont typeface="Arial" pitchFamily="34" charset="0"/>
              <a:buChar char="•"/>
            </a:pPr>
            <a:endParaRPr lang="en-CA" baseline="0" dirty="0"/>
          </a:p>
          <a:p>
            <a:pPr marL="176557" indent="-176557">
              <a:buFont typeface="Arial" pitchFamily="34" charset="0"/>
              <a:buChar char="•"/>
            </a:pPr>
            <a:r>
              <a:rPr lang="en-CA" baseline="0" dirty="0"/>
              <a:t>Logistics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Materials used in the running of the Comfort </a:t>
            </a:r>
            <a:r>
              <a:rPr lang="en-CA" dirty="0"/>
              <a:t>C</a:t>
            </a:r>
            <a:r>
              <a:rPr lang="en-CA" baseline="0" dirty="0"/>
              <a:t>entre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Should come from local sources when ever possible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EMD will support when local sources are not available</a:t>
            </a:r>
          </a:p>
          <a:p>
            <a:pPr marL="647375" lvl="1" indent="-176557">
              <a:buFont typeface="Arial" pitchFamily="34" charset="0"/>
              <a:buChar char="•"/>
            </a:pPr>
            <a:endParaRPr lang="en-CA" baseline="0" dirty="0"/>
          </a:p>
          <a:p>
            <a:pPr marL="176557" indent="-176557">
              <a:buFont typeface="Arial" pitchFamily="34" charset="0"/>
              <a:buChar char="•"/>
            </a:pPr>
            <a:r>
              <a:rPr lang="en-CA" baseline="0" dirty="0"/>
              <a:t>Psychosocial 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When identified, Red Cross is notified to investigate and action</a:t>
            </a:r>
          </a:p>
          <a:p>
            <a:pPr marL="647375" lvl="1" indent="-176557">
              <a:buFont typeface="Arial" pitchFamily="34" charset="0"/>
              <a:buChar char="•"/>
            </a:pPr>
            <a:r>
              <a:rPr lang="en-CA" baseline="0" dirty="0"/>
              <a:t>HRM EMD Volunteers are not trained in psychosocial interactions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 fontAlgn="base">
              <a:spcBef>
                <a:spcPct val="0"/>
              </a:spcBef>
              <a:spcAft>
                <a:spcPct val="0"/>
              </a:spcAft>
              <a:defRPr/>
            </a:pPr>
            <a:fld id="{3EFB971A-2A76-4F25-BFA9-787FF7292AD1}" type="slidenum">
              <a:rPr lang="en-CA">
                <a:solidFill>
                  <a:srgbClr val="000000"/>
                </a:solidFill>
                <a:latin typeface="Arial" charset="0"/>
              </a:rPr>
              <a:pPr defTabSz="933237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CA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842030"/>
            <a:ext cx="3707296" cy="467071"/>
          </a:xfrm>
        </p:spPr>
        <p:txBody>
          <a:bodyPr/>
          <a:lstStyle/>
          <a:p>
            <a:pPr defTabSz="9332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err="1">
                <a:solidFill>
                  <a:srgbClr val="000000"/>
                </a:solidFill>
                <a:latin typeface="Arial" charset="0"/>
              </a:rPr>
              <a:t>Comfort</a:t>
            </a:r>
            <a:r>
              <a:rPr lang="fr-FR" dirty="0">
                <a:solidFill>
                  <a:srgbClr val="000000"/>
                </a:solidFill>
                <a:latin typeface="Arial" charset="0"/>
              </a:rPr>
              <a:t> Centre - Orientation Ver 3 (June 2022)</a:t>
            </a:r>
            <a:endParaRPr lang="en-CA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756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31A3-ACBD-4105-AC98-BA93F78D64DC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66CA-F986-4BCE-A4DC-80F0062DD8CE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2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8F69-0FDA-4D5D-A99A-C360CE544E06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8733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7DEF-B828-4132-87E1-896E23C838B8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7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776E-7E81-4459-8C11-1DC91D01EE09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9619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0622-C9D3-4E8F-91F5-9C2A3CA3874C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12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510A9-0F42-43A2-BA5C-8E1725CB80DE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65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714F-1BA3-4FD0-B717-B3B797293E1A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310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8DFA-C72F-45B7-B8E4-F7EEE8E38336}" type="datetime1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7131-846E-F941-AA9E-84DEF7FAA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5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FF43-95A7-4B80-B620-03974D5A7B91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44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D233-1A03-45D4-B361-C294E0BE29C3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95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7D6E-E166-4CE8-9C29-3AAB57435D8D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52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60CE-E010-423A-9F39-DBFC411A8F45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77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3EA4-CE4C-49AB-AE9F-FD311777ACB8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7FD2-5E73-47F9-BBA2-249BDDEF04EF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476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9FC9-1DB1-4F0C-8562-5FEBF625F641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24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9471-EA82-4E24-8CC1-4C2F2A082826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8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BAD19-9E63-4B35-AB48-E407A2336CF6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January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5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85" r:id="rId9"/>
    <p:sldLayoutId id="2147483678" r:id="rId10"/>
    <p:sldLayoutId id="2147483686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30C28-545F-4A08-8F67-9760EAFA8FF5}" type="datetime1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January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D27131-846E-F941-AA9E-84DEF7FAA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8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EA60F-B9C2-5F46-B7E0-1B504C5751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477" y="4272534"/>
            <a:ext cx="6216024" cy="822237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Comfort Centre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367FB-CEAB-7746-BD14-518798623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477" y="5094772"/>
            <a:ext cx="6216024" cy="52109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Level 2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79EF3-AF3D-0721-1DBE-63E565286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E602F7-4719-5372-E2CD-64742D9444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558" t="-4039" b="-1"/>
          <a:stretch/>
        </p:blipFill>
        <p:spPr>
          <a:xfrm>
            <a:off x="2054572" y="1914525"/>
            <a:ext cx="3431822" cy="223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74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Comfort Centre Mechanics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361" y="2367627"/>
            <a:ext cx="6878976" cy="3880773"/>
          </a:xfrm>
        </p:spPr>
        <p:txBody>
          <a:bodyPr>
            <a:norm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“Emergency Centres”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Centres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Comfort Centres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Warming Centres</a:t>
            </a:r>
          </a:p>
          <a:p>
            <a:pPr lvl="1"/>
            <a:r>
              <a:rPr lang="en-C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Reception Centres</a:t>
            </a:r>
          </a:p>
          <a:p>
            <a:pPr lvl="1"/>
            <a:r>
              <a:rPr lang="en-C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Evacuation Centres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 from a Comfort Centre</a:t>
            </a:r>
          </a:p>
          <a:p>
            <a:pPr lvl="1"/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857E40-1283-3F8B-1D62-DABD13F00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485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Comfort Centre Mechanics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determines the location of the Comfort Centre?</a:t>
            </a:r>
          </a:p>
          <a:p>
            <a:pPr marL="457200" lvl="1" indent="0">
              <a:buNone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HRM EMD along with 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 and on-going consultation with local JEM team &amp; community groups </a:t>
            </a:r>
          </a:p>
          <a:p>
            <a:pPr marL="457200" lvl="1" indent="0">
              <a:buNone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and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work of the JEM &amp; community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Sector Profiles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D59D0E-7CD4-AF39-EA68-7501C18DE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349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C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Deactivation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418" y="1763025"/>
            <a:ext cx="6347714" cy="4485375"/>
          </a:xfrm>
        </p:spPr>
        <p:txBody>
          <a:bodyPr>
            <a:norm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 is by or made to EMD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(i.e.: request can flow up-line or down-line)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EMD recommends to CAO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CAO authorizes</a:t>
            </a:r>
          </a:p>
          <a:p>
            <a:r>
              <a:rPr lang="en-C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hfxAlert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Owned &amp; Operated By HRM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Alert Ready </a:t>
            </a:r>
          </a:p>
          <a:p>
            <a:pPr lvl="1"/>
            <a:r>
              <a:rPr lang="en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Operated By NS EMO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389" y="9769"/>
            <a:ext cx="2159611" cy="23530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B547E2-010D-45EA-8310-E53FC8F60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858" y="3224676"/>
            <a:ext cx="2330093" cy="1348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AB508E-9591-406E-8B64-3852533137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3361" y="4759451"/>
            <a:ext cx="1843590" cy="136074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39F11-8260-2272-9C24-E858EA7D3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2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400">
                <a:latin typeface="Times New Roman" panose="02020603050405020304" pitchFamily="18" charset="0"/>
                <a:cs typeface="Times New Roman" panose="02020603050405020304" pitchFamily="18" charset="0"/>
              </a:rPr>
              <a:t>Positions/Roles</a:t>
            </a:r>
            <a:endParaRPr lang="en-C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Comfort Centre Manager (CCM)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in-charge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Comfort Centre</a:t>
            </a:r>
          </a:p>
          <a:p>
            <a:pPr marL="457200" lvl="1" indent="0">
              <a:buNone/>
            </a:pP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Staff Supervisor (SSS)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Responsible for hospitality issues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Develops hospitality work schedule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Reports to CCM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686208-A681-333F-27B8-1C49E345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203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26253" y="404664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C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69152"/>
            <a:ext cx="7772400" cy="5381603"/>
          </a:xfrm>
        </p:spPr>
        <p:txBody>
          <a:bodyPr>
            <a:no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Tables/Chairs needed: 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Reception (near front door)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CCM/Administration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Patrons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Room Set up considerations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and shape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Numbers expected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duration of event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Services being provided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Health Measures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Needs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40BDC-A666-FED4-E8DB-F055408EE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62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Expectations of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Register before working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tidy and neat in appearance and wear ID. 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seating and refreshments for clients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centre tidy and safe</a:t>
            </a:r>
          </a:p>
        </p:txBody>
      </p:sp>
      <p:pic>
        <p:nvPicPr>
          <p:cNvPr id="4" name="Picture 2" descr="Zed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37" y="4241260"/>
            <a:ext cx="3518770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C6AC7-3622-7119-244D-84E23130F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968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Expectations of EMD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of contact for CC Manager through the JEM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Information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 Reports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Unresolved action items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 descr="IMGP13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593" y="2146137"/>
            <a:ext cx="4379979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83CAC-4C83-9DC4-1DE8-B65D250E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232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Expectations of Elected Officials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welcome/encouraged to visit a CC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 to the CC Manager upon arrival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override CC Manager’s authority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offer assistance when able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FA8C0C-1912-1E06-E8EB-9C7888A07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276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Staff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personnel to register on arrival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personnel to check out before leaving</a:t>
            </a:r>
          </a:p>
          <a:p>
            <a:pPr marL="457200" lvl="1" indent="0">
              <a:buNone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Clients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clients to register on arrival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clients to check out before leaving</a:t>
            </a:r>
          </a:p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7625B-9F8C-6B82-F8BA-A85DDDA40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8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0752" y="1265314"/>
            <a:ext cx="3224750" cy="3249131"/>
          </a:xfrm>
        </p:spPr>
        <p:txBody>
          <a:bodyPr>
            <a:normAutofit/>
          </a:bodyPr>
          <a:lstStyle/>
          <a:p>
            <a:pPr algn="l"/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Paperwork and Forms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AB572F-FC83-4D75-894D-0BC9C6C0B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0752" y="4514446"/>
            <a:ext cx="3224749" cy="871042"/>
          </a:xfrm>
        </p:spPr>
        <p:txBody>
          <a:bodyPr>
            <a:normAutofit/>
          </a:bodyPr>
          <a:lstStyle/>
          <a:p>
            <a:pPr algn="l"/>
            <a:endParaRPr lang="en-US"/>
          </a:p>
        </p:txBody>
      </p:sp>
      <p:sp>
        <p:nvSpPr>
          <p:cNvPr id="12" name="Isosceles Triangle 9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380" y="1270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3" name="Graphic 6" descr="Document">
            <a:extLst>
              <a:ext uri="{FF2B5EF4-FFF2-40B4-BE49-F238E27FC236}">
                <a16:creationId xmlns:a16="http://schemas.microsoft.com/office/drawing/2014/main" id="{A41DFB05-7B16-86DA-8A85-4A1848DFB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453" y="2020850"/>
            <a:ext cx="2824269" cy="282426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1F83D-1205-04D4-32EC-5C2D1AF90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51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197754-64F7-4749-A3EB-8AA1AB0E22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26" r="-2" b="2296"/>
          <a:stretch/>
        </p:blipFill>
        <p:spPr>
          <a:xfrm>
            <a:off x="303530" y="37942"/>
            <a:ext cx="4779914" cy="3391058"/>
          </a:xfrm>
          <a:custGeom>
            <a:avLst/>
            <a:gdLst/>
            <a:ahLst/>
            <a:cxnLst/>
            <a:rect l="l" t="t" r="r" b="b"/>
            <a:pathLst>
              <a:path w="4551305" h="3429000">
                <a:moveTo>
                  <a:pt x="509916" y="0"/>
                </a:moveTo>
                <a:lnTo>
                  <a:pt x="4551305" y="0"/>
                </a:lnTo>
                <a:lnTo>
                  <a:pt x="4551305" y="1"/>
                </a:lnTo>
                <a:lnTo>
                  <a:pt x="3693885" y="1"/>
                </a:lnTo>
                <a:lnTo>
                  <a:pt x="3181696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9A35CDB-6111-EE44-AEA6-6E237EF1C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184" y="1238171"/>
            <a:ext cx="3836082" cy="990600"/>
          </a:xfrm>
        </p:spPr>
        <p:txBody>
          <a:bodyPr>
            <a:normAutofit/>
          </a:bodyPr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8BCBE-FD13-C041-AA62-527CECB71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2104" y="2307369"/>
            <a:ext cx="3836082" cy="2910580"/>
          </a:xfrm>
        </p:spPr>
        <p:txBody>
          <a:bodyPr>
            <a:normAutofit/>
          </a:bodyPr>
          <a:lstStyle/>
          <a:p>
            <a:pPr lvl="1"/>
            <a:r>
              <a:rPr lang="en-US" sz="1800" dirty="0"/>
              <a:t>What organizations are people from?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Have you been involved in a Comfort Centre opening before?</a:t>
            </a:r>
          </a:p>
          <a:p>
            <a:endParaRPr lang="en-US" dirty="0"/>
          </a:p>
        </p:txBody>
      </p:sp>
      <p:pic>
        <p:nvPicPr>
          <p:cNvPr id="7" name="Picture 6" descr="A dog wearing glasses&#10;&#10;Description automatically generated">
            <a:extLst>
              <a:ext uri="{FF2B5EF4-FFF2-40B4-BE49-F238E27FC236}">
                <a16:creationId xmlns:a16="http://schemas.microsoft.com/office/drawing/2014/main" id="{C8966F09-DDC4-6B4C-A920-7A23909364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481" r="-3" b="17388"/>
          <a:stretch/>
        </p:blipFill>
        <p:spPr>
          <a:xfrm>
            <a:off x="-7975" y="3429001"/>
            <a:ext cx="3662990" cy="3429000"/>
          </a:xfrm>
          <a:custGeom>
            <a:avLst/>
            <a:gdLst/>
            <a:ahLst/>
            <a:cxnLst/>
            <a:rect l="l" t="t" r="r" b="b"/>
            <a:pathLst>
              <a:path w="3514376" h="3429001">
                <a:moveTo>
                  <a:pt x="332680" y="0"/>
                </a:moveTo>
                <a:lnTo>
                  <a:pt x="3514376" y="0"/>
                </a:lnTo>
                <a:lnTo>
                  <a:pt x="3002186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CCBC83-1A86-676B-1626-E93F7CB25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297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C071B4-5AC8-9010-4342-48EDA15EF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F3D4-F042-A5B2-2D3E-43E83B204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0"/>
            <a:ext cx="6959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69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6"/>
            <a:ext cx="9144000" cy="680999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57E4BB-4E82-57D0-3D77-A83C05DF3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111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DCFBCD-A388-2300-CB6D-228FE5B0F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03F7C6-9309-97FC-83EE-0F2E1BB23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18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BA193C-43C1-3B59-8543-C5486B9E2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21474A6-E397-9518-51B9-299AD9D24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" y="1"/>
            <a:ext cx="9135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77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559248-BA7A-AAF8-9B20-F0E827D5A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DBE3CD-2EF2-47FA-EFE9-DC0354287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62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49CD38-0C8C-F089-CC3E-A62499E0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79AFA6-F6FC-9051-53F1-890639811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82" y="-27094"/>
            <a:ext cx="9148981" cy="690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84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ADFCBA-0E28-491F-135A-B7A1D8F02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1650D4-AE7C-80AD-3E2B-5B05BCD01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210" y="0"/>
            <a:ext cx="9165209" cy="685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12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CD2325-5D97-DB02-A32D-4988A5DE6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DE4ECE-EAD4-42A3-B52F-80A9DBF90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850" y="28548"/>
            <a:ext cx="6920794" cy="682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99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BAE0FD-A3F9-29EE-39A0-E2676641D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45840A-D205-9346-5149-C9F71859D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016" y="0"/>
            <a:ext cx="6266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50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923169-BC28-1B03-C2DF-29EDC7308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BBE206-06A9-F311-7A9F-4B5017798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311" y="-1"/>
            <a:ext cx="693137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36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of Local Emergency(SOLE)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Provincial legislation giving municipalities certain powers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Confiscate property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travel 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evacuations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Entry without warrant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assistance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Regulate goods and services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 protection</a:t>
            </a:r>
          </a:p>
          <a:p>
            <a:pPr lvl="1"/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62CFD-894B-609D-24AC-124030BC6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581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352C1B-6749-6400-5F8C-15DE59EB4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8A5EAA-1776-B4AB-40FC-52B85E6F7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0"/>
            <a:ext cx="7142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37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Supply Line and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pPr>
              <a:lnSpc>
                <a:spcPct val="300000"/>
              </a:lnSpc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Comfort Centre Logistics</a:t>
            </a:r>
          </a:p>
          <a:p>
            <a:pPr>
              <a:lnSpc>
                <a:spcPct val="300000"/>
              </a:lnSpc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Comfort Centre Administration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DA93F2-0C5A-CAB2-0761-5673F9A47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75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Comfort Centre Logistics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Opening:</a:t>
            </a:r>
          </a:p>
          <a:p>
            <a:pPr lvl="1">
              <a:lnSpc>
                <a:spcPct val="90000"/>
              </a:lnSpc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up kits</a:t>
            </a:r>
          </a:p>
          <a:p>
            <a:pPr>
              <a:lnSpc>
                <a:spcPct val="90000"/>
              </a:lnSpc>
            </a:pP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Ongoing:</a:t>
            </a:r>
          </a:p>
          <a:p>
            <a:pPr lvl="1">
              <a:lnSpc>
                <a:spcPct val="90000"/>
              </a:lnSpc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Logistics support from local suppliers</a:t>
            </a:r>
          </a:p>
          <a:p>
            <a:pPr lvl="1">
              <a:lnSpc>
                <a:spcPct val="90000"/>
              </a:lnSpc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within the Comfort Centre supplies</a:t>
            </a:r>
          </a:p>
          <a:p>
            <a:pPr lvl="1">
              <a:lnSpc>
                <a:spcPct val="90000"/>
              </a:lnSpc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HRM EMD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30" y="1642384"/>
            <a:ext cx="1904762" cy="1904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320" y="5022162"/>
            <a:ext cx="2628900" cy="17430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78DB81-059A-3385-1890-9D4A009EE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953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Comfort Centre Logistics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HRM EMD can deliver if needed</a:t>
            </a:r>
          </a:p>
          <a:p>
            <a:pPr marL="0" indent="0">
              <a:buNone/>
            </a:pP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Coordinated through the JEM Duty Officer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77074"/>
            <a:ext cx="2619048" cy="174285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178F1F-804D-3DEC-C498-A1B9348D4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3161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6348" y="692696"/>
            <a:ext cx="8424936" cy="1143000"/>
          </a:xfrm>
        </p:spPr>
        <p:txBody>
          <a:bodyPr>
            <a:normAutofit/>
          </a:bodyPr>
          <a:lstStyle/>
          <a:p>
            <a:r>
              <a:rPr lang="en-C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Comfort Centre Administration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2160590"/>
            <a:ext cx="6347714" cy="4279967"/>
          </a:xfrm>
        </p:spPr>
        <p:txBody>
          <a:bodyPr>
            <a:norm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Everyone to be accounted for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Clients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Staff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On-going menu for 48 hours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management and control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Invoices receipts to be forwarded to JEM Chair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Incident logs and forms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419" y="1835697"/>
            <a:ext cx="1743075" cy="261937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DB2EFA-2747-99D9-992F-A952274D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104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Miscellaneous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Disabilities and senior awareness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 reports (internal)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flow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Telecommunications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of Local Emergency (SOLE)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04FD5F-4790-738F-FBAA-5A77EE477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867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Disabilities and Senior Awareness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special needs at the centre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of needs within community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items determined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Sourced locally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Sourced externally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610" y="4794222"/>
            <a:ext cx="2563536" cy="1908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88" y="2718261"/>
            <a:ext cx="1464288" cy="195058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0C9BA-C6FD-2DE8-6225-199BF3F7D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2675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C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 Reports</a:t>
            </a:r>
            <a:br>
              <a:rPr lang="en-C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(Sit-Reps)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establish priorities and action items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issues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Sit-rep summary provided to EMD on scheduled basis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Provided by EMD 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HRM overview 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to area as well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EA2F6-6D09-1770-E505-BF4B28750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9285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clients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staff, then to EMD for action as needed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EMD to EOC as needed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EMD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Collected in Operations Centre(s)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Collected from other Comfort Centres, JEM teams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Collected from other agencies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CCM for distribution as needed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CC7FD-ABBC-5FBF-F619-61F32E915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1195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2696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C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facility telephones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phones as available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way radios (EMD provided)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Amateur Radio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1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142" y="4536698"/>
            <a:ext cx="2112235" cy="1584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53" y="5170649"/>
            <a:ext cx="1977752" cy="1483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192" y="3681237"/>
            <a:ext cx="1867276" cy="14004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659" y="1411480"/>
            <a:ext cx="1386432" cy="184857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03BE6-210C-7176-1518-330B4E553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130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C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Emergency Centre</a:t>
            </a:r>
            <a:br>
              <a:rPr lang="en-C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one do I want?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36191" y="2160983"/>
            <a:ext cx="3530447" cy="576262"/>
          </a:xfrm>
        </p:spPr>
        <p:txBody>
          <a:bodyPr/>
          <a:lstStyle/>
          <a:p>
            <a:pPr algn="ctr"/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Comfort Centre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by Municipality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Managed by EMD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Staffed mostly by local volunteers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to open: HRM</a:t>
            </a:r>
          </a:p>
          <a:p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3866639" y="2160983"/>
            <a:ext cx="3530447" cy="576262"/>
          </a:xfrm>
        </p:spPr>
        <p:txBody>
          <a:bodyPr/>
          <a:lstStyle/>
          <a:p>
            <a:pPr algn="ctr"/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Evacuation Centre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by Province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Managed by Red Cross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Staffed mostly by Red Cross volunteers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to open: Department of Community Services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2EBBEE-964E-2258-F264-4C2A40ACC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11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8383"/>
          </a:xfrm>
        </p:spPr>
        <p:txBody>
          <a:bodyPr>
            <a:normAutofit/>
          </a:bodyPr>
          <a:lstStyle/>
          <a:p>
            <a:pPr algn="ctr"/>
            <a:r>
              <a:rPr lang="en-C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2364" y="1749773"/>
            <a:ext cx="6347714" cy="4836557"/>
          </a:xfrm>
        </p:spPr>
        <p:txBody>
          <a:bodyPr>
            <a:no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 sets of volunteers (e.g.: ASL, languages, etc.)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courses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Comfort Centre Level 1 &amp; 2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Handling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 &amp; Greet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Duty Officer Training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Emergency  Management (BEM)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Incident Command System ICS100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 Communications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139" y="2777292"/>
            <a:ext cx="2638425" cy="172402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C2AE4E-66C4-47B4-53CB-52D6353D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1099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9FBDF-DDE9-5AF6-47C3-CE4207911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626579" cy="1320800"/>
          </a:xfrm>
        </p:spPr>
        <p:txBody>
          <a:bodyPr/>
          <a:lstStyle/>
          <a:p>
            <a:r>
              <a:rPr lang="en-US" dirty="0"/>
              <a:t>Common Concerns/What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E037E-A0BB-93B1-D578-79B60ECE3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Medical Issues</a:t>
            </a:r>
          </a:p>
          <a:p>
            <a:pPr lvl="1"/>
            <a:r>
              <a:rPr lang="en-US" dirty="0"/>
              <a:t>Call 911</a:t>
            </a:r>
          </a:p>
          <a:p>
            <a:pPr lvl="1"/>
            <a:r>
              <a:rPr lang="en-US" dirty="0"/>
              <a:t>Assist to your level of training</a:t>
            </a:r>
          </a:p>
          <a:p>
            <a:pPr lvl="1"/>
            <a:r>
              <a:rPr lang="en-US" dirty="0"/>
              <a:t>Ask if others have medical training</a:t>
            </a:r>
          </a:p>
          <a:p>
            <a:r>
              <a:rPr lang="en-US" dirty="0"/>
              <a:t>Security</a:t>
            </a:r>
          </a:p>
          <a:p>
            <a:pPr lvl="1"/>
            <a:r>
              <a:rPr lang="en-US" dirty="0"/>
              <a:t>Call 911</a:t>
            </a:r>
          </a:p>
          <a:p>
            <a:pPr lvl="2"/>
            <a:r>
              <a:rPr lang="en-US" dirty="0"/>
              <a:t>Request police</a:t>
            </a:r>
          </a:p>
          <a:p>
            <a:pPr lvl="1"/>
            <a:r>
              <a:rPr lang="en-US" dirty="0"/>
              <a:t>Advise EOC</a:t>
            </a:r>
          </a:p>
          <a:p>
            <a:pPr lvl="1"/>
            <a:r>
              <a:rPr lang="en-US" dirty="0"/>
              <a:t>Try to remove children and others from area</a:t>
            </a:r>
          </a:p>
          <a:p>
            <a:pPr lvl="1"/>
            <a:r>
              <a:rPr lang="en-US" dirty="0"/>
              <a:t>Do not intervene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07C0D-30F1-68B4-A71B-9535D281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3808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60030-D660-A072-BA12-1D39B8E0F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5AD7B-7138-A0B5-7B52-47C33D89E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HRM EM policy: CCs do NOT accept donations</a:t>
            </a:r>
          </a:p>
          <a:p>
            <a:pPr lvl="1"/>
            <a:r>
              <a:rPr lang="en-US" dirty="0"/>
              <a:t>Food, Clothing, Toys, Materials, etc.</a:t>
            </a:r>
          </a:p>
          <a:p>
            <a:r>
              <a:rPr lang="en-US" dirty="0"/>
              <a:t>EM will advise as to where best to direct individuals, companies, etc. wishing to donate</a:t>
            </a:r>
          </a:p>
          <a:p>
            <a:r>
              <a:rPr lang="en-US" dirty="0"/>
              <a:t>EM has no way to manage donations and becomes a huge problem during and after event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C7D6DD-582A-3BC0-18E3-D58AB16AF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3720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00422" y="-8468"/>
            <a:ext cx="3572669" cy="6866467"/>
            <a:chOff x="67175" y="-8467"/>
            <a:chExt cx="4763558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282701"/>
            <a:ext cx="3822045" cy="4307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/>
              <a:t>PRACTICAL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2372" y="-8468"/>
            <a:ext cx="3806198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5840" y="2510119"/>
            <a:ext cx="2701925" cy="1829292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2D0CF1-8CD0-E4DE-2F0E-575027A15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8933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900F95-FE8F-460B-9643-B19440464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836" r="42315" b="2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C4098E-D434-4D1C-91FB-8954E5B52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1678666"/>
            <a:ext cx="3066142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200" dirty="0"/>
              <a:t>Forest Fire Discussion Exercise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A2F202-FBF2-9BE1-67A6-B2469B0D7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</a:p>
        </p:txBody>
      </p:sp>
    </p:spTree>
    <p:extLst>
      <p:ext uri="{BB962C8B-B14F-4D97-AF65-F5344CB8AC3E}">
        <p14:creationId xmlns:p14="http://schemas.microsoft.com/office/powerpoint/2010/main" val="24432225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E2752-2185-9F47-9A49-CADFCE799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0396A-4A2E-1D4E-9323-30DE7F390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16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exercise is to demonstrate ability to manage a Comfort Centre.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B45B98-66F6-863D-663B-FCD77B4F2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</a:p>
        </p:txBody>
      </p:sp>
    </p:spTree>
    <p:extLst>
      <p:ext uri="{BB962C8B-B14F-4D97-AF65-F5344CB8AC3E}">
        <p14:creationId xmlns:p14="http://schemas.microsoft.com/office/powerpoint/2010/main" val="17101416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AFC5C-875B-4612-80E4-B6E23CA14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7" y="609600"/>
            <a:ext cx="7239001" cy="1320800"/>
          </a:xfrm>
        </p:spPr>
        <p:txBody>
          <a:bodyPr>
            <a:normAutofit/>
          </a:bodyPr>
          <a:lstStyle/>
          <a:p>
            <a:r>
              <a:rPr lang="en-US" dirty="0"/>
              <a:t>EM Requesting Opening Comfort Centre in HRM Facility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71E7D-C07E-4898-A37D-FDEBE35C4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16" y="2266607"/>
            <a:ext cx="6347714" cy="410768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Forest Fire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200 homes with 450 citizens evacuated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Anticipated Centre to be open for 2 days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Today is a Friday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:00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Mid July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Weather 30C, light winds, Humidity 80% and no rain in forecast for next 5 days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power outages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 evacuation routes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wants CC open at 10:00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has identified a HRM Owned Recreation Centre in your JEM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 for the CC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5AD02-7241-967D-3EC5-EB89736A4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</a:p>
        </p:txBody>
      </p:sp>
    </p:spTree>
    <p:extLst>
      <p:ext uri="{BB962C8B-B14F-4D97-AF65-F5344CB8AC3E}">
        <p14:creationId xmlns:p14="http://schemas.microsoft.com/office/powerpoint/2010/main" val="7388546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054BD-C057-4142-9A9E-D39B18E50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Think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77657-A5C1-4ED3-9EA5-B0538916A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 to opening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Setup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Running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33E024-9D96-EFAA-9DF7-242C2A20B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</a:p>
        </p:txBody>
      </p:sp>
    </p:spTree>
    <p:extLst>
      <p:ext uri="{BB962C8B-B14F-4D97-AF65-F5344CB8AC3E}">
        <p14:creationId xmlns:p14="http://schemas.microsoft.com/office/powerpoint/2010/main" val="7607277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CD907-A950-495D-A985-E4DE734C4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Steps do You Need to 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FD47D-A18E-40BC-8709-38B8BE03F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get the call at 7am</a:t>
            </a:r>
          </a:p>
          <a:p>
            <a:r>
              <a:rPr lang="en-US" dirty="0"/>
              <a:t>Must open by 10am</a:t>
            </a:r>
          </a:p>
          <a:p>
            <a:r>
              <a:rPr lang="en-US" dirty="0"/>
              <a:t>1st CCM </a:t>
            </a:r>
            <a:r>
              <a:rPr lang="en-US" dirty="0" err="1"/>
              <a:t>SitRep</a:t>
            </a:r>
            <a:r>
              <a:rPr lang="en-US" dirty="0"/>
              <a:t> 11:30am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EOC </a:t>
            </a:r>
            <a:r>
              <a:rPr lang="en-US" dirty="0" err="1"/>
              <a:t>SitRep</a:t>
            </a:r>
            <a:r>
              <a:rPr lang="en-US" dirty="0"/>
              <a:t> 12:30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CCM </a:t>
            </a:r>
            <a:r>
              <a:rPr lang="en-US" dirty="0" err="1"/>
              <a:t>SitRep</a:t>
            </a:r>
            <a:r>
              <a:rPr lang="en-US" dirty="0"/>
              <a:t> 15:30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EOC </a:t>
            </a:r>
            <a:r>
              <a:rPr lang="en-US" dirty="0" err="1"/>
              <a:t>SitRep</a:t>
            </a:r>
            <a:r>
              <a:rPr lang="en-US" dirty="0"/>
              <a:t> 16:30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CCM </a:t>
            </a:r>
            <a:r>
              <a:rPr lang="en-US" dirty="0" err="1"/>
              <a:t>SitRep</a:t>
            </a:r>
            <a:r>
              <a:rPr lang="en-US" dirty="0"/>
              <a:t> 18:30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EOC </a:t>
            </a:r>
            <a:r>
              <a:rPr lang="en-US" dirty="0" err="1"/>
              <a:t>SitRep</a:t>
            </a:r>
            <a:r>
              <a:rPr lang="en-US" dirty="0"/>
              <a:t> 19:30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09D42E-9537-39AF-4B1A-AFEC1BEDE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</a:p>
        </p:txBody>
      </p:sp>
    </p:spTree>
    <p:extLst>
      <p:ext uri="{BB962C8B-B14F-4D97-AF65-F5344CB8AC3E}">
        <p14:creationId xmlns:p14="http://schemas.microsoft.com/office/powerpoint/2010/main" val="37423466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0E878-0AE6-4CC9-9FF7-236C4726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Updates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97ED1-BD80-4E4E-A317-3A8A37457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88614"/>
            <a:ext cx="3088109" cy="5023698"/>
          </a:xfrm>
        </p:spPr>
        <p:txBody>
          <a:bodyPr>
            <a:normAutofit fontScale="25000" lnSpcReduction="20000"/>
          </a:bodyPr>
          <a:lstStyle/>
          <a:p>
            <a:r>
              <a:rPr lang="en-US" sz="4200" dirty="0"/>
              <a:t>10 am you have:</a:t>
            </a:r>
          </a:p>
          <a:p>
            <a:r>
              <a:rPr lang="en-US" sz="4200" dirty="0"/>
              <a:t>Families (6)</a:t>
            </a:r>
          </a:p>
          <a:p>
            <a:pPr lvl="1"/>
            <a:r>
              <a:rPr lang="en-US" sz="4200" dirty="0"/>
              <a:t>2 with an </a:t>
            </a:r>
            <a:r>
              <a:rPr lang="en-US" sz="4800" dirty="0"/>
              <a:t>infant</a:t>
            </a:r>
          </a:p>
          <a:p>
            <a:pPr lvl="1"/>
            <a:r>
              <a:rPr lang="en-US" sz="4200" dirty="0"/>
              <a:t>2 with 2 toddlers each</a:t>
            </a:r>
          </a:p>
          <a:p>
            <a:pPr lvl="1"/>
            <a:r>
              <a:rPr lang="en-US" sz="4200" dirty="0"/>
              <a:t>1 with 2 teenagers</a:t>
            </a:r>
          </a:p>
          <a:p>
            <a:pPr lvl="1"/>
            <a:r>
              <a:rPr lang="en-US" sz="4200" dirty="0"/>
              <a:t>One couple</a:t>
            </a:r>
          </a:p>
          <a:p>
            <a:pPr lvl="1"/>
            <a:r>
              <a:rPr lang="en-US" sz="4200" dirty="0"/>
              <a:t>Unknown medical issues</a:t>
            </a:r>
          </a:p>
          <a:p>
            <a:r>
              <a:rPr lang="en-US" sz="4200" dirty="0"/>
              <a:t>Seniors (8)</a:t>
            </a:r>
          </a:p>
          <a:p>
            <a:pPr lvl="1"/>
            <a:r>
              <a:rPr lang="en-US" sz="4200" dirty="0"/>
              <a:t>2 men and 2 women in late 70’s early 80’s</a:t>
            </a:r>
          </a:p>
          <a:p>
            <a:pPr lvl="1"/>
            <a:r>
              <a:rPr lang="en-US" sz="4200" dirty="0"/>
              <a:t>One man on oxygen</a:t>
            </a:r>
          </a:p>
          <a:p>
            <a:pPr lvl="1"/>
            <a:r>
              <a:rPr lang="en-US" sz="4200" dirty="0"/>
              <a:t>One female in wheelchair with care giver</a:t>
            </a:r>
          </a:p>
          <a:p>
            <a:pPr lvl="1"/>
            <a:r>
              <a:rPr lang="en-US" sz="4200" dirty="0"/>
              <a:t>One man  using motorized scooter</a:t>
            </a:r>
          </a:p>
          <a:p>
            <a:pPr lvl="1"/>
            <a:r>
              <a:rPr lang="en-US" sz="4200" dirty="0"/>
              <a:t>Unknown medical issues</a:t>
            </a:r>
          </a:p>
          <a:p>
            <a:r>
              <a:rPr lang="en-US" sz="4200" dirty="0"/>
              <a:t>Teenagers (10)</a:t>
            </a:r>
          </a:p>
          <a:p>
            <a:pPr lvl="1"/>
            <a:r>
              <a:rPr lang="en-US" sz="4200" dirty="0"/>
              <a:t>13-16 years old</a:t>
            </a:r>
          </a:p>
          <a:p>
            <a:pPr lvl="1"/>
            <a:r>
              <a:rPr lang="en-US" sz="4200" dirty="0"/>
              <a:t>6 females</a:t>
            </a:r>
          </a:p>
          <a:p>
            <a:pPr lvl="1"/>
            <a:r>
              <a:rPr lang="en-US" sz="4200" dirty="0"/>
              <a:t>4 males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8ADFB6-9661-437D-B07D-0CF7D8950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02238" y="1488614"/>
            <a:ext cx="3088110" cy="5023698"/>
          </a:xfrm>
        </p:spPr>
        <p:txBody>
          <a:bodyPr>
            <a:noAutofit/>
          </a:bodyPr>
          <a:lstStyle/>
          <a:p>
            <a:endParaRPr lang="en-US" sz="1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56B153-2189-6FB0-18B6-D1B277C6B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15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C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to Humanitarian Agencies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of Department of Community Services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of the Canadian Red Cross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humanitarian agencies</a:t>
            </a:r>
          </a:p>
          <a:p>
            <a:pPr lvl="1"/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Salvation Army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10/25 rule and how it applies to HRM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41B666-D523-28D5-B2B6-9C21E7715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8513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95248-3A18-476C-BBD7-CC8F8A6C7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EOC </a:t>
            </a:r>
            <a:r>
              <a:rPr lang="en-US" dirty="0" err="1"/>
              <a:t>SitRep</a:t>
            </a:r>
            <a:r>
              <a:rPr lang="en-US" dirty="0"/>
              <a:t> 12:30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3AAEC-53C7-4A18-9710-5D1A03118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 is continuing to grow in size</a:t>
            </a:r>
          </a:p>
          <a:p>
            <a:r>
              <a:rPr lang="en-US" dirty="0"/>
              <a:t>No homes threatened at this time</a:t>
            </a:r>
          </a:p>
          <a:p>
            <a:r>
              <a:rPr lang="en-US" dirty="0"/>
              <a:t>2 DNR </a:t>
            </a:r>
            <a:r>
              <a:rPr lang="en-US" dirty="0" err="1"/>
              <a:t>helios</a:t>
            </a:r>
            <a:r>
              <a:rPr lang="en-US" dirty="0"/>
              <a:t> working fire</a:t>
            </a:r>
          </a:p>
          <a:p>
            <a:r>
              <a:rPr lang="en-US" dirty="0"/>
              <a:t>DNR and HRFE fire crews working to surround and contain fire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9557F9-4413-ED95-B1B1-F1856C283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5783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DEA17-BCC6-444D-8C61-67B0DCC99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BE8F5-02EE-469F-A0AC-0144E32B9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12:15 Arrival of elderly couple with 4 dogs and 2 cats</a:t>
            </a:r>
          </a:p>
          <a:p>
            <a:r>
              <a:rPr lang="en-US" dirty="0"/>
              <a:t>15:00 90 year old male takes heart attack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7054F1-58EA-6DE2-D7C6-141DFDB8D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9420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1BCAA-2B38-4647-BA90-E09DCF1C9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EOC </a:t>
            </a:r>
            <a:r>
              <a:rPr lang="en-US" dirty="0" err="1"/>
              <a:t>SitRep</a:t>
            </a:r>
            <a:r>
              <a:rPr lang="en-US" dirty="0"/>
              <a:t> 16:30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B269C-1361-4FD4-9EA3-35149F276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 continues to grow</a:t>
            </a:r>
          </a:p>
          <a:p>
            <a:r>
              <a:rPr lang="en-US" dirty="0"/>
              <a:t>Blackmore subdivision homes maybe at risk</a:t>
            </a:r>
          </a:p>
          <a:p>
            <a:r>
              <a:rPr lang="en-US" dirty="0"/>
              <a:t>Halifax Fire setup protective measures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996CD3-06BD-C381-8F7B-885647387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</a:p>
        </p:txBody>
      </p:sp>
    </p:spTree>
    <p:extLst>
      <p:ext uri="{BB962C8B-B14F-4D97-AF65-F5344CB8AC3E}">
        <p14:creationId xmlns:p14="http://schemas.microsoft.com/office/powerpoint/2010/main" val="31467776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FCE0-C464-4067-A935-DF060329F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EOC </a:t>
            </a:r>
            <a:r>
              <a:rPr lang="en-US" dirty="0" err="1"/>
              <a:t>SitRep</a:t>
            </a:r>
            <a:r>
              <a:rPr lang="en-US" dirty="0"/>
              <a:t> 19:30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3839D-5D68-4C41-B335-63377A5D5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 has jumped the highway and has increased in size</a:t>
            </a:r>
          </a:p>
          <a:p>
            <a:r>
              <a:rPr lang="en-US" dirty="0"/>
              <a:t>More fire resources on the way</a:t>
            </a:r>
          </a:p>
          <a:p>
            <a:r>
              <a:rPr lang="en-US" dirty="0"/>
              <a:t>Projecting Residents will not be allowed back until late pm tomorrow.</a:t>
            </a:r>
          </a:p>
          <a:p>
            <a:r>
              <a:rPr lang="en-US" dirty="0"/>
              <a:t>Fire crews will be coming out of woods at 21:30 and will monitor fire growth over night</a:t>
            </a:r>
          </a:p>
          <a:p>
            <a:r>
              <a:rPr lang="en-US" dirty="0"/>
              <a:t>Close CC at 23:00 and reopen 7am tomorrow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666ABD-D811-2CE1-135B-E2658BB30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</a:p>
        </p:txBody>
      </p:sp>
    </p:spTree>
    <p:extLst>
      <p:ext uri="{BB962C8B-B14F-4D97-AF65-F5344CB8AC3E}">
        <p14:creationId xmlns:p14="http://schemas.microsoft.com/office/powerpoint/2010/main" val="11364273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F4A08-0331-4E84-B861-B2243CE60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EOC </a:t>
            </a:r>
            <a:r>
              <a:rPr lang="en-US" dirty="0" err="1"/>
              <a:t>SitRep</a:t>
            </a:r>
            <a:r>
              <a:rPr lang="en-US" dirty="0"/>
              <a:t> 07:00 (Day2)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81119-359F-495F-A4F0-8C6DF2BB7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 as died down over night</a:t>
            </a:r>
          </a:p>
          <a:p>
            <a:r>
              <a:rPr lang="en-US" dirty="0"/>
              <a:t>Fire is 90% under control</a:t>
            </a:r>
          </a:p>
          <a:p>
            <a:r>
              <a:rPr lang="en-US" dirty="0"/>
              <a:t>Still some areas where residential structures at risk</a:t>
            </a:r>
          </a:p>
          <a:p>
            <a:r>
              <a:rPr lang="en-US" dirty="0"/>
              <a:t>Smoke still health risk to area evacuated</a:t>
            </a:r>
          </a:p>
          <a:p>
            <a:r>
              <a:rPr lang="en-US" dirty="0"/>
              <a:t>DNR projecting to have fully under control by noon</a:t>
            </a:r>
          </a:p>
          <a:p>
            <a:r>
              <a:rPr lang="en-US" dirty="0"/>
              <a:t>Next </a:t>
            </a:r>
            <a:r>
              <a:rPr lang="en-US" dirty="0" err="1"/>
              <a:t>SitRep</a:t>
            </a:r>
            <a:r>
              <a:rPr lang="en-US" dirty="0"/>
              <a:t> scheduled for 12:00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8AD90D-A320-5EDC-5F28-D40B32ACA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</a:p>
        </p:txBody>
      </p:sp>
    </p:spTree>
    <p:extLst>
      <p:ext uri="{BB962C8B-B14F-4D97-AF65-F5344CB8AC3E}">
        <p14:creationId xmlns:p14="http://schemas.microsoft.com/office/powerpoint/2010/main" val="38054922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44EB8-019C-4A49-B7A6-1FE6DE19C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EOC </a:t>
            </a:r>
            <a:r>
              <a:rPr lang="en-US" dirty="0" err="1"/>
              <a:t>SitRep</a:t>
            </a:r>
            <a:r>
              <a:rPr lang="en-US" dirty="0"/>
              <a:t> 12:00 (Day2)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75569-1C42-4FAB-9979-F7658DBC8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Forest Fire under Control no longer a treat to residences</a:t>
            </a:r>
          </a:p>
          <a:p>
            <a:r>
              <a:rPr lang="en-US" dirty="0"/>
              <a:t>Shut down Comfort Centre 15:00 </a:t>
            </a:r>
          </a:p>
          <a:p>
            <a:r>
              <a:rPr lang="en-US" dirty="0"/>
              <a:t>15:00 Residents will be allowed back in homes </a:t>
            </a:r>
          </a:p>
          <a:p>
            <a:r>
              <a:rPr lang="en-US" dirty="0"/>
              <a:t>Public announcement on TV, Radio and social media </a:t>
            </a:r>
          </a:p>
          <a:p>
            <a:r>
              <a:rPr lang="en-US" dirty="0"/>
              <a:t>Final CCM </a:t>
            </a:r>
            <a:r>
              <a:rPr lang="en-US" dirty="0" err="1"/>
              <a:t>SitRep</a:t>
            </a:r>
            <a:r>
              <a:rPr lang="en-US" dirty="0"/>
              <a:t> 14:30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53E729-125B-4394-5330-97CF97084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</a:p>
        </p:txBody>
      </p:sp>
    </p:spTree>
    <p:extLst>
      <p:ext uri="{BB962C8B-B14F-4D97-AF65-F5344CB8AC3E}">
        <p14:creationId xmlns:p14="http://schemas.microsoft.com/office/powerpoint/2010/main" val="3379202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20F75-E227-7141-948E-429270591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992" y="1048528"/>
            <a:ext cx="6447501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Incident Command System (ICS)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57FF53A-E262-6742-ACFC-1C576B78D6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83992" y="1973461"/>
          <a:ext cx="6447234" cy="2911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77AFBE2-EB50-BB42-ACE3-34B4EF7EB367}"/>
              </a:ext>
            </a:extLst>
          </p:cNvPr>
          <p:cNvSpPr/>
          <p:nvPr/>
        </p:nvSpPr>
        <p:spPr>
          <a:xfrm>
            <a:off x="1763048" y="5108728"/>
            <a:ext cx="937727" cy="4058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Doers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52C10BE-B6C3-2043-ABBA-7C7BB2A7EECE}"/>
              </a:ext>
            </a:extLst>
          </p:cNvPr>
          <p:cNvSpPr/>
          <p:nvPr/>
        </p:nvSpPr>
        <p:spPr>
          <a:xfrm>
            <a:off x="3079102" y="5109821"/>
            <a:ext cx="937727" cy="4058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Thinkers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2E36895-C738-3B4D-BCCF-BF609EFF1662}"/>
              </a:ext>
            </a:extLst>
          </p:cNvPr>
          <p:cNvSpPr/>
          <p:nvPr/>
        </p:nvSpPr>
        <p:spPr>
          <a:xfrm>
            <a:off x="4394281" y="5131252"/>
            <a:ext cx="937727" cy="4058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Getters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F0B9E79-27BB-F14A-937B-EB5E68D5D549}"/>
              </a:ext>
            </a:extLst>
          </p:cNvPr>
          <p:cNvSpPr/>
          <p:nvPr/>
        </p:nvSpPr>
        <p:spPr>
          <a:xfrm>
            <a:off x="5710334" y="5131252"/>
            <a:ext cx="937727" cy="4058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Payers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6737BFCF-D310-9E46-8468-5E8B68420BE8}"/>
              </a:ext>
            </a:extLst>
          </p:cNvPr>
          <p:cNvSpPr/>
          <p:nvPr/>
        </p:nvSpPr>
        <p:spPr>
          <a:xfrm rot="10800000">
            <a:off x="5705256" y="2609935"/>
            <a:ext cx="699797" cy="1483568"/>
          </a:xfrm>
          <a:prstGeom prst="leftBrace">
            <a:avLst>
              <a:gd name="adj1" fmla="val 8333"/>
              <a:gd name="adj2" fmla="val 5188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963A04-EDD7-9346-99A0-4A98520283B0}"/>
              </a:ext>
            </a:extLst>
          </p:cNvPr>
          <p:cNvSpPr txBox="1"/>
          <p:nvPr/>
        </p:nvSpPr>
        <p:spPr>
          <a:xfrm>
            <a:off x="6405053" y="3161751"/>
            <a:ext cx="13296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Support Staff</a:t>
            </a: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5CF857DD-69A2-4FD6-9B78-1420FE7A758E}"/>
              </a:ext>
            </a:extLst>
          </p:cNvPr>
          <p:cNvSpPr/>
          <p:nvPr/>
        </p:nvSpPr>
        <p:spPr>
          <a:xfrm>
            <a:off x="4983065" y="2080697"/>
            <a:ext cx="937727" cy="4058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Boss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917E927-49F2-5E0B-AAA8-3FA4BBFA1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</a:p>
        </p:txBody>
      </p:sp>
    </p:spTree>
    <p:extLst>
      <p:ext uri="{BB962C8B-B14F-4D97-AF65-F5344CB8AC3E}">
        <p14:creationId xmlns:p14="http://schemas.microsoft.com/office/powerpoint/2010/main" val="307137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462" y="878832"/>
            <a:ext cx="5963939" cy="51003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3283" y="1449726"/>
            <a:ext cx="235349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>
                <a:solidFill>
                  <a:srgbClr val="92D050"/>
                </a:solidFill>
              </a:rPr>
              <a:t>Typical Comfort Centre Under ICS</a:t>
            </a:r>
            <a:endParaRPr lang="en-CA" sz="4400" b="1" dirty="0">
              <a:solidFill>
                <a:srgbClr val="92D05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184C8F-9983-6FBE-284C-91195FDB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006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553" y="5287772"/>
            <a:ext cx="6216024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How Comfort </a:t>
            </a:r>
            <a:r>
              <a:rPr lang="en-US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Centres</a:t>
            </a:r>
            <a: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Fit Into The Bigger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963614-0FC9-4FB8-A405-8306C287C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48" y="235527"/>
            <a:ext cx="7144421" cy="503417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71494A-F11C-0BAC-BE3A-E0A7757FC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96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C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Elements of a Comfort Centre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Personnel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Logistics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Psychosocial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B7BACC-9FF1-9EF0-B39E-D71E30462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9403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29743</TotalTime>
  <Words>3825</Words>
  <Application>Microsoft Office PowerPoint</Application>
  <PresentationFormat>On-screen Show (4:3)</PresentationFormat>
  <Paragraphs>698</Paragraphs>
  <Slides>55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Arial</vt:lpstr>
      <vt:lpstr>Calibri</vt:lpstr>
      <vt:lpstr>Times New Roman</vt:lpstr>
      <vt:lpstr>Trebuchet MS</vt:lpstr>
      <vt:lpstr>Wingdings 3</vt:lpstr>
      <vt:lpstr>Facet</vt:lpstr>
      <vt:lpstr>Facet</vt:lpstr>
      <vt:lpstr>Comfort Centre Training</vt:lpstr>
      <vt:lpstr>Introductions</vt:lpstr>
      <vt:lpstr>State of Local Emergency(SOLE)</vt:lpstr>
      <vt:lpstr>Emergency Centre Which one do I want?</vt:lpstr>
      <vt:lpstr>Relationship to Humanitarian Agencies</vt:lpstr>
      <vt:lpstr>Incident Command System (ICS)</vt:lpstr>
      <vt:lpstr>PowerPoint Presentation</vt:lpstr>
      <vt:lpstr>How Comfort Centres Fit Into The Bigger Picture</vt:lpstr>
      <vt:lpstr>Five Elements of a Comfort Centre</vt:lpstr>
      <vt:lpstr>Comfort Centre Mechanics</vt:lpstr>
      <vt:lpstr>Comfort Centre Mechanics</vt:lpstr>
      <vt:lpstr>Activation/Deactivation</vt:lpstr>
      <vt:lpstr>Positions/Roles</vt:lpstr>
      <vt:lpstr>Set Up</vt:lpstr>
      <vt:lpstr>Expectations of Staff</vt:lpstr>
      <vt:lpstr>Expectations of EMD</vt:lpstr>
      <vt:lpstr>Expectations of Elected Officials</vt:lpstr>
      <vt:lpstr>Registration</vt:lpstr>
      <vt:lpstr>Paperwork and Forms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Supply Line and Administration</vt:lpstr>
      <vt:lpstr>Comfort Centre Logistics</vt:lpstr>
      <vt:lpstr>Comfort Centre Logistics</vt:lpstr>
      <vt:lpstr>Comfort Centre Administration</vt:lpstr>
      <vt:lpstr>Miscellaneous</vt:lpstr>
      <vt:lpstr>Disabilities and Senior Awareness</vt:lpstr>
      <vt:lpstr>Situation Reports (Sit-Reps)</vt:lpstr>
      <vt:lpstr>Information Flow</vt:lpstr>
      <vt:lpstr>Telecommunications</vt:lpstr>
      <vt:lpstr>Training</vt:lpstr>
      <vt:lpstr>Common Concerns/What To Do</vt:lpstr>
      <vt:lpstr>Donations</vt:lpstr>
      <vt:lpstr>PRACTICAL</vt:lpstr>
      <vt:lpstr>Forest Fire Discussion Exercise</vt:lpstr>
      <vt:lpstr>Purpose</vt:lpstr>
      <vt:lpstr>EM Requesting Opening Comfort Centre in HRM Facility</vt:lpstr>
      <vt:lpstr>Things To Think About</vt:lpstr>
      <vt:lpstr>What Steps do You Need to Take</vt:lpstr>
      <vt:lpstr>Exercise Updates</vt:lpstr>
      <vt:lpstr>1st EOC SitRep 12:30</vt:lpstr>
      <vt:lpstr>Injects</vt:lpstr>
      <vt:lpstr>2nd EOC SitRep 16:30 </vt:lpstr>
      <vt:lpstr>3rd EOC SitRep 19:30 </vt:lpstr>
      <vt:lpstr>1st EOC SitRep 07:00 (Day2)</vt:lpstr>
      <vt:lpstr>2nd EOC SitRep 12:00 (Day2)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COMFORT CENTRE MANAGEMENT</dc:title>
  <dc:creator>Mosher, Donald</dc:creator>
  <cp:lastModifiedBy>Nemer Gonzalez, Maria</cp:lastModifiedBy>
  <cp:revision>81</cp:revision>
  <cp:lastPrinted>2022-11-07T15:58:14Z</cp:lastPrinted>
  <dcterms:created xsi:type="dcterms:W3CDTF">2019-07-17T14:05:40Z</dcterms:created>
  <dcterms:modified xsi:type="dcterms:W3CDTF">2024-06-26T11:36:16Z</dcterms:modified>
</cp:coreProperties>
</file>